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charts/chart1.xml" ContentType="application/vnd.openxmlformats-officedocument.drawingml.chart+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7" r:id="rId3"/>
    <p:sldMasterId id="2147483699" r:id="rId4"/>
  </p:sldMasterIdLst>
  <p:notesMasterIdLst>
    <p:notesMasterId r:id="rId86"/>
  </p:notesMasterIdLst>
  <p:sldIdLst>
    <p:sldId id="397" r:id="rId5"/>
    <p:sldId id="428" r:id="rId6"/>
    <p:sldId id="429" r:id="rId7"/>
    <p:sldId id="430" r:id="rId8"/>
    <p:sldId id="434" r:id="rId9"/>
    <p:sldId id="327" r:id="rId10"/>
    <p:sldId id="259" r:id="rId11"/>
    <p:sldId id="330" r:id="rId12"/>
    <p:sldId id="328" r:id="rId13"/>
    <p:sldId id="399" r:id="rId14"/>
    <p:sldId id="400" r:id="rId15"/>
    <p:sldId id="262" r:id="rId16"/>
    <p:sldId id="317" r:id="rId17"/>
    <p:sldId id="401" r:id="rId18"/>
    <p:sldId id="329" r:id="rId19"/>
    <p:sldId id="324" r:id="rId20"/>
    <p:sldId id="319" r:id="rId21"/>
    <p:sldId id="267" r:id="rId22"/>
    <p:sldId id="326" r:id="rId23"/>
    <p:sldId id="402" r:id="rId24"/>
    <p:sldId id="424" r:id="rId25"/>
    <p:sldId id="409" r:id="rId26"/>
    <p:sldId id="410" r:id="rId27"/>
    <p:sldId id="405" r:id="rId28"/>
    <p:sldId id="390" r:id="rId29"/>
    <p:sldId id="333" r:id="rId30"/>
    <p:sldId id="406" r:id="rId31"/>
    <p:sldId id="411" r:id="rId32"/>
    <p:sldId id="271" r:id="rId33"/>
    <p:sldId id="395" r:id="rId34"/>
    <p:sldId id="412" r:id="rId35"/>
    <p:sldId id="413" r:id="rId36"/>
    <p:sldId id="414" r:id="rId37"/>
    <p:sldId id="415" r:id="rId38"/>
    <p:sldId id="427" r:id="rId39"/>
    <p:sldId id="416" r:id="rId40"/>
    <p:sldId id="417" r:id="rId41"/>
    <p:sldId id="344" r:id="rId42"/>
    <p:sldId id="274" r:id="rId43"/>
    <p:sldId id="347" r:id="rId44"/>
    <p:sldId id="348" r:id="rId45"/>
    <p:sldId id="435" r:id="rId46"/>
    <p:sldId id="436" r:id="rId47"/>
    <p:sldId id="437" r:id="rId48"/>
    <p:sldId id="438" r:id="rId49"/>
    <p:sldId id="439" r:id="rId50"/>
    <p:sldId id="440" r:id="rId51"/>
    <p:sldId id="426" r:id="rId52"/>
    <p:sldId id="276" r:id="rId53"/>
    <p:sldId id="335" r:id="rId54"/>
    <p:sldId id="316" r:id="rId55"/>
    <p:sldId id="279" r:id="rId56"/>
    <p:sldId id="280" r:id="rId57"/>
    <p:sldId id="384" r:id="rId58"/>
    <p:sldId id="379" r:id="rId59"/>
    <p:sldId id="418" r:id="rId60"/>
    <p:sldId id="359" r:id="rId61"/>
    <p:sldId id="361" r:id="rId62"/>
    <p:sldId id="374" r:id="rId63"/>
    <p:sldId id="419" r:id="rId64"/>
    <p:sldId id="391" r:id="rId65"/>
    <p:sldId id="288" r:id="rId66"/>
    <p:sldId id="286" r:id="rId67"/>
    <p:sldId id="337" r:id="rId68"/>
    <p:sldId id="290" r:id="rId69"/>
    <p:sldId id="398" r:id="rId70"/>
    <p:sldId id="350" r:id="rId71"/>
    <p:sldId id="338" r:id="rId72"/>
    <p:sldId id="325" r:id="rId73"/>
    <p:sldId id="339" r:id="rId74"/>
    <p:sldId id="378" r:id="rId75"/>
    <p:sldId id="340" r:id="rId76"/>
    <p:sldId id="420" r:id="rId77"/>
    <p:sldId id="421" r:id="rId78"/>
    <p:sldId id="341" r:id="rId79"/>
    <p:sldId id="433" r:id="rId80"/>
    <p:sldId id="422" r:id="rId81"/>
    <p:sldId id="432" r:id="rId82"/>
    <p:sldId id="408" r:id="rId83"/>
    <p:sldId id="321" r:id="rId84"/>
    <p:sldId id="441" r:id="rId85"/>
  </p:sldIdLst>
  <p:sldSz cx="9144000" cy="6858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C2F400B-E6AF-443D-87F3-340A3E667B51}">
          <p14:sldIdLst>
            <p14:sldId id="397"/>
            <p14:sldId id="428"/>
            <p14:sldId id="429"/>
            <p14:sldId id="430"/>
            <p14:sldId id="434"/>
            <p14:sldId id="327"/>
            <p14:sldId id="259"/>
            <p14:sldId id="330"/>
            <p14:sldId id="328"/>
            <p14:sldId id="399"/>
            <p14:sldId id="400"/>
            <p14:sldId id="262"/>
            <p14:sldId id="317"/>
            <p14:sldId id="401"/>
            <p14:sldId id="329"/>
            <p14:sldId id="324"/>
            <p14:sldId id="319"/>
            <p14:sldId id="267"/>
            <p14:sldId id="326"/>
            <p14:sldId id="402"/>
            <p14:sldId id="424"/>
            <p14:sldId id="409"/>
            <p14:sldId id="410"/>
            <p14:sldId id="405"/>
          </p14:sldIdLst>
        </p14:section>
        <p14:section name="Doing Agile" id="{7A20B88B-282D-499C-8680-7B2E1644400A}">
          <p14:sldIdLst>
            <p14:sldId id="390"/>
            <p14:sldId id="333"/>
            <p14:sldId id="406"/>
            <p14:sldId id="411"/>
            <p14:sldId id="271"/>
            <p14:sldId id="395"/>
            <p14:sldId id="412"/>
            <p14:sldId id="413"/>
            <p14:sldId id="414"/>
            <p14:sldId id="415"/>
            <p14:sldId id="427"/>
            <p14:sldId id="416"/>
            <p14:sldId id="417"/>
            <p14:sldId id="344"/>
            <p14:sldId id="274"/>
            <p14:sldId id="347"/>
            <p14:sldId id="348"/>
            <p14:sldId id="435"/>
            <p14:sldId id="436"/>
            <p14:sldId id="437"/>
            <p14:sldId id="438"/>
            <p14:sldId id="439"/>
            <p14:sldId id="440"/>
            <p14:sldId id="426"/>
            <p14:sldId id="276"/>
            <p14:sldId id="335"/>
            <p14:sldId id="316"/>
            <p14:sldId id="279"/>
            <p14:sldId id="280"/>
            <p14:sldId id="384"/>
            <p14:sldId id="379"/>
            <p14:sldId id="418"/>
            <p14:sldId id="359"/>
            <p14:sldId id="361"/>
            <p14:sldId id="374"/>
            <p14:sldId id="419"/>
          </p14:sldIdLst>
        </p14:section>
        <p14:section name="Being Agile" id="{2F01AEA7-3667-4D13-AF70-F4325AA4F10A}">
          <p14:sldIdLst>
            <p14:sldId id="391"/>
            <p14:sldId id="288"/>
            <p14:sldId id="286"/>
            <p14:sldId id="337"/>
            <p14:sldId id="290"/>
            <p14:sldId id="398"/>
            <p14:sldId id="350"/>
            <p14:sldId id="338"/>
            <p14:sldId id="325"/>
            <p14:sldId id="339"/>
            <p14:sldId id="378"/>
            <p14:sldId id="340"/>
            <p14:sldId id="420"/>
            <p14:sldId id="421"/>
            <p14:sldId id="341"/>
            <p14:sldId id="433"/>
            <p14:sldId id="422"/>
            <p14:sldId id="432"/>
          </p14:sldIdLst>
        </p14:section>
        <p14:section name="Ending Section" id="{C6F258D2-B590-4257-BA5E-1DD6CB0FB413}">
          <p14:sldIdLst>
            <p14:sldId id="408"/>
            <p14:sldId id="321"/>
            <p14:sldId id="441"/>
          </p14:sldIdLst>
        </p14:section>
        <p14:section name="Scenarios &amp; Exercises" id="{DEE795BD-0739-4F8B-AC7C-016791AB580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21036" autoAdjust="0"/>
    <p:restoredTop sz="89919" autoAdjust="0"/>
  </p:normalViewPr>
  <p:slideViewPr>
    <p:cSldViewPr>
      <p:cViewPr>
        <p:scale>
          <a:sx n="110" d="100"/>
          <a:sy n="110" d="100"/>
        </p:scale>
        <p:origin x="-1644" y="-24"/>
      </p:cViewPr>
      <p:guideLst>
        <p:guide orient="horz" pos="2160"/>
        <p:guide pos="2880"/>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Workbook7"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hart>
    <c:autoTitleDeleted val="1"/>
    <c:plotArea>
      <c:layout/>
      <c:pieChart>
        <c:varyColors val="1"/>
        <c:ser>
          <c:idx val="0"/>
          <c:order val="0"/>
          <c:dLbls>
            <c:dLbl>
              <c:idx val="0"/>
              <c:layout>
                <c:manualLayout>
                  <c:x val="-0.21531487650582101"/>
                  <c:y val="4.7188260558339301E-2"/>
                </c:manualLayout>
              </c:layout>
              <c:showLegendKey val="0"/>
              <c:showVal val="0"/>
              <c:showCatName val="1"/>
              <c:showSerName val="0"/>
              <c:showPercent val="1"/>
              <c:showBubbleSize val="0"/>
            </c:dLbl>
            <c:dLbl>
              <c:idx val="1"/>
              <c:layout>
                <c:manualLayout>
                  <c:x val="0.105772763981425"/>
                  <c:y val="-0.19818205678835599"/>
                </c:manualLayout>
              </c:layout>
              <c:showLegendKey val="0"/>
              <c:showVal val="0"/>
              <c:showCatName val="1"/>
              <c:showSerName val="0"/>
              <c:showPercent val="1"/>
              <c:showBubbleSize val="0"/>
            </c:dLbl>
            <c:txPr>
              <a:bodyPr/>
              <a:lstStyle/>
              <a:p>
                <a:pPr>
                  <a:defRPr sz="1400" b="1" i="0">
                    <a:solidFill>
                      <a:schemeClr val="bg1"/>
                    </a:solidFill>
                  </a:defRPr>
                </a:pPr>
                <a:endParaRPr lang="en-US"/>
              </a:p>
            </c:txPr>
            <c:showLegendKey val="0"/>
            <c:showVal val="0"/>
            <c:showCatName val="1"/>
            <c:showSerName val="0"/>
            <c:showPercent val="1"/>
            <c:showBubbleSize val="0"/>
            <c:showLeaderLines val="1"/>
          </c:dLbls>
          <c:cat>
            <c:strRef>
              <c:f>Sheet1!$M$6:$M$10</c:f>
              <c:strCache>
                <c:ptCount val="5"/>
                <c:pt idx="0">
                  <c:v>Never Used</c:v>
                </c:pt>
                <c:pt idx="1">
                  <c:v>Rarely Used</c:v>
                </c:pt>
                <c:pt idx="2">
                  <c:v>Sometimes</c:v>
                </c:pt>
                <c:pt idx="3">
                  <c:v>Often</c:v>
                </c:pt>
                <c:pt idx="4">
                  <c:v>Always</c:v>
                </c:pt>
              </c:strCache>
            </c:strRef>
          </c:cat>
          <c:val>
            <c:numRef>
              <c:f>Sheet1!$N$6:$N$10</c:f>
              <c:numCache>
                <c:formatCode>0%</c:formatCode>
                <c:ptCount val="5"/>
                <c:pt idx="0">
                  <c:v>0.45</c:v>
                </c:pt>
                <c:pt idx="1">
                  <c:v>0.19</c:v>
                </c:pt>
                <c:pt idx="2">
                  <c:v>0.16</c:v>
                </c:pt>
                <c:pt idx="3">
                  <c:v>0.13</c:v>
                </c:pt>
                <c:pt idx="4">
                  <c:v>7.0000000000000007E-2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diagrams/_rels/data1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jpeg"/><Relationship Id="rId1" Type="http://schemas.openxmlformats.org/officeDocument/2006/relationships/image" Target="../media/image58.jpeg"/><Relationship Id="rId4" Type="http://schemas.openxmlformats.org/officeDocument/2006/relationships/image" Target="../media/image61.jpeg"/></Relationships>
</file>

<file path=ppt/diagrams/_rels/drawing1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jpeg"/><Relationship Id="rId1" Type="http://schemas.openxmlformats.org/officeDocument/2006/relationships/image" Target="../media/image58.jpeg"/><Relationship Id="rId4" Type="http://schemas.openxmlformats.org/officeDocument/2006/relationships/image" Target="../media/image6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F0EBC-A45F-4D19-B60F-A24FE7F9624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50A6AB9-099C-4131-BC7E-6A3B778ACAC8}">
      <dgm:prSet/>
      <dgm:spPr/>
      <dgm:t>
        <a:bodyPr/>
        <a:lstStyle/>
        <a:p>
          <a:pPr rtl="0"/>
          <a:r>
            <a:rPr lang="en-US" dirty="0" smtClean="0"/>
            <a:t>Envision a Responsive Enterprise</a:t>
          </a:r>
          <a:endParaRPr lang="en-US" dirty="0"/>
        </a:p>
      </dgm:t>
    </dgm:pt>
    <dgm:pt modelId="{66F12184-7383-4FD2-9C0B-FE8589779F66}" type="parTrans" cxnId="{D8011D12-6FB0-4012-824A-9FBC7616F88C}">
      <dgm:prSet/>
      <dgm:spPr/>
      <dgm:t>
        <a:bodyPr/>
        <a:lstStyle/>
        <a:p>
          <a:endParaRPr lang="en-US"/>
        </a:p>
      </dgm:t>
    </dgm:pt>
    <dgm:pt modelId="{B98E2E61-5445-4AF9-A28F-609F146F1B95}" type="sibTrans" cxnId="{D8011D12-6FB0-4012-824A-9FBC7616F88C}">
      <dgm:prSet/>
      <dgm:spPr/>
      <dgm:t>
        <a:bodyPr/>
        <a:lstStyle/>
        <a:p>
          <a:endParaRPr lang="en-US"/>
        </a:p>
      </dgm:t>
    </dgm:pt>
    <dgm:pt modelId="{C2EC4F30-C675-425F-BB2C-F7CC93E79404}">
      <dgm:prSet/>
      <dgm:spPr>
        <a:solidFill>
          <a:schemeClr val="accent3"/>
        </a:solidFill>
      </dgm:spPr>
      <dgm:t>
        <a:bodyPr/>
        <a:lstStyle/>
        <a:p>
          <a:pPr rtl="0"/>
          <a:r>
            <a:rPr lang="en-US" dirty="0" smtClean="0"/>
            <a:t>Create an Innovative Culture</a:t>
          </a:r>
          <a:endParaRPr lang="en-US" dirty="0"/>
        </a:p>
      </dgm:t>
    </dgm:pt>
    <dgm:pt modelId="{FB0AEA62-C0CE-436D-9E94-4C22BD4FE052}" type="parTrans" cxnId="{8C0F2E02-890A-405D-8180-BF821BBEC8AA}">
      <dgm:prSet/>
      <dgm:spPr/>
      <dgm:t>
        <a:bodyPr/>
        <a:lstStyle/>
        <a:p>
          <a:endParaRPr lang="en-US"/>
        </a:p>
      </dgm:t>
    </dgm:pt>
    <dgm:pt modelId="{2C287C7D-AD04-423F-B548-844B6A90ED5B}" type="sibTrans" cxnId="{8C0F2E02-890A-405D-8180-BF821BBEC8AA}">
      <dgm:prSet/>
      <dgm:spPr/>
      <dgm:t>
        <a:bodyPr/>
        <a:lstStyle/>
        <a:p>
          <a:endParaRPr lang="en-US"/>
        </a:p>
      </dgm:t>
    </dgm:pt>
    <dgm:pt modelId="{3F72756B-75E7-46AC-BBB1-199A30813317}">
      <dgm:prSet/>
      <dgm:spPr>
        <a:solidFill>
          <a:schemeClr val="accent4"/>
        </a:solidFill>
      </dgm:spPr>
      <dgm:t>
        <a:bodyPr/>
        <a:lstStyle/>
        <a:p>
          <a:pPr rtl="0"/>
          <a:r>
            <a:rPr lang="en-US" dirty="0" smtClean="0"/>
            <a:t>Deliver a Continuous Stream of Value</a:t>
          </a:r>
          <a:endParaRPr lang="en-US" dirty="0"/>
        </a:p>
      </dgm:t>
    </dgm:pt>
    <dgm:pt modelId="{DE1E8991-4B3E-4C59-B31D-ED1ED0473803}" type="sibTrans" cxnId="{3B3F75E7-ED1B-4C91-BDB2-2EB1765637DF}">
      <dgm:prSet/>
      <dgm:spPr/>
      <dgm:t>
        <a:bodyPr/>
        <a:lstStyle/>
        <a:p>
          <a:endParaRPr lang="en-US"/>
        </a:p>
      </dgm:t>
    </dgm:pt>
    <dgm:pt modelId="{AB0D3EE4-2F84-45FC-B87F-A803E21D7107}" type="parTrans" cxnId="{3B3F75E7-ED1B-4C91-BDB2-2EB1765637DF}">
      <dgm:prSet/>
      <dgm:spPr/>
      <dgm:t>
        <a:bodyPr/>
        <a:lstStyle/>
        <a:p>
          <a:endParaRPr lang="en-US"/>
        </a:p>
      </dgm:t>
    </dgm:pt>
    <dgm:pt modelId="{A3582184-7060-4FB3-8DC8-CF59635DECAD}" type="pres">
      <dgm:prSet presAssocID="{BBDF0EBC-A45F-4D19-B60F-A24FE7F9624E}" presName="linear" presStyleCnt="0">
        <dgm:presLayoutVars>
          <dgm:animLvl val="lvl"/>
          <dgm:resizeHandles val="exact"/>
        </dgm:presLayoutVars>
      </dgm:prSet>
      <dgm:spPr/>
      <dgm:t>
        <a:bodyPr/>
        <a:lstStyle/>
        <a:p>
          <a:endParaRPr lang="en-US"/>
        </a:p>
      </dgm:t>
    </dgm:pt>
    <dgm:pt modelId="{747BECCF-59DD-47D0-9835-8AE1DD0D435E}" type="pres">
      <dgm:prSet presAssocID="{F50A6AB9-099C-4131-BC7E-6A3B778ACAC8}" presName="parentText" presStyleLbl="node1" presStyleIdx="0" presStyleCnt="3">
        <dgm:presLayoutVars>
          <dgm:chMax val="0"/>
          <dgm:bulletEnabled val="1"/>
        </dgm:presLayoutVars>
      </dgm:prSet>
      <dgm:spPr/>
      <dgm:t>
        <a:bodyPr/>
        <a:lstStyle/>
        <a:p>
          <a:endParaRPr lang="en-US"/>
        </a:p>
      </dgm:t>
    </dgm:pt>
    <dgm:pt modelId="{16530F4D-DEC3-451B-9E84-25AFFFF920CD}" type="pres">
      <dgm:prSet presAssocID="{B98E2E61-5445-4AF9-A28F-609F146F1B95}" presName="spacer" presStyleCnt="0"/>
      <dgm:spPr/>
      <dgm:t>
        <a:bodyPr/>
        <a:lstStyle/>
        <a:p>
          <a:endParaRPr lang="en-US"/>
        </a:p>
      </dgm:t>
    </dgm:pt>
    <dgm:pt modelId="{A4098B9D-E8FD-4BB8-8437-C75D4C5B1870}" type="pres">
      <dgm:prSet presAssocID="{3F72756B-75E7-46AC-BBB1-199A30813317}" presName="parentText" presStyleLbl="node1" presStyleIdx="1" presStyleCnt="3">
        <dgm:presLayoutVars>
          <dgm:chMax val="0"/>
          <dgm:bulletEnabled val="1"/>
        </dgm:presLayoutVars>
      </dgm:prSet>
      <dgm:spPr/>
      <dgm:t>
        <a:bodyPr/>
        <a:lstStyle/>
        <a:p>
          <a:endParaRPr lang="en-US"/>
        </a:p>
      </dgm:t>
    </dgm:pt>
    <dgm:pt modelId="{F107DAC8-938B-45AA-A398-B77109099C0D}" type="pres">
      <dgm:prSet presAssocID="{DE1E8991-4B3E-4C59-B31D-ED1ED0473803}" presName="spacer" presStyleCnt="0"/>
      <dgm:spPr/>
      <dgm:t>
        <a:bodyPr/>
        <a:lstStyle/>
        <a:p>
          <a:endParaRPr lang="en-US"/>
        </a:p>
      </dgm:t>
    </dgm:pt>
    <dgm:pt modelId="{C0FA023C-E950-4855-A079-1F232B9E4DE0}" type="pres">
      <dgm:prSet presAssocID="{C2EC4F30-C675-425F-BB2C-F7CC93E79404}" presName="parentText" presStyleLbl="node1" presStyleIdx="2" presStyleCnt="3" custLinFactNeighborX="-37" custLinFactNeighborY="28005">
        <dgm:presLayoutVars>
          <dgm:chMax val="0"/>
          <dgm:bulletEnabled val="1"/>
        </dgm:presLayoutVars>
      </dgm:prSet>
      <dgm:spPr/>
      <dgm:t>
        <a:bodyPr/>
        <a:lstStyle/>
        <a:p>
          <a:endParaRPr lang="en-US"/>
        </a:p>
      </dgm:t>
    </dgm:pt>
  </dgm:ptLst>
  <dgm:cxnLst>
    <dgm:cxn modelId="{33158055-16DA-4173-9CD2-DC76048237D1}" type="presOf" srcId="{C2EC4F30-C675-425F-BB2C-F7CC93E79404}" destId="{C0FA023C-E950-4855-A079-1F232B9E4DE0}" srcOrd="0" destOrd="0" presId="urn:microsoft.com/office/officeart/2005/8/layout/vList2"/>
    <dgm:cxn modelId="{D8011D12-6FB0-4012-824A-9FBC7616F88C}" srcId="{BBDF0EBC-A45F-4D19-B60F-A24FE7F9624E}" destId="{F50A6AB9-099C-4131-BC7E-6A3B778ACAC8}" srcOrd="0" destOrd="0" parTransId="{66F12184-7383-4FD2-9C0B-FE8589779F66}" sibTransId="{B98E2E61-5445-4AF9-A28F-609F146F1B95}"/>
    <dgm:cxn modelId="{C2226842-2DC8-4B80-B5BA-FE3BB12D6EB7}" type="presOf" srcId="{BBDF0EBC-A45F-4D19-B60F-A24FE7F9624E}" destId="{A3582184-7060-4FB3-8DC8-CF59635DECAD}" srcOrd="0" destOrd="0" presId="urn:microsoft.com/office/officeart/2005/8/layout/vList2"/>
    <dgm:cxn modelId="{8C0F2E02-890A-405D-8180-BF821BBEC8AA}" srcId="{BBDF0EBC-A45F-4D19-B60F-A24FE7F9624E}" destId="{C2EC4F30-C675-425F-BB2C-F7CC93E79404}" srcOrd="2" destOrd="0" parTransId="{FB0AEA62-C0CE-436D-9E94-4C22BD4FE052}" sibTransId="{2C287C7D-AD04-423F-B548-844B6A90ED5B}"/>
    <dgm:cxn modelId="{16BA2859-FF51-44E6-9659-9F0360B1524C}" type="presOf" srcId="{F50A6AB9-099C-4131-BC7E-6A3B778ACAC8}" destId="{747BECCF-59DD-47D0-9835-8AE1DD0D435E}" srcOrd="0" destOrd="0" presId="urn:microsoft.com/office/officeart/2005/8/layout/vList2"/>
    <dgm:cxn modelId="{3B3F75E7-ED1B-4C91-BDB2-2EB1765637DF}" srcId="{BBDF0EBC-A45F-4D19-B60F-A24FE7F9624E}" destId="{3F72756B-75E7-46AC-BBB1-199A30813317}" srcOrd="1" destOrd="0" parTransId="{AB0D3EE4-2F84-45FC-B87F-A803E21D7107}" sibTransId="{DE1E8991-4B3E-4C59-B31D-ED1ED0473803}"/>
    <dgm:cxn modelId="{6C9E977A-3C7B-41B9-A6C0-FB2C25B830D0}" type="presOf" srcId="{3F72756B-75E7-46AC-BBB1-199A30813317}" destId="{A4098B9D-E8FD-4BB8-8437-C75D4C5B1870}" srcOrd="0" destOrd="0" presId="urn:microsoft.com/office/officeart/2005/8/layout/vList2"/>
    <dgm:cxn modelId="{5CECA8BC-40FF-4092-B274-992CA416F7AF}" type="presParOf" srcId="{A3582184-7060-4FB3-8DC8-CF59635DECAD}" destId="{747BECCF-59DD-47D0-9835-8AE1DD0D435E}" srcOrd="0" destOrd="0" presId="urn:microsoft.com/office/officeart/2005/8/layout/vList2"/>
    <dgm:cxn modelId="{86B7672C-1CB4-45AD-958A-CA7A8C12CEA8}" type="presParOf" srcId="{A3582184-7060-4FB3-8DC8-CF59635DECAD}" destId="{16530F4D-DEC3-451B-9E84-25AFFFF920CD}" srcOrd="1" destOrd="0" presId="urn:microsoft.com/office/officeart/2005/8/layout/vList2"/>
    <dgm:cxn modelId="{E78F4799-CDA7-476C-B52D-461EF2A5BE9C}" type="presParOf" srcId="{A3582184-7060-4FB3-8DC8-CF59635DECAD}" destId="{A4098B9D-E8FD-4BB8-8437-C75D4C5B1870}" srcOrd="2" destOrd="0" presId="urn:microsoft.com/office/officeart/2005/8/layout/vList2"/>
    <dgm:cxn modelId="{B901F9B3-D42E-4A1C-B107-CA199E533E1F}" type="presParOf" srcId="{A3582184-7060-4FB3-8DC8-CF59635DECAD}" destId="{F107DAC8-938B-45AA-A398-B77109099C0D}" srcOrd="3" destOrd="0" presId="urn:microsoft.com/office/officeart/2005/8/layout/vList2"/>
    <dgm:cxn modelId="{5AC4E9A5-204F-4220-B006-CEFA4F05DC41}" type="presParOf" srcId="{A3582184-7060-4FB3-8DC8-CF59635DECAD}" destId="{C0FA023C-E950-4855-A079-1F232B9E4DE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94D8368-BCE5-424C-82B4-C166635E5828}"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B9838E85-BDD2-4ECD-8EE2-EFBB6328A573}">
      <dgm:prSet custT="1"/>
      <dgm:spPr/>
      <dgm:t>
        <a:bodyPr/>
        <a:lstStyle/>
        <a:p>
          <a:pPr rtl="0"/>
          <a:r>
            <a:rPr lang="en-US" sz="2800" dirty="0" smtClean="0"/>
            <a:t>Do Less</a:t>
          </a:r>
          <a:r>
            <a:rPr lang="en-US" sz="2200" dirty="0" smtClean="0"/>
            <a:t> </a:t>
          </a:r>
          <a:endParaRPr lang="en-US" sz="2200" dirty="0"/>
        </a:p>
      </dgm:t>
    </dgm:pt>
    <dgm:pt modelId="{CFC56E27-9EDB-4A7E-926E-304A325A8CAA}" type="parTrans" cxnId="{11B9F2F7-6906-4E76-B035-6E2DCEB8F202}">
      <dgm:prSet/>
      <dgm:spPr/>
      <dgm:t>
        <a:bodyPr/>
        <a:lstStyle/>
        <a:p>
          <a:endParaRPr lang="en-US"/>
        </a:p>
      </dgm:t>
    </dgm:pt>
    <dgm:pt modelId="{96BC23FA-047C-4246-9C76-FD4E6A7EDAA0}" type="sibTrans" cxnId="{11B9F2F7-6906-4E76-B035-6E2DCEB8F202}">
      <dgm:prSet/>
      <dgm:spPr/>
      <dgm:t>
        <a:bodyPr/>
        <a:lstStyle/>
        <a:p>
          <a:endParaRPr lang="en-US"/>
        </a:p>
      </dgm:t>
    </dgm:pt>
    <dgm:pt modelId="{213CF894-D2C9-4E55-9F8C-DE0EB849BB1A}">
      <dgm:prSet custT="1"/>
      <dgm:spPr/>
      <dgm:t>
        <a:bodyPr/>
        <a:lstStyle/>
        <a:p>
          <a:pPr rtl="0"/>
          <a:r>
            <a:rPr lang="en-US" sz="2800" dirty="0" smtClean="0"/>
            <a:t>Quality</a:t>
          </a:r>
          <a:endParaRPr lang="en-US" sz="2800" dirty="0"/>
        </a:p>
      </dgm:t>
    </dgm:pt>
    <dgm:pt modelId="{5EA4954B-A531-4EEC-92DC-1626D715C278}" type="parTrans" cxnId="{A6EB3D9E-FCA6-412C-B5F5-FEE7DEB42899}">
      <dgm:prSet/>
      <dgm:spPr/>
      <dgm:t>
        <a:bodyPr/>
        <a:lstStyle/>
        <a:p>
          <a:endParaRPr lang="en-US"/>
        </a:p>
      </dgm:t>
    </dgm:pt>
    <dgm:pt modelId="{25B616A6-4716-4437-A35F-301CC9306845}" type="sibTrans" cxnId="{A6EB3D9E-FCA6-412C-B5F5-FEE7DEB42899}">
      <dgm:prSet/>
      <dgm:spPr/>
      <dgm:t>
        <a:bodyPr/>
        <a:lstStyle/>
        <a:p>
          <a:endParaRPr lang="en-US"/>
        </a:p>
      </dgm:t>
    </dgm:pt>
    <dgm:pt modelId="{02BE856F-D4FE-4799-A236-2F3A211870C7}">
      <dgm:prSet custT="1"/>
      <dgm:spPr/>
      <dgm:t>
        <a:bodyPr/>
        <a:lstStyle/>
        <a:p>
          <a:pPr rtl="0"/>
          <a:r>
            <a:rPr lang="en-US" sz="2400" dirty="0" smtClean="0"/>
            <a:t>Capability</a:t>
          </a:r>
          <a:endParaRPr lang="en-US" sz="2400" dirty="0"/>
        </a:p>
      </dgm:t>
    </dgm:pt>
    <dgm:pt modelId="{F3F40B90-29DD-4823-8DED-E7A0EE4C5EEB}" type="parTrans" cxnId="{88CC71CD-FC4F-46C0-A940-2EC8CF21CB9A}">
      <dgm:prSet/>
      <dgm:spPr/>
      <dgm:t>
        <a:bodyPr/>
        <a:lstStyle/>
        <a:p>
          <a:endParaRPr lang="en-US"/>
        </a:p>
      </dgm:t>
    </dgm:pt>
    <dgm:pt modelId="{2683D2F8-B827-4784-A14B-AB6677822864}" type="sibTrans" cxnId="{88CC71CD-FC4F-46C0-A940-2EC8CF21CB9A}">
      <dgm:prSet/>
      <dgm:spPr/>
      <dgm:t>
        <a:bodyPr/>
        <a:lstStyle/>
        <a:p>
          <a:endParaRPr lang="en-US"/>
        </a:p>
      </dgm:t>
    </dgm:pt>
    <dgm:pt modelId="{2AB2C824-12E1-4228-8674-BFF34BFA2FC1}">
      <dgm:prSet custT="1"/>
      <dgm:spPr/>
      <dgm:t>
        <a:bodyPr/>
        <a:lstStyle/>
        <a:p>
          <a:pPr rtl="0"/>
          <a:r>
            <a:rPr lang="en-US" sz="2800" dirty="0" smtClean="0"/>
            <a:t>Speed to Value</a:t>
          </a:r>
          <a:endParaRPr lang="en-US" sz="2800" dirty="0"/>
        </a:p>
      </dgm:t>
    </dgm:pt>
    <dgm:pt modelId="{320A1128-03B0-4995-AF73-977B5E210D02}" type="parTrans" cxnId="{064C9958-9ABA-4E98-A381-BE306BE789E8}">
      <dgm:prSet/>
      <dgm:spPr/>
      <dgm:t>
        <a:bodyPr/>
        <a:lstStyle/>
        <a:p>
          <a:endParaRPr lang="en-US"/>
        </a:p>
      </dgm:t>
    </dgm:pt>
    <dgm:pt modelId="{AB259BE0-A330-49F2-812C-CB533E25FC0D}" type="sibTrans" cxnId="{064C9958-9ABA-4E98-A381-BE306BE789E8}">
      <dgm:prSet/>
      <dgm:spPr/>
      <dgm:t>
        <a:bodyPr/>
        <a:lstStyle/>
        <a:p>
          <a:endParaRPr lang="en-US"/>
        </a:p>
      </dgm:t>
    </dgm:pt>
    <dgm:pt modelId="{0D910FB7-ACE3-41DA-AECA-5E7FDB2CFC87}" type="pres">
      <dgm:prSet presAssocID="{E94D8368-BCE5-424C-82B4-C166635E5828}" presName="matrix" presStyleCnt="0">
        <dgm:presLayoutVars>
          <dgm:chMax val="1"/>
          <dgm:dir/>
          <dgm:resizeHandles val="exact"/>
        </dgm:presLayoutVars>
      </dgm:prSet>
      <dgm:spPr/>
      <dgm:t>
        <a:bodyPr/>
        <a:lstStyle/>
        <a:p>
          <a:endParaRPr lang="en-US"/>
        </a:p>
      </dgm:t>
    </dgm:pt>
    <dgm:pt modelId="{A80B2B04-6FBE-49BD-9D85-08CFDEAE6C92}" type="pres">
      <dgm:prSet presAssocID="{E94D8368-BCE5-424C-82B4-C166635E5828}" presName="diamond" presStyleLbl="bgShp" presStyleIdx="0" presStyleCnt="1"/>
      <dgm:spPr/>
      <dgm:t>
        <a:bodyPr/>
        <a:lstStyle/>
        <a:p>
          <a:endParaRPr lang="en-US"/>
        </a:p>
      </dgm:t>
    </dgm:pt>
    <dgm:pt modelId="{B146AB6F-A4D0-49DC-8AF0-B11561AD68F5}" type="pres">
      <dgm:prSet presAssocID="{E94D8368-BCE5-424C-82B4-C166635E5828}" presName="quad1" presStyleLbl="node1" presStyleIdx="0" presStyleCnt="4">
        <dgm:presLayoutVars>
          <dgm:chMax val="0"/>
          <dgm:chPref val="0"/>
          <dgm:bulletEnabled val="1"/>
        </dgm:presLayoutVars>
      </dgm:prSet>
      <dgm:spPr/>
      <dgm:t>
        <a:bodyPr/>
        <a:lstStyle/>
        <a:p>
          <a:endParaRPr lang="en-US"/>
        </a:p>
      </dgm:t>
    </dgm:pt>
    <dgm:pt modelId="{6C49DE17-E370-414B-B899-581A79F99233}" type="pres">
      <dgm:prSet presAssocID="{E94D8368-BCE5-424C-82B4-C166635E5828}" presName="quad2" presStyleLbl="node1" presStyleIdx="1" presStyleCnt="4">
        <dgm:presLayoutVars>
          <dgm:chMax val="0"/>
          <dgm:chPref val="0"/>
          <dgm:bulletEnabled val="1"/>
        </dgm:presLayoutVars>
      </dgm:prSet>
      <dgm:spPr/>
      <dgm:t>
        <a:bodyPr/>
        <a:lstStyle/>
        <a:p>
          <a:endParaRPr lang="en-US"/>
        </a:p>
      </dgm:t>
    </dgm:pt>
    <dgm:pt modelId="{321B22BB-1F7C-447D-A547-CC9405D3CCD7}" type="pres">
      <dgm:prSet presAssocID="{E94D8368-BCE5-424C-82B4-C166635E5828}" presName="quad3" presStyleLbl="node1" presStyleIdx="2" presStyleCnt="4">
        <dgm:presLayoutVars>
          <dgm:chMax val="0"/>
          <dgm:chPref val="0"/>
          <dgm:bulletEnabled val="1"/>
        </dgm:presLayoutVars>
      </dgm:prSet>
      <dgm:spPr/>
      <dgm:t>
        <a:bodyPr/>
        <a:lstStyle/>
        <a:p>
          <a:endParaRPr lang="en-US"/>
        </a:p>
      </dgm:t>
    </dgm:pt>
    <dgm:pt modelId="{5905D757-C792-4B4B-8C0C-9F98B2A50862}" type="pres">
      <dgm:prSet presAssocID="{E94D8368-BCE5-424C-82B4-C166635E5828}" presName="quad4" presStyleLbl="node1" presStyleIdx="3" presStyleCnt="4">
        <dgm:presLayoutVars>
          <dgm:chMax val="0"/>
          <dgm:chPref val="0"/>
          <dgm:bulletEnabled val="1"/>
        </dgm:presLayoutVars>
      </dgm:prSet>
      <dgm:spPr/>
      <dgm:t>
        <a:bodyPr/>
        <a:lstStyle/>
        <a:p>
          <a:endParaRPr lang="en-US"/>
        </a:p>
      </dgm:t>
    </dgm:pt>
  </dgm:ptLst>
  <dgm:cxnLst>
    <dgm:cxn modelId="{A6EB3D9E-FCA6-412C-B5F5-FEE7DEB42899}" srcId="{E94D8368-BCE5-424C-82B4-C166635E5828}" destId="{213CF894-D2C9-4E55-9F8C-DE0EB849BB1A}" srcOrd="1" destOrd="0" parTransId="{5EA4954B-A531-4EEC-92DC-1626D715C278}" sibTransId="{25B616A6-4716-4437-A35F-301CC9306845}"/>
    <dgm:cxn modelId="{11B9F2F7-6906-4E76-B035-6E2DCEB8F202}" srcId="{E94D8368-BCE5-424C-82B4-C166635E5828}" destId="{B9838E85-BDD2-4ECD-8EE2-EFBB6328A573}" srcOrd="0" destOrd="0" parTransId="{CFC56E27-9EDB-4A7E-926E-304A325A8CAA}" sibTransId="{96BC23FA-047C-4246-9C76-FD4E6A7EDAA0}"/>
    <dgm:cxn modelId="{60CE1E48-7068-4859-BAE4-DD87842DDBF6}" type="presOf" srcId="{213CF894-D2C9-4E55-9F8C-DE0EB849BB1A}" destId="{6C49DE17-E370-414B-B899-581A79F99233}" srcOrd="0" destOrd="0" presId="urn:microsoft.com/office/officeart/2005/8/layout/matrix3"/>
    <dgm:cxn modelId="{9D13F8B5-2EBA-4216-B5D5-99A508525A6E}" type="presOf" srcId="{E94D8368-BCE5-424C-82B4-C166635E5828}" destId="{0D910FB7-ACE3-41DA-AECA-5E7FDB2CFC87}" srcOrd="0" destOrd="0" presId="urn:microsoft.com/office/officeart/2005/8/layout/matrix3"/>
    <dgm:cxn modelId="{88CC71CD-FC4F-46C0-A940-2EC8CF21CB9A}" srcId="{E94D8368-BCE5-424C-82B4-C166635E5828}" destId="{02BE856F-D4FE-4799-A236-2F3A211870C7}" srcOrd="2" destOrd="0" parTransId="{F3F40B90-29DD-4823-8DED-E7A0EE4C5EEB}" sibTransId="{2683D2F8-B827-4784-A14B-AB6677822864}"/>
    <dgm:cxn modelId="{5EF9F48E-D498-4348-8FFB-79B882567FD7}" type="presOf" srcId="{02BE856F-D4FE-4799-A236-2F3A211870C7}" destId="{321B22BB-1F7C-447D-A547-CC9405D3CCD7}" srcOrd="0" destOrd="0" presId="urn:microsoft.com/office/officeart/2005/8/layout/matrix3"/>
    <dgm:cxn modelId="{064C9958-9ABA-4E98-A381-BE306BE789E8}" srcId="{E94D8368-BCE5-424C-82B4-C166635E5828}" destId="{2AB2C824-12E1-4228-8674-BFF34BFA2FC1}" srcOrd="3" destOrd="0" parTransId="{320A1128-03B0-4995-AF73-977B5E210D02}" sibTransId="{AB259BE0-A330-49F2-812C-CB533E25FC0D}"/>
    <dgm:cxn modelId="{C65FFAB4-959B-4898-BBCA-826554B422C0}" type="presOf" srcId="{B9838E85-BDD2-4ECD-8EE2-EFBB6328A573}" destId="{B146AB6F-A4D0-49DC-8AF0-B11561AD68F5}" srcOrd="0" destOrd="0" presId="urn:microsoft.com/office/officeart/2005/8/layout/matrix3"/>
    <dgm:cxn modelId="{E3FC5226-88B9-4A5E-9E14-E19BC5E41AC4}" type="presOf" srcId="{2AB2C824-12E1-4228-8674-BFF34BFA2FC1}" destId="{5905D757-C792-4B4B-8C0C-9F98B2A50862}" srcOrd="0" destOrd="0" presId="urn:microsoft.com/office/officeart/2005/8/layout/matrix3"/>
    <dgm:cxn modelId="{1EC2364F-28DB-4E02-B568-B54E35A13AE9}" type="presParOf" srcId="{0D910FB7-ACE3-41DA-AECA-5E7FDB2CFC87}" destId="{A80B2B04-6FBE-49BD-9D85-08CFDEAE6C92}" srcOrd="0" destOrd="0" presId="urn:microsoft.com/office/officeart/2005/8/layout/matrix3"/>
    <dgm:cxn modelId="{47CE1DB1-38E8-474E-90E4-ABB882BBC928}" type="presParOf" srcId="{0D910FB7-ACE3-41DA-AECA-5E7FDB2CFC87}" destId="{B146AB6F-A4D0-49DC-8AF0-B11561AD68F5}" srcOrd="1" destOrd="0" presId="urn:microsoft.com/office/officeart/2005/8/layout/matrix3"/>
    <dgm:cxn modelId="{B1BAB9AF-582F-4259-87D9-D5C859C64794}" type="presParOf" srcId="{0D910FB7-ACE3-41DA-AECA-5E7FDB2CFC87}" destId="{6C49DE17-E370-414B-B899-581A79F99233}" srcOrd="2" destOrd="0" presId="urn:microsoft.com/office/officeart/2005/8/layout/matrix3"/>
    <dgm:cxn modelId="{04889DB3-F0DB-4CF8-9021-E7D7B6D94BB3}" type="presParOf" srcId="{0D910FB7-ACE3-41DA-AECA-5E7FDB2CFC87}" destId="{321B22BB-1F7C-447D-A547-CC9405D3CCD7}" srcOrd="3" destOrd="0" presId="urn:microsoft.com/office/officeart/2005/8/layout/matrix3"/>
    <dgm:cxn modelId="{A6A3CCC6-A91B-4B45-82D8-BA5C1E3B5416}" type="presParOf" srcId="{0D910FB7-ACE3-41DA-AECA-5E7FDB2CFC87}" destId="{5905D757-C792-4B4B-8C0C-9F98B2A50862}"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9C3454-685F-444C-B973-4AC844511617}"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n-US"/>
        </a:p>
      </dgm:t>
    </dgm:pt>
    <dgm:pt modelId="{573F9FA0-3399-4148-AADD-8DCE9CA4FB34}">
      <dgm:prSet/>
      <dgm:spPr/>
      <dgm:t>
        <a:bodyPr/>
        <a:lstStyle/>
        <a:p>
          <a:pPr rtl="0"/>
          <a:r>
            <a:rPr lang="en-US" dirty="0" smtClean="0"/>
            <a:t>Quality</a:t>
          </a:r>
          <a:endParaRPr lang="en-US" dirty="0"/>
        </a:p>
      </dgm:t>
    </dgm:pt>
    <dgm:pt modelId="{822DB68A-7A46-4383-B9F4-F2393F370E67}" type="parTrans" cxnId="{DFBFA2B9-0AE3-4276-BF49-294C2B9E5D20}">
      <dgm:prSet/>
      <dgm:spPr/>
      <dgm:t>
        <a:bodyPr/>
        <a:lstStyle/>
        <a:p>
          <a:endParaRPr lang="en-US"/>
        </a:p>
      </dgm:t>
    </dgm:pt>
    <dgm:pt modelId="{C8511F61-F186-43BC-A55C-F037F12629D7}" type="sibTrans" cxnId="{DFBFA2B9-0AE3-4276-BF49-294C2B9E5D20}">
      <dgm:prSet/>
      <dgm:spPr/>
      <dgm:t>
        <a:bodyPr/>
        <a:lstStyle/>
        <a:p>
          <a:endParaRPr lang="en-US"/>
        </a:p>
      </dgm:t>
    </dgm:pt>
    <dgm:pt modelId="{32D71D8B-4886-45C0-9264-36F58554C1D5}">
      <dgm:prSet/>
      <dgm:spPr/>
      <dgm:t>
        <a:bodyPr/>
        <a:lstStyle/>
        <a:p>
          <a:pPr rtl="0"/>
          <a:r>
            <a:rPr lang="en-US" dirty="0" smtClean="0"/>
            <a:t>Features</a:t>
          </a:r>
          <a:endParaRPr lang="en-US" dirty="0"/>
        </a:p>
      </dgm:t>
    </dgm:pt>
    <dgm:pt modelId="{4118C2B8-7487-4AF8-B6F5-F2122662C452}" type="sibTrans" cxnId="{1A4E0E0A-18A8-46EC-84CC-224097ACB931}">
      <dgm:prSet/>
      <dgm:spPr/>
      <dgm:t>
        <a:bodyPr/>
        <a:lstStyle/>
        <a:p>
          <a:endParaRPr lang="en-US"/>
        </a:p>
      </dgm:t>
    </dgm:pt>
    <dgm:pt modelId="{F4C553A7-1A0C-4E34-B9D9-1018FD054A67}" type="parTrans" cxnId="{1A4E0E0A-18A8-46EC-84CC-224097ACB931}">
      <dgm:prSet/>
      <dgm:spPr/>
      <dgm:t>
        <a:bodyPr/>
        <a:lstStyle/>
        <a:p>
          <a:endParaRPr lang="en-US"/>
        </a:p>
      </dgm:t>
    </dgm:pt>
    <dgm:pt modelId="{D27AF6DB-AAFF-43DE-B635-884C9E50A9B9}" type="pres">
      <dgm:prSet presAssocID="{569C3454-685F-444C-B973-4AC844511617}" presName="diagram" presStyleCnt="0">
        <dgm:presLayoutVars>
          <dgm:chPref val="1"/>
          <dgm:dir/>
          <dgm:animOne val="branch"/>
          <dgm:animLvl val="lvl"/>
          <dgm:resizeHandles/>
        </dgm:presLayoutVars>
      </dgm:prSet>
      <dgm:spPr/>
      <dgm:t>
        <a:bodyPr/>
        <a:lstStyle/>
        <a:p>
          <a:endParaRPr lang="en-US"/>
        </a:p>
      </dgm:t>
    </dgm:pt>
    <dgm:pt modelId="{DAAF462A-B17C-4BF6-959B-B075EE20017D}" type="pres">
      <dgm:prSet presAssocID="{32D71D8B-4886-45C0-9264-36F58554C1D5}" presName="root" presStyleCnt="0"/>
      <dgm:spPr/>
      <dgm:t>
        <a:bodyPr/>
        <a:lstStyle/>
        <a:p>
          <a:endParaRPr lang="en-US"/>
        </a:p>
      </dgm:t>
    </dgm:pt>
    <dgm:pt modelId="{663B34AD-A841-4B3E-BFFE-CD6DBF7F537B}" type="pres">
      <dgm:prSet presAssocID="{32D71D8B-4886-45C0-9264-36F58554C1D5}" presName="rootComposite" presStyleCnt="0"/>
      <dgm:spPr/>
      <dgm:t>
        <a:bodyPr/>
        <a:lstStyle/>
        <a:p>
          <a:endParaRPr lang="en-US"/>
        </a:p>
      </dgm:t>
    </dgm:pt>
    <dgm:pt modelId="{AFE1790C-02B3-4076-8254-82502DCFC129}" type="pres">
      <dgm:prSet presAssocID="{32D71D8B-4886-45C0-9264-36F58554C1D5}" presName="rootText" presStyleLbl="node1" presStyleIdx="0" presStyleCnt="2"/>
      <dgm:spPr/>
      <dgm:t>
        <a:bodyPr/>
        <a:lstStyle/>
        <a:p>
          <a:endParaRPr lang="en-US"/>
        </a:p>
      </dgm:t>
    </dgm:pt>
    <dgm:pt modelId="{82AE666F-369C-4291-9501-56B7E4905FE5}" type="pres">
      <dgm:prSet presAssocID="{32D71D8B-4886-45C0-9264-36F58554C1D5}" presName="rootConnector" presStyleLbl="node1" presStyleIdx="0" presStyleCnt="2"/>
      <dgm:spPr/>
      <dgm:t>
        <a:bodyPr/>
        <a:lstStyle/>
        <a:p>
          <a:endParaRPr lang="en-US"/>
        </a:p>
      </dgm:t>
    </dgm:pt>
    <dgm:pt modelId="{82C164C8-A54D-4673-817D-A4EF0F9539DA}" type="pres">
      <dgm:prSet presAssocID="{32D71D8B-4886-45C0-9264-36F58554C1D5}" presName="childShape" presStyleCnt="0"/>
      <dgm:spPr/>
      <dgm:t>
        <a:bodyPr/>
        <a:lstStyle/>
        <a:p>
          <a:endParaRPr lang="en-US"/>
        </a:p>
      </dgm:t>
    </dgm:pt>
    <dgm:pt modelId="{AF71A133-8A80-4A75-9A96-7F25AAA4F2BE}" type="pres">
      <dgm:prSet presAssocID="{573F9FA0-3399-4148-AADD-8DCE9CA4FB34}" presName="root" presStyleCnt="0"/>
      <dgm:spPr/>
      <dgm:t>
        <a:bodyPr/>
        <a:lstStyle/>
        <a:p>
          <a:endParaRPr lang="en-US"/>
        </a:p>
      </dgm:t>
    </dgm:pt>
    <dgm:pt modelId="{A7331F90-D345-41D1-9D56-71AD9AB11912}" type="pres">
      <dgm:prSet presAssocID="{573F9FA0-3399-4148-AADD-8DCE9CA4FB34}" presName="rootComposite" presStyleCnt="0"/>
      <dgm:spPr/>
      <dgm:t>
        <a:bodyPr/>
        <a:lstStyle/>
        <a:p>
          <a:endParaRPr lang="en-US"/>
        </a:p>
      </dgm:t>
    </dgm:pt>
    <dgm:pt modelId="{1062C450-C347-442C-9260-6B17F49F95FB}" type="pres">
      <dgm:prSet presAssocID="{573F9FA0-3399-4148-AADD-8DCE9CA4FB34}" presName="rootText" presStyleLbl="node1" presStyleIdx="1" presStyleCnt="2"/>
      <dgm:spPr/>
      <dgm:t>
        <a:bodyPr/>
        <a:lstStyle/>
        <a:p>
          <a:endParaRPr lang="en-US"/>
        </a:p>
      </dgm:t>
    </dgm:pt>
    <dgm:pt modelId="{6DBF037C-167E-4209-B615-901BBFD86547}" type="pres">
      <dgm:prSet presAssocID="{573F9FA0-3399-4148-AADD-8DCE9CA4FB34}" presName="rootConnector" presStyleLbl="node1" presStyleIdx="1" presStyleCnt="2"/>
      <dgm:spPr/>
      <dgm:t>
        <a:bodyPr/>
        <a:lstStyle/>
        <a:p>
          <a:endParaRPr lang="en-US"/>
        </a:p>
      </dgm:t>
    </dgm:pt>
    <dgm:pt modelId="{5355B715-21C2-42A4-BA87-9C930481D29C}" type="pres">
      <dgm:prSet presAssocID="{573F9FA0-3399-4148-AADD-8DCE9CA4FB34}" presName="childShape" presStyleCnt="0"/>
      <dgm:spPr/>
      <dgm:t>
        <a:bodyPr/>
        <a:lstStyle/>
        <a:p>
          <a:endParaRPr lang="en-US"/>
        </a:p>
      </dgm:t>
    </dgm:pt>
  </dgm:ptLst>
  <dgm:cxnLst>
    <dgm:cxn modelId="{5C6B4B07-A816-4797-9C1F-DAE80A2E6420}" type="presOf" srcId="{573F9FA0-3399-4148-AADD-8DCE9CA4FB34}" destId="{1062C450-C347-442C-9260-6B17F49F95FB}" srcOrd="0" destOrd="0" presId="urn:microsoft.com/office/officeart/2005/8/layout/hierarchy3"/>
    <dgm:cxn modelId="{1A4E0E0A-18A8-46EC-84CC-224097ACB931}" srcId="{569C3454-685F-444C-B973-4AC844511617}" destId="{32D71D8B-4886-45C0-9264-36F58554C1D5}" srcOrd="0" destOrd="0" parTransId="{F4C553A7-1A0C-4E34-B9D9-1018FD054A67}" sibTransId="{4118C2B8-7487-4AF8-B6F5-F2122662C452}"/>
    <dgm:cxn modelId="{37379239-6594-4D96-BA4A-705BA71B1772}" type="presOf" srcId="{569C3454-685F-444C-B973-4AC844511617}" destId="{D27AF6DB-AAFF-43DE-B635-884C9E50A9B9}" srcOrd="0" destOrd="0" presId="urn:microsoft.com/office/officeart/2005/8/layout/hierarchy3"/>
    <dgm:cxn modelId="{BB647824-77F3-4F78-B75E-C490A01B637C}" type="presOf" srcId="{32D71D8B-4886-45C0-9264-36F58554C1D5}" destId="{AFE1790C-02B3-4076-8254-82502DCFC129}" srcOrd="0" destOrd="0" presId="urn:microsoft.com/office/officeart/2005/8/layout/hierarchy3"/>
    <dgm:cxn modelId="{ADA6A7EB-CB61-489C-BD6A-2A158E80E8AD}" type="presOf" srcId="{573F9FA0-3399-4148-AADD-8DCE9CA4FB34}" destId="{6DBF037C-167E-4209-B615-901BBFD86547}" srcOrd="1" destOrd="0" presId="urn:microsoft.com/office/officeart/2005/8/layout/hierarchy3"/>
    <dgm:cxn modelId="{E0D4BEF1-BEB0-4B30-8661-FB0F7FB3FD03}" type="presOf" srcId="{32D71D8B-4886-45C0-9264-36F58554C1D5}" destId="{82AE666F-369C-4291-9501-56B7E4905FE5}" srcOrd="1" destOrd="0" presId="urn:microsoft.com/office/officeart/2005/8/layout/hierarchy3"/>
    <dgm:cxn modelId="{DFBFA2B9-0AE3-4276-BF49-294C2B9E5D20}" srcId="{569C3454-685F-444C-B973-4AC844511617}" destId="{573F9FA0-3399-4148-AADD-8DCE9CA4FB34}" srcOrd="1" destOrd="0" parTransId="{822DB68A-7A46-4383-B9F4-F2393F370E67}" sibTransId="{C8511F61-F186-43BC-A55C-F037F12629D7}"/>
    <dgm:cxn modelId="{018E975A-73B2-46EE-8B6A-E47A22128984}" type="presParOf" srcId="{D27AF6DB-AAFF-43DE-B635-884C9E50A9B9}" destId="{DAAF462A-B17C-4BF6-959B-B075EE20017D}" srcOrd="0" destOrd="0" presId="urn:microsoft.com/office/officeart/2005/8/layout/hierarchy3"/>
    <dgm:cxn modelId="{D08FCE0B-DB0D-41B2-95E0-EEB3A356B87F}" type="presParOf" srcId="{DAAF462A-B17C-4BF6-959B-B075EE20017D}" destId="{663B34AD-A841-4B3E-BFFE-CD6DBF7F537B}" srcOrd="0" destOrd="0" presId="urn:microsoft.com/office/officeart/2005/8/layout/hierarchy3"/>
    <dgm:cxn modelId="{97019105-3BCF-4F70-8749-39E53F7F65A5}" type="presParOf" srcId="{663B34AD-A841-4B3E-BFFE-CD6DBF7F537B}" destId="{AFE1790C-02B3-4076-8254-82502DCFC129}" srcOrd="0" destOrd="0" presId="urn:microsoft.com/office/officeart/2005/8/layout/hierarchy3"/>
    <dgm:cxn modelId="{E0B1212E-A541-4F04-9006-2B517A9319A7}" type="presParOf" srcId="{663B34AD-A841-4B3E-BFFE-CD6DBF7F537B}" destId="{82AE666F-369C-4291-9501-56B7E4905FE5}" srcOrd="1" destOrd="0" presId="urn:microsoft.com/office/officeart/2005/8/layout/hierarchy3"/>
    <dgm:cxn modelId="{4473CD38-F909-4E85-ABC0-E420B1CD1C23}" type="presParOf" srcId="{DAAF462A-B17C-4BF6-959B-B075EE20017D}" destId="{82C164C8-A54D-4673-817D-A4EF0F9539DA}" srcOrd="1" destOrd="0" presId="urn:microsoft.com/office/officeart/2005/8/layout/hierarchy3"/>
    <dgm:cxn modelId="{E74BEA32-4AE4-4550-9630-9598D1F31B65}" type="presParOf" srcId="{D27AF6DB-AAFF-43DE-B635-884C9E50A9B9}" destId="{AF71A133-8A80-4A75-9A96-7F25AAA4F2BE}" srcOrd="1" destOrd="0" presId="urn:microsoft.com/office/officeart/2005/8/layout/hierarchy3"/>
    <dgm:cxn modelId="{04D53AA3-F257-4FEC-9769-1ED63CB3BB18}" type="presParOf" srcId="{AF71A133-8A80-4A75-9A96-7F25AAA4F2BE}" destId="{A7331F90-D345-41D1-9D56-71AD9AB11912}" srcOrd="0" destOrd="0" presId="urn:microsoft.com/office/officeart/2005/8/layout/hierarchy3"/>
    <dgm:cxn modelId="{F5C6F8E4-213D-4B9C-B27B-FEC11648DA4D}" type="presParOf" srcId="{A7331F90-D345-41D1-9D56-71AD9AB11912}" destId="{1062C450-C347-442C-9260-6B17F49F95FB}" srcOrd="0" destOrd="0" presId="urn:microsoft.com/office/officeart/2005/8/layout/hierarchy3"/>
    <dgm:cxn modelId="{7332EE3A-401E-492F-81C3-857D4CE2F42C}" type="presParOf" srcId="{A7331F90-D345-41D1-9D56-71AD9AB11912}" destId="{6DBF037C-167E-4209-B615-901BBFD86547}" srcOrd="1" destOrd="0" presId="urn:microsoft.com/office/officeart/2005/8/layout/hierarchy3"/>
    <dgm:cxn modelId="{2EB2D5F6-DAA2-4C11-8233-DBBBC82CEAFD}" type="presParOf" srcId="{AF71A133-8A80-4A75-9A96-7F25AAA4F2BE}" destId="{5355B715-21C2-42A4-BA87-9C930481D29C}"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12D3697-F3BF-4AC2-AA85-F866039B0B2B}" type="doc">
      <dgm:prSet loTypeId="urn:microsoft.com/office/officeart/2005/8/layout/hierarchy3" loCatId="hierarchy" qsTypeId="urn:microsoft.com/office/officeart/2005/8/quickstyle/simple1" qsCatId="simple" csTypeId="urn:microsoft.com/office/officeart/2005/8/colors/accent0_3" csCatId="mainScheme" phldr="1"/>
      <dgm:spPr/>
      <dgm:t>
        <a:bodyPr/>
        <a:lstStyle/>
        <a:p>
          <a:endParaRPr lang="en-US"/>
        </a:p>
      </dgm:t>
    </dgm:pt>
    <dgm:pt modelId="{C304B5A3-33C9-4A2E-9CA2-B7086D09044B}">
      <dgm:prSet/>
      <dgm:spPr/>
      <dgm:t>
        <a:bodyPr/>
        <a:lstStyle/>
        <a:p>
          <a:pPr rtl="0"/>
          <a:r>
            <a:rPr lang="en-US" dirty="0" smtClean="0"/>
            <a:t>Features</a:t>
          </a:r>
          <a:endParaRPr lang="en-US" dirty="0"/>
        </a:p>
      </dgm:t>
    </dgm:pt>
    <dgm:pt modelId="{D4B93492-DFEF-4B90-97C3-0B2AD33E4A03}" type="parTrans" cxnId="{4E8B2704-6A55-4A3E-A687-C25B984AD272}">
      <dgm:prSet/>
      <dgm:spPr/>
      <dgm:t>
        <a:bodyPr/>
        <a:lstStyle/>
        <a:p>
          <a:endParaRPr lang="en-US"/>
        </a:p>
      </dgm:t>
    </dgm:pt>
    <dgm:pt modelId="{C90644A9-2E26-425A-8F42-B8DF5A54E973}" type="sibTrans" cxnId="{4E8B2704-6A55-4A3E-A687-C25B984AD272}">
      <dgm:prSet/>
      <dgm:spPr/>
      <dgm:t>
        <a:bodyPr/>
        <a:lstStyle/>
        <a:p>
          <a:endParaRPr lang="en-US"/>
        </a:p>
      </dgm:t>
    </dgm:pt>
    <dgm:pt modelId="{F7A871A8-D2CC-49F3-B898-FBCB99385359}">
      <dgm:prSet/>
      <dgm:spPr/>
      <dgm:t>
        <a:bodyPr/>
        <a:lstStyle/>
        <a:p>
          <a:pPr rtl="0"/>
          <a:r>
            <a:rPr lang="en-US" dirty="0" smtClean="0"/>
            <a:t>?</a:t>
          </a:r>
          <a:endParaRPr lang="en-US" dirty="0"/>
        </a:p>
      </dgm:t>
    </dgm:pt>
    <dgm:pt modelId="{0411C124-7845-4149-BBC5-F2E7004B1D04}" type="parTrans" cxnId="{5465A87E-B627-45C2-8416-14F0C76CD103}">
      <dgm:prSet/>
      <dgm:spPr/>
      <dgm:t>
        <a:bodyPr/>
        <a:lstStyle/>
        <a:p>
          <a:endParaRPr lang="en-US"/>
        </a:p>
      </dgm:t>
    </dgm:pt>
    <dgm:pt modelId="{D84CD4B5-DC71-431C-BAA2-5789DA023248}" type="sibTrans" cxnId="{5465A87E-B627-45C2-8416-14F0C76CD103}">
      <dgm:prSet/>
      <dgm:spPr/>
      <dgm:t>
        <a:bodyPr/>
        <a:lstStyle/>
        <a:p>
          <a:endParaRPr lang="en-US"/>
        </a:p>
      </dgm:t>
    </dgm:pt>
    <dgm:pt modelId="{4A274A46-6DE2-4332-9F63-646F0CECEF81}" type="pres">
      <dgm:prSet presAssocID="{912D3697-F3BF-4AC2-AA85-F866039B0B2B}" presName="diagram" presStyleCnt="0">
        <dgm:presLayoutVars>
          <dgm:chPref val="1"/>
          <dgm:dir/>
          <dgm:animOne val="branch"/>
          <dgm:animLvl val="lvl"/>
          <dgm:resizeHandles/>
        </dgm:presLayoutVars>
      </dgm:prSet>
      <dgm:spPr/>
      <dgm:t>
        <a:bodyPr/>
        <a:lstStyle/>
        <a:p>
          <a:endParaRPr lang="en-US"/>
        </a:p>
      </dgm:t>
    </dgm:pt>
    <dgm:pt modelId="{5F1BAF66-9F79-4E8E-94FF-1F2F7318125B}" type="pres">
      <dgm:prSet presAssocID="{C304B5A3-33C9-4A2E-9CA2-B7086D09044B}" presName="root" presStyleCnt="0"/>
      <dgm:spPr/>
      <dgm:t>
        <a:bodyPr/>
        <a:lstStyle/>
        <a:p>
          <a:endParaRPr lang="en-US"/>
        </a:p>
      </dgm:t>
    </dgm:pt>
    <dgm:pt modelId="{1D5BF3CA-E7AD-45B8-9A9E-CC7A9789BD7C}" type="pres">
      <dgm:prSet presAssocID="{C304B5A3-33C9-4A2E-9CA2-B7086D09044B}" presName="rootComposite" presStyleCnt="0"/>
      <dgm:spPr/>
      <dgm:t>
        <a:bodyPr/>
        <a:lstStyle/>
        <a:p>
          <a:endParaRPr lang="en-US"/>
        </a:p>
      </dgm:t>
    </dgm:pt>
    <dgm:pt modelId="{0D2766B7-0D77-456B-AF9F-586F30B47AE0}" type="pres">
      <dgm:prSet presAssocID="{C304B5A3-33C9-4A2E-9CA2-B7086D09044B}" presName="rootText" presStyleLbl="node1" presStyleIdx="0" presStyleCnt="2"/>
      <dgm:spPr/>
      <dgm:t>
        <a:bodyPr/>
        <a:lstStyle/>
        <a:p>
          <a:endParaRPr lang="en-US"/>
        </a:p>
      </dgm:t>
    </dgm:pt>
    <dgm:pt modelId="{6624210E-3209-40CF-B235-25C9E1C5A414}" type="pres">
      <dgm:prSet presAssocID="{C304B5A3-33C9-4A2E-9CA2-B7086D09044B}" presName="rootConnector" presStyleLbl="node1" presStyleIdx="0" presStyleCnt="2"/>
      <dgm:spPr/>
      <dgm:t>
        <a:bodyPr/>
        <a:lstStyle/>
        <a:p>
          <a:endParaRPr lang="en-US"/>
        </a:p>
      </dgm:t>
    </dgm:pt>
    <dgm:pt modelId="{6215648E-429A-41B3-9534-94F281B842A9}" type="pres">
      <dgm:prSet presAssocID="{C304B5A3-33C9-4A2E-9CA2-B7086D09044B}" presName="childShape" presStyleCnt="0"/>
      <dgm:spPr/>
      <dgm:t>
        <a:bodyPr/>
        <a:lstStyle/>
        <a:p>
          <a:endParaRPr lang="en-US"/>
        </a:p>
      </dgm:t>
    </dgm:pt>
    <dgm:pt modelId="{43C9096D-FAFA-4DB6-9647-8241DCE308DD}" type="pres">
      <dgm:prSet presAssocID="{F7A871A8-D2CC-49F3-B898-FBCB99385359}" presName="root" presStyleCnt="0"/>
      <dgm:spPr/>
      <dgm:t>
        <a:bodyPr/>
        <a:lstStyle/>
        <a:p>
          <a:endParaRPr lang="en-US"/>
        </a:p>
      </dgm:t>
    </dgm:pt>
    <dgm:pt modelId="{E909BC5E-C992-4BD5-9060-33D2CE705659}" type="pres">
      <dgm:prSet presAssocID="{F7A871A8-D2CC-49F3-B898-FBCB99385359}" presName="rootComposite" presStyleCnt="0"/>
      <dgm:spPr/>
      <dgm:t>
        <a:bodyPr/>
        <a:lstStyle/>
        <a:p>
          <a:endParaRPr lang="en-US"/>
        </a:p>
      </dgm:t>
    </dgm:pt>
    <dgm:pt modelId="{02684BDD-DD4D-4349-9325-2493AFD81FC7}" type="pres">
      <dgm:prSet presAssocID="{F7A871A8-D2CC-49F3-B898-FBCB99385359}" presName="rootText" presStyleLbl="node1" presStyleIdx="1" presStyleCnt="2"/>
      <dgm:spPr/>
      <dgm:t>
        <a:bodyPr/>
        <a:lstStyle/>
        <a:p>
          <a:endParaRPr lang="en-US"/>
        </a:p>
      </dgm:t>
    </dgm:pt>
    <dgm:pt modelId="{56AF7156-081A-4D95-BACC-FD9EC619A654}" type="pres">
      <dgm:prSet presAssocID="{F7A871A8-D2CC-49F3-B898-FBCB99385359}" presName="rootConnector" presStyleLbl="node1" presStyleIdx="1" presStyleCnt="2"/>
      <dgm:spPr/>
      <dgm:t>
        <a:bodyPr/>
        <a:lstStyle/>
        <a:p>
          <a:endParaRPr lang="en-US"/>
        </a:p>
      </dgm:t>
    </dgm:pt>
    <dgm:pt modelId="{78E90B47-7F04-46FC-BDC9-AA50F906E50F}" type="pres">
      <dgm:prSet presAssocID="{F7A871A8-D2CC-49F3-B898-FBCB99385359}" presName="childShape" presStyleCnt="0"/>
      <dgm:spPr/>
      <dgm:t>
        <a:bodyPr/>
        <a:lstStyle/>
        <a:p>
          <a:endParaRPr lang="en-US"/>
        </a:p>
      </dgm:t>
    </dgm:pt>
  </dgm:ptLst>
  <dgm:cxnLst>
    <dgm:cxn modelId="{4E8B2704-6A55-4A3E-A687-C25B984AD272}" srcId="{912D3697-F3BF-4AC2-AA85-F866039B0B2B}" destId="{C304B5A3-33C9-4A2E-9CA2-B7086D09044B}" srcOrd="0" destOrd="0" parTransId="{D4B93492-DFEF-4B90-97C3-0B2AD33E4A03}" sibTransId="{C90644A9-2E26-425A-8F42-B8DF5A54E973}"/>
    <dgm:cxn modelId="{C1AF27EA-A5A8-4230-B05E-79C510223ECE}" type="presOf" srcId="{C304B5A3-33C9-4A2E-9CA2-B7086D09044B}" destId="{6624210E-3209-40CF-B235-25C9E1C5A414}" srcOrd="1" destOrd="0" presId="urn:microsoft.com/office/officeart/2005/8/layout/hierarchy3"/>
    <dgm:cxn modelId="{5465A87E-B627-45C2-8416-14F0C76CD103}" srcId="{912D3697-F3BF-4AC2-AA85-F866039B0B2B}" destId="{F7A871A8-D2CC-49F3-B898-FBCB99385359}" srcOrd="1" destOrd="0" parTransId="{0411C124-7845-4149-BBC5-F2E7004B1D04}" sibTransId="{D84CD4B5-DC71-431C-BAA2-5789DA023248}"/>
    <dgm:cxn modelId="{DCB9AF7F-A91C-4718-9803-20BC82D2EACF}" type="presOf" srcId="{912D3697-F3BF-4AC2-AA85-F866039B0B2B}" destId="{4A274A46-6DE2-4332-9F63-646F0CECEF81}" srcOrd="0" destOrd="0" presId="urn:microsoft.com/office/officeart/2005/8/layout/hierarchy3"/>
    <dgm:cxn modelId="{EBF9E69F-BF62-4768-AB9C-2038B738D23D}" type="presOf" srcId="{C304B5A3-33C9-4A2E-9CA2-B7086D09044B}" destId="{0D2766B7-0D77-456B-AF9F-586F30B47AE0}" srcOrd="0" destOrd="0" presId="urn:microsoft.com/office/officeart/2005/8/layout/hierarchy3"/>
    <dgm:cxn modelId="{111DF421-CAF2-4D95-907B-3FD2E6EF3945}" type="presOf" srcId="{F7A871A8-D2CC-49F3-B898-FBCB99385359}" destId="{56AF7156-081A-4D95-BACC-FD9EC619A654}" srcOrd="1" destOrd="0" presId="urn:microsoft.com/office/officeart/2005/8/layout/hierarchy3"/>
    <dgm:cxn modelId="{A274BA22-671F-4CB6-A728-6298B48D3336}" type="presOf" srcId="{F7A871A8-D2CC-49F3-B898-FBCB99385359}" destId="{02684BDD-DD4D-4349-9325-2493AFD81FC7}" srcOrd="0" destOrd="0" presId="urn:microsoft.com/office/officeart/2005/8/layout/hierarchy3"/>
    <dgm:cxn modelId="{877A8707-FECD-4CA3-9866-EF68D839103D}" type="presParOf" srcId="{4A274A46-6DE2-4332-9F63-646F0CECEF81}" destId="{5F1BAF66-9F79-4E8E-94FF-1F2F7318125B}" srcOrd="0" destOrd="0" presId="urn:microsoft.com/office/officeart/2005/8/layout/hierarchy3"/>
    <dgm:cxn modelId="{2A3D4405-90CD-44B2-8617-C81D2311BF6C}" type="presParOf" srcId="{5F1BAF66-9F79-4E8E-94FF-1F2F7318125B}" destId="{1D5BF3CA-E7AD-45B8-9A9E-CC7A9789BD7C}" srcOrd="0" destOrd="0" presId="urn:microsoft.com/office/officeart/2005/8/layout/hierarchy3"/>
    <dgm:cxn modelId="{05943F46-58BE-4300-8F8E-3F572A1C3CF0}" type="presParOf" srcId="{1D5BF3CA-E7AD-45B8-9A9E-CC7A9789BD7C}" destId="{0D2766B7-0D77-456B-AF9F-586F30B47AE0}" srcOrd="0" destOrd="0" presId="urn:microsoft.com/office/officeart/2005/8/layout/hierarchy3"/>
    <dgm:cxn modelId="{C528A5F7-5370-4416-8C0A-875C1E7F5F4B}" type="presParOf" srcId="{1D5BF3CA-E7AD-45B8-9A9E-CC7A9789BD7C}" destId="{6624210E-3209-40CF-B235-25C9E1C5A414}" srcOrd="1" destOrd="0" presId="urn:microsoft.com/office/officeart/2005/8/layout/hierarchy3"/>
    <dgm:cxn modelId="{778C50A8-6061-4690-8A46-D7160DD6CFBA}" type="presParOf" srcId="{5F1BAF66-9F79-4E8E-94FF-1F2F7318125B}" destId="{6215648E-429A-41B3-9534-94F281B842A9}" srcOrd="1" destOrd="0" presId="urn:microsoft.com/office/officeart/2005/8/layout/hierarchy3"/>
    <dgm:cxn modelId="{E959DFA5-8C67-4E01-92D3-288221CDC05B}" type="presParOf" srcId="{4A274A46-6DE2-4332-9F63-646F0CECEF81}" destId="{43C9096D-FAFA-4DB6-9647-8241DCE308DD}" srcOrd="1" destOrd="0" presId="urn:microsoft.com/office/officeart/2005/8/layout/hierarchy3"/>
    <dgm:cxn modelId="{32043369-750C-4892-9A64-C840694D742A}" type="presParOf" srcId="{43C9096D-FAFA-4DB6-9647-8241DCE308DD}" destId="{E909BC5E-C992-4BD5-9060-33D2CE705659}" srcOrd="0" destOrd="0" presId="urn:microsoft.com/office/officeart/2005/8/layout/hierarchy3"/>
    <dgm:cxn modelId="{AFE235A7-84FF-4354-944D-50DBC624171A}" type="presParOf" srcId="{E909BC5E-C992-4BD5-9060-33D2CE705659}" destId="{02684BDD-DD4D-4349-9325-2493AFD81FC7}" srcOrd="0" destOrd="0" presId="urn:microsoft.com/office/officeart/2005/8/layout/hierarchy3"/>
    <dgm:cxn modelId="{9116EFE6-8B39-4C0A-BE3A-85C53426C48C}" type="presParOf" srcId="{E909BC5E-C992-4BD5-9060-33D2CE705659}" destId="{56AF7156-081A-4D95-BACC-FD9EC619A654}" srcOrd="1" destOrd="0" presId="urn:microsoft.com/office/officeart/2005/8/layout/hierarchy3"/>
    <dgm:cxn modelId="{2F5E003C-113D-4454-922B-1FE99222AA85}" type="presParOf" srcId="{43C9096D-FAFA-4DB6-9647-8241DCE308DD}" destId="{78E90B47-7F04-46FC-BDC9-AA50F906E50F}"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12D3697-F3BF-4AC2-AA85-F866039B0B2B}" type="doc">
      <dgm:prSet loTypeId="urn:microsoft.com/office/officeart/2005/8/layout/hierarchy3" loCatId="hierarchy" qsTypeId="urn:microsoft.com/office/officeart/2005/8/quickstyle/simple1" qsCatId="simple" csTypeId="urn:microsoft.com/office/officeart/2005/8/colors/accent0_3" csCatId="mainScheme" phldr="1"/>
      <dgm:spPr/>
      <dgm:t>
        <a:bodyPr/>
        <a:lstStyle/>
        <a:p>
          <a:endParaRPr lang="en-US"/>
        </a:p>
      </dgm:t>
    </dgm:pt>
    <dgm:pt modelId="{C304B5A3-33C9-4A2E-9CA2-B7086D09044B}">
      <dgm:prSet/>
      <dgm:spPr/>
      <dgm:t>
        <a:bodyPr/>
        <a:lstStyle/>
        <a:p>
          <a:pPr rtl="0"/>
          <a:r>
            <a:rPr lang="en-US" dirty="0" smtClean="0"/>
            <a:t>Features</a:t>
          </a:r>
          <a:endParaRPr lang="en-US" dirty="0"/>
        </a:p>
      </dgm:t>
    </dgm:pt>
    <dgm:pt modelId="{D4B93492-DFEF-4B90-97C3-0B2AD33E4A03}" type="parTrans" cxnId="{4E8B2704-6A55-4A3E-A687-C25B984AD272}">
      <dgm:prSet/>
      <dgm:spPr/>
      <dgm:t>
        <a:bodyPr/>
        <a:lstStyle/>
        <a:p>
          <a:endParaRPr lang="en-US"/>
        </a:p>
      </dgm:t>
    </dgm:pt>
    <dgm:pt modelId="{C90644A9-2E26-425A-8F42-B8DF5A54E973}" type="sibTrans" cxnId="{4E8B2704-6A55-4A3E-A687-C25B984AD272}">
      <dgm:prSet/>
      <dgm:spPr/>
      <dgm:t>
        <a:bodyPr/>
        <a:lstStyle/>
        <a:p>
          <a:endParaRPr lang="en-US"/>
        </a:p>
      </dgm:t>
    </dgm:pt>
    <dgm:pt modelId="{F7A871A8-D2CC-49F3-B898-FBCB99385359}">
      <dgm:prSet/>
      <dgm:spPr/>
      <dgm:t>
        <a:bodyPr/>
        <a:lstStyle/>
        <a:p>
          <a:pPr rtl="0"/>
          <a:r>
            <a:rPr lang="en-US" dirty="0" smtClean="0"/>
            <a:t>Cycle Time</a:t>
          </a:r>
          <a:endParaRPr lang="en-US" dirty="0"/>
        </a:p>
      </dgm:t>
    </dgm:pt>
    <dgm:pt modelId="{0411C124-7845-4149-BBC5-F2E7004B1D04}" type="parTrans" cxnId="{5465A87E-B627-45C2-8416-14F0C76CD103}">
      <dgm:prSet/>
      <dgm:spPr/>
      <dgm:t>
        <a:bodyPr/>
        <a:lstStyle/>
        <a:p>
          <a:endParaRPr lang="en-US"/>
        </a:p>
      </dgm:t>
    </dgm:pt>
    <dgm:pt modelId="{D84CD4B5-DC71-431C-BAA2-5789DA023248}" type="sibTrans" cxnId="{5465A87E-B627-45C2-8416-14F0C76CD103}">
      <dgm:prSet/>
      <dgm:spPr/>
      <dgm:t>
        <a:bodyPr/>
        <a:lstStyle/>
        <a:p>
          <a:endParaRPr lang="en-US"/>
        </a:p>
      </dgm:t>
    </dgm:pt>
    <dgm:pt modelId="{4A274A46-6DE2-4332-9F63-646F0CECEF81}" type="pres">
      <dgm:prSet presAssocID="{912D3697-F3BF-4AC2-AA85-F866039B0B2B}" presName="diagram" presStyleCnt="0">
        <dgm:presLayoutVars>
          <dgm:chPref val="1"/>
          <dgm:dir/>
          <dgm:animOne val="branch"/>
          <dgm:animLvl val="lvl"/>
          <dgm:resizeHandles/>
        </dgm:presLayoutVars>
      </dgm:prSet>
      <dgm:spPr/>
      <dgm:t>
        <a:bodyPr/>
        <a:lstStyle/>
        <a:p>
          <a:endParaRPr lang="en-US"/>
        </a:p>
      </dgm:t>
    </dgm:pt>
    <dgm:pt modelId="{5F1BAF66-9F79-4E8E-94FF-1F2F7318125B}" type="pres">
      <dgm:prSet presAssocID="{C304B5A3-33C9-4A2E-9CA2-B7086D09044B}" presName="root" presStyleCnt="0"/>
      <dgm:spPr/>
      <dgm:t>
        <a:bodyPr/>
        <a:lstStyle/>
        <a:p>
          <a:endParaRPr lang="en-US"/>
        </a:p>
      </dgm:t>
    </dgm:pt>
    <dgm:pt modelId="{1D5BF3CA-E7AD-45B8-9A9E-CC7A9789BD7C}" type="pres">
      <dgm:prSet presAssocID="{C304B5A3-33C9-4A2E-9CA2-B7086D09044B}" presName="rootComposite" presStyleCnt="0"/>
      <dgm:spPr/>
      <dgm:t>
        <a:bodyPr/>
        <a:lstStyle/>
        <a:p>
          <a:endParaRPr lang="en-US"/>
        </a:p>
      </dgm:t>
    </dgm:pt>
    <dgm:pt modelId="{0D2766B7-0D77-456B-AF9F-586F30B47AE0}" type="pres">
      <dgm:prSet presAssocID="{C304B5A3-33C9-4A2E-9CA2-B7086D09044B}" presName="rootText" presStyleLbl="node1" presStyleIdx="0" presStyleCnt="2"/>
      <dgm:spPr/>
      <dgm:t>
        <a:bodyPr/>
        <a:lstStyle/>
        <a:p>
          <a:endParaRPr lang="en-US"/>
        </a:p>
      </dgm:t>
    </dgm:pt>
    <dgm:pt modelId="{6624210E-3209-40CF-B235-25C9E1C5A414}" type="pres">
      <dgm:prSet presAssocID="{C304B5A3-33C9-4A2E-9CA2-B7086D09044B}" presName="rootConnector" presStyleLbl="node1" presStyleIdx="0" presStyleCnt="2"/>
      <dgm:spPr/>
      <dgm:t>
        <a:bodyPr/>
        <a:lstStyle/>
        <a:p>
          <a:endParaRPr lang="en-US"/>
        </a:p>
      </dgm:t>
    </dgm:pt>
    <dgm:pt modelId="{6215648E-429A-41B3-9534-94F281B842A9}" type="pres">
      <dgm:prSet presAssocID="{C304B5A3-33C9-4A2E-9CA2-B7086D09044B}" presName="childShape" presStyleCnt="0"/>
      <dgm:spPr/>
      <dgm:t>
        <a:bodyPr/>
        <a:lstStyle/>
        <a:p>
          <a:endParaRPr lang="en-US"/>
        </a:p>
      </dgm:t>
    </dgm:pt>
    <dgm:pt modelId="{43C9096D-FAFA-4DB6-9647-8241DCE308DD}" type="pres">
      <dgm:prSet presAssocID="{F7A871A8-D2CC-49F3-B898-FBCB99385359}" presName="root" presStyleCnt="0"/>
      <dgm:spPr/>
      <dgm:t>
        <a:bodyPr/>
        <a:lstStyle/>
        <a:p>
          <a:endParaRPr lang="en-US"/>
        </a:p>
      </dgm:t>
    </dgm:pt>
    <dgm:pt modelId="{E909BC5E-C992-4BD5-9060-33D2CE705659}" type="pres">
      <dgm:prSet presAssocID="{F7A871A8-D2CC-49F3-B898-FBCB99385359}" presName="rootComposite" presStyleCnt="0"/>
      <dgm:spPr/>
      <dgm:t>
        <a:bodyPr/>
        <a:lstStyle/>
        <a:p>
          <a:endParaRPr lang="en-US"/>
        </a:p>
      </dgm:t>
    </dgm:pt>
    <dgm:pt modelId="{02684BDD-DD4D-4349-9325-2493AFD81FC7}" type="pres">
      <dgm:prSet presAssocID="{F7A871A8-D2CC-49F3-B898-FBCB99385359}" presName="rootText" presStyleLbl="node1" presStyleIdx="1" presStyleCnt="2"/>
      <dgm:spPr/>
      <dgm:t>
        <a:bodyPr/>
        <a:lstStyle/>
        <a:p>
          <a:endParaRPr lang="en-US"/>
        </a:p>
      </dgm:t>
    </dgm:pt>
    <dgm:pt modelId="{56AF7156-081A-4D95-BACC-FD9EC619A654}" type="pres">
      <dgm:prSet presAssocID="{F7A871A8-D2CC-49F3-B898-FBCB99385359}" presName="rootConnector" presStyleLbl="node1" presStyleIdx="1" presStyleCnt="2"/>
      <dgm:spPr/>
      <dgm:t>
        <a:bodyPr/>
        <a:lstStyle/>
        <a:p>
          <a:endParaRPr lang="en-US"/>
        </a:p>
      </dgm:t>
    </dgm:pt>
    <dgm:pt modelId="{78E90B47-7F04-46FC-BDC9-AA50F906E50F}" type="pres">
      <dgm:prSet presAssocID="{F7A871A8-D2CC-49F3-B898-FBCB99385359}" presName="childShape" presStyleCnt="0"/>
      <dgm:spPr/>
      <dgm:t>
        <a:bodyPr/>
        <a:lstStyle/>
        <a:p>
          <a:endParaRPr lang="en-US"/>
        </a:p>
      </dgm:t>
    </dgm:pt>
  </dgm:ptLst>
  <dgm:cxnLst>
    <dgm:cxn modelId="{4E8B2704-6A55-4A3E-A687-C25B984AD272}" srcId="{912D3697-F3BF-4AC2-AA85-F866039B0B2B}" destId="{C304B5A3-33C9-4A2E-9CA2-B7086D09044B}" srcOrd="0" destOrd="0" parTransId="{D4B93492-DFEF-4B90-97C3-0B2AD33E4A03}" sibTransId="{C90644A9-2E26-425A-8F42-B8DF5A54E973}"/>
    <dgm:cxn modelId="{5465A87E-B627-45C2-8416-14F0C76CD103}" srcId="{912D3697-F3BF-4AC2-AA85-F866039B0B2B}" destId="{F7A871A8-D2CC-49F3-B898-FBCB99385359}" srcOrd="1" destOrd="0" parTransId="{0411C124-7845-4149-BBC5-F2E7004B1D04}" sibTransId="{D84CD4B5-DC71-431C-BAA2-5789DA023248}"/>
    <dgm:cxn modelId="{96C05DC3-BF31-4F9B-8092-E40EA46BFC01}" type="presOf" srcId="{F7A871A8-D2CC-49F3-B898-FBCB99385359}" destId="{02684BDD-DD4D-4349-9325-2493AFD81FC7}" srcOrd="0" destOrd="0" presId="urn:microsoft.com/office/officeart/2005/8/layout/hierarchy3"/>
    <dgm:cxn modelId="{9D0D7611-DF8D-4592-A5A2-9A6051804719}" type="presOf" srcId="{912D3697-F3BF-4AC2-AA85-F866039B0B2B}" destId="{4A274A46-6DE2-4332-9F63-646F0CECEF81}" srcOrd="0" destOrd="0" presId="urn:microsoft.com/office/officeart/2005/8/layout/hierarchy3"/>
    <dgm:cxn modelId="{29F8E028-6FE4-4098-8D61-3553CB28956E}" type="presOf" srcId="{C304B5A3-33C9-4A2E-9CA2-B7086D09044B}" destId="{6624210E-3209-40CF-B235-25C9E1C5A414}" srcOrd="1" destOrd="0" presId="urn:microsoft.com/office/officeart/2005/8/layout/hierarchy3"/>
    <dgm:cxn modelId="{17F5C3F3-710C-43EA-9C0F-CA127B3343AF}" type="presOf" srcId="{C304B5A3-33C9-4A2E-9CA2-B7086D09044B}" destId="{0D2766B7-0D77-456B-AF9F-586F30B47AE0}" srcOrd="0" destOrd="0" presId="urn:microsoft.com/office/officeart/2005/8/layout/hierarchy3"/>
    <dgm:cxn modelId="{F1E34536-0C44-43FA-A486-A923E12CD89F}" type="presOf" srcId="{F7A871A8-D2CC-49F3-B898-FBCB99385359}" destId="{56AF7156-081A-4D95-BACC-FD9EC619A654}" srcOrd="1" destOrd="0" presId="urn:microsoft.com/office/officeart/2005/8/layout/hierarchy3"/>
    <dgm:cxn modelId="{3B6E20D8-935A-4DCE-9486-08972ED18070}" type="presParOf" srcId="{4A274A46-6DE2-4332-9F63-646F0CECEF81}" destId="{5F1BAF66-9F79-4E8E-94FF-1F2F7318125B}" srcOrd="0" destOrd="0" presId="urn:microsoft.com/office/officeart/2005/8/layout/hierarchy3"/>
    <dgm:cxn modelId="{9F3D820E-C245-477C-9962-3E2761D23AC0}" type="presParOf" srcId="{5F1BAF66-9F79-4E8E-94FF-1F2F7318125B}" destId="{1D5BF3CA-E7AD-45B8-9A9E-CC7A9789BD7C}" srcOrd="0" destOrd="0" presId="urn:microsoft.com/office/officeart/2005/8/layout/hierarchy3"/>
    <dgm:cxn modelId="{7EAD1DB5-5400-49F2-886A-9488AB7D6232}" type="presParOf" srcId="{1D5BF3CA-E7AD-45B8-9A9E-CC7A9789BD7C}" destId="{0D2766B7-0D77-456B-AF9F-586F30B47AE0}" srcOrd="0" destOrd="0" presId="urn:microsoft.com/office/officeart/2005/8/layout/hierarchy3"/>
    <dgm:cxn modelId="{46C2F5FC-313D-43D6-BFA3-0E90E5893065}" type="presParOf" srcId="{1D5BF3CA-E7AD-45B8-9A9E-CC7A9789BD7C}" destId="{6624210E-3209-40CF-B235-25C9E1C5A414}" srcOrd="1" destOrd="0" presId="urn:microsoft.com/office/officeart/2005/8/layout/hierarchy3"/>
    <dgm:cxn modelId="{777E7811-8D3C-47B8-A9C6-1FB86587B378}" type="presParOf" srcId="{5F1BAF66-9F79-4E8E-94FF-1F2F7318125B}" destId="{6215648E-429A-41B3-9534-94F281B842A9}" srcOrd="1" destOrd="0" presId="urn:microsoft.com/office/officeart/2005/8/layout/hierarchy3"/>
    <dgm:cxn modelId="{AEC151B6-5B92-4749-A9D6-7E01599ECAD7}" type="presParOf" srcId="{4A274A46-6DE2-4332-9F63-646F0CECEF81}" destId="{43C9096D-FAFA-4DB6-9647-8241DCE308DD}" srcOrd="1" destOrd="0" presId="urn:microsoft.com/office/officeart/2005/8/layout/hierarchy3"/>
    <dgm:cxn modelId="{8521191F-52AD-417F-8E7C-785261339CBC}" type="presParOf" srcId="{43C9096D-FAFA-4DB6-9647-8241DCE308DD}" destId="{E909BC5E-C992-4BD5-9060-33D2CE705659}" srcOrd="0" destOrd="0" presId="urn:microsoft.com/office/officeart/2005/8/layout/hierarchy3"/>
    <dgm:cxn modelId="{28F62AFE-8AF1-43E7-8287-0A6658573677}" type="presParOf" srcId="{E909BC5E-C992-4BD5-9060-33D2CE705659}" destId="{02684BDD-DD4D-4349-9325-2493AFD81FC7}" srcOrd="0" destOrd="0" presId="urn:microsoft.com/office/officeart/2005/8/layout/hierarchy3"/>
    <dgm:cxn modelId="{EB8663A9-20E2-4F23-A457-816DA756DEBD}" type="presParOf" srcId="{E909BC5E-C992-4BD5-9060-33D2CE705659}" destId="{56AF7156-081A-4D95-BACC-FD9EC619A654}" srcOrd="1" destOrd="0" presId="urn:microsoft.com/office/officeart/2005/8/layout/hierarchy3"/>
    <dgm:cxn modelId="{77026AF3-6546-4E06-8A6C-0CB8A6F01CF6}" type="presParOf" srcId="{43C9096D-FAFA-4DB6-9647-8241DCE308DD}" destId="{78E90B47-7F04-46FC-BDC9-AA50F906E50F}"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05C5892-76F1-4A0E-B5BC-40A3DC695F89}"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US"/>
        </a:p>
      </dgm:t>
    </dgm:pt>
    <dgm:pt modelId="{44E6737F-1BFB-426F-89B6-9543E26EAE79}">
      <dgm:prSet phldrT="[Text]"/>
      <dgm:spPr/>
      <dgm:t>
        <a:bodyPr/>
        <a:lstStyle/>
        <a:p>
          <a:r>
            <a:rPr lang="en-US" dirty="0" smtClean="0"/>
            <a:t>EVCs</a:t>
          </a:r>
          <a:endParaRPr lang="en-US" dirty="0"/>
        </a:p>
      </dgm:t>
    </dgm:pt>
    <dgm:pt modelId="{EB75D594-5AF3-42D2-A72D-863818FED2E4}" type="parTrans" cxnId="{E9FBB620-98A4-4030-91DD-CFD38AEBB65C}">
      <dgm:prSet/>
      <dgm:spPr/>
      <dgm:t>
        <a:bodyPr/>
        <a:lstStyle/>
        <a:p>
          <a:endParaRPr lang="en-US"/>
        </a:p>
      </dgm:t>
    </dgm:pt>
    <dgm:pt modelId="{528038C0-D331-4919-ACF2-5643F2E2FB9C}" type="sibTrans" cxnId="{E9FBB620-98A4-4030-91DD-CFD38AEBB65C}">
      <dgm:prSet/>
      <dgm:spPr/>
      <dgm:t>
        <a:bodyPr/>
        <a:lstStyle/>
        <a:p>
          <a:endParaRPr lang="en-US"/>
        </a:p>
      </dgm:t>
    </dgm:pt>
    <dgm:pt modelId="{E5076BEA-D73B-4C5C-B064-3D9518AB1D75}">
      <dgm:prSet phldrT="[Text]"/>
      <dgm:spPr/>
      <dgm:t>
        <a:bodyPr/>
        <a:lstStyle/>
        <a:p>
          <a:r>
            <a:rPr lang="en-US" dirty="0" smtClean="0"/>
            <a:t>Purpose</a:t>
          </a:r>
          <a:endParaRPr lang="en-US" dirty="0"/>
        </a:p>
      </dgm:t>
    </dgm:pt>
    <dgm:pt modelId="{5E8C3660-2856-41A6-A4B7-DDE41C8B5211}" type="parTrans" cxnId="{92C937BD-461B-4D52-B5F5-6FD5BB6CE2D6}">
      <dgm:prSet/>
      <dgm:spPr/>
      <dgm:t>
        <a:bodyPr/>
        <a:lstStyle/>
        <a:p>
          <a:endParaRPr lang="en-US"/>
        </a:p>
      </dgm:t>
    </dgm:pt>
    <dgm:pt modelId="{7AE545FA-68AE-4119-B8B8-5CF0EE00092B}" type="sibTrans" cxnId="{92C937BD-461B-4D52-B5F5-6FD5BB6CE2D6}">
      <dgm:prSet/>
      <dgm:spPr/>
      <dgm:t>
        <a:bodyPr/>
        <a:lstStyle/>
        <a:p>
          <a:endParaRPr lang="en-US"/>
        </a:p>
      </dgm:t>
    </dgm:pt>
    <dgm:pt modelId="{63B2C526-F9E5-4029-B9D3-D4AB3F097B36}">
      <dgm:prSet phldrT="[Text]"/>
      <dgm:spPr/>
      <dgm:t>
        <a:bodyPr/>
        <a:lstStyle/>
        <a:p>
          <a:r>
            <a:rPr lang="en-US" dirty="0" smtClean="0"/>
            <a:t>Profitability</a:t>
          </a:r>
          <a:endParaRPr lang="en-US" dirty="0"/>
        </a:p>
      </dgm:t>
    </dgm:pt>
    <dgm:pt modelId="{09EFA1DC-AD71-4E01-A49A-D2FB8FBA8AA2}" type="parTrans" cxnId="{20F3D183-3A79-4997-BC8A-5C60200948C5}">
      <dgm:prSet/>
      <dgm:spPr/>
      <dgm:t>
        <a:bodyPr/>
        <a:lstStyle/>
        <a:p>
          <a:endParaRPr lang="en-US"/>
        </a:p>
      </dgm:t>
    </dgm:pt>
    <dgm:pt modelId="{984B1189-DE34-410F-9EC3-98CB6B81F699}" type="sibTrans" cxnId="{20F3D183-3A79-4997-BC8A-5C60200948C5}">
      <dgm:prSet/>
      <dgm:spPr/>
      <dgm:t>
        <a:bodyPr/>
        <a:lstStyle/>
        <a:p>
          <a:endParaRPr lang="en-US"/>
        </a:p>
      </dgm:t>
    </dgm:pt>
    <dgm:pt modelId="{933F8B2D-35E7-4D4D-BFF0-A49AB0CF5F81}">
      <dgm:prSet phldrT="[Text]"/>
      <dgm:spPr/>
      <dgm:t>
        <a:bodyPr/>
        <a:lstStyle/>
        <a:p>
          <a:r>
            <a:rPr lang="en-US" dirty="0" smtClean="0"/>
            <a:t>Faster to Market</a:t>
          </a:r>
          <a:endParaRPr lang="en-US" dirty="0"/>
        </a:p>
      </dgm:t>
    </dgm:pt>
    <dgm:pt modelId="{52BCBF26-0DA5-4B79-A454-BDDB364FA7AC}" type="parTrans" cxnId="{7A9BE1EA-D382-46CC-B93E-9BCF87D6C07D}">
      <dgm:prSet/>
      <dgm:spPr/>
      <dgm:t>
        <a:bodyPr/>
        <a:lstStyle/>
        <a:p>
          <a:endParaRPr lang="en-US"/>
        </a:p>
      </dgm:t>
    </dgm:pt>
    <dgm:pt modelId="{4C1AAF12-69BC-4136-8A67-4DBE88A3DCFB}" type="sibTrans" cxnId="{7A9BE1EA-D382-46CC-B93E-9BCF87D6C07D}">
      <dgm:prSet/>
      <dgm:spPr/>
      <dgm:t>
        <a:bodyPr/>
        <a:lstStyle/>
        <a:p>
          <a:endParaRPr lang="en-US"/>
        </a:p>
      </dgm:t>
    </dgm:pt>
    <dgm:pt modelId="{AF147E7A-6684-4609-90A1-50B0C2452C00}">
      <dgm:prSet phldrT="[Text]"/>
      <dgm:spPr/>
      <dgm:t>
        <a:bodyPr/>
        <a:lstStyle/>
        <a:p>
          <a:r>
            <a:rPr lang="en-US" dirty="0" smtClean="0"/>
            <a:t>Increased Revenue</a:t>
          </a:r>
          <a:endParaRPr lang="en-US" dirty="0"/>
        </a:p>
      </dgm:t>
    </dgm:pt>
    <dgm:pt modelId="{D9D5A274-887A-4831-9520-6C66873222DB}" type="parTrans" cxnId="{E4D12F6C-AED4-4BAA-856F-DFB32A6268A5}">
      <dgm:prSet/>
      <dgm:spPr/>
      <dgm:t>
        <a:bodyPr/>
        <a:lstStyle/>
        <a:p>
          <a:endParaRPr lang="en-US"/>
        </a:p>
      </dgm:t>
    </dgm:pt>
    <dgm:pt modelId="{A21A9B09-2AF3-41CF-9862-19EF1F35DD92}" type="sibTrans" cxnId="{E4D12F6C-AED4-4BAA-856F-DFB32A6268A5}">
      <dgm:prSet/>
      <dgm:spPr/>
      <dgm:t>
        <a:bodyPr/>
        <a:lstStyle/>
        <a:p>
          <a:endParaRPr lang="en-US"/>
        </a:p>
      </dgm:t>
    </dgm:pt>
    <dgm:pt modelId="{872A196C-A0BC-4FA3-B687-AF63B6246D22}">
      <dgm:prSet phldrT="[Text]"/>
      <dgm:spPr/>
      <dgm:t>
        <a:bodyPr/>
        <a:lstStyle/>
        <a:p>
          <a:r>
            <a:rPr lang="en-US" dirty="0" smtClean="0"/>
            <a:t>Ultimate Reason</a:t>
          </a:r>
          <a:endParaRPr lang="en-US" dirty="0"/>
        </a:p>
      </dgm:t>
    </dgm:pt>
    <dgm:pt modelId="{C6121EDD-5FA6-4305-B272-AF887D26F020}" type="parTrans" cxnId="{AA7CDC57-B514-4CA5-ABE7-F50146694C06}">
      <dgm:prSet/>
      <dgm:spPr/>
      <dgm:t>
        <a:bodyPr/>
        <a:lstStyle/>
        <a:p>
          <a:endParaRPr lang="en-US"/>
        </a:p>
      </dgm:t>
    </dgm:pt>
    <dgm:pt modelId="{C0C7DB5B-6FD2-407A-ABA8-A3F8E7DE0821}" type="sibTrans" cxnId="{AA7CDC57-B514-4CA5-ABE7-F50146694C06}">
      <dgm:prSet/>
      <dgm:spPr/>
      <dgm:t>
        <a:bodyPr/>
        <a:lstStyle/>
        <a:p>
          <a:endParaRPr lang="en-US"/>
        </a:p>
      </dgm:t>
    </dgm:pt>
    <dgm:pt modelId="{D73D5538-9AF3-4B77-9A35-059874F5DA6A}">
      <dgm:prSet phldrT="[Text]"/>
      <dgm:spPr/>
      <dgm:t>
        <a:bodyPr/>
        <a:lstStyle/>
        <a:p>
          <a:r>
            <a:rPr lang="en-US" dirty="0" smtClean="0"/>
            <a:t>Open New Markets</a:t>
          </a:r>
          <a:endParaRPr lang="en-US" dirty="0"/>
        </a:p>
      </dgm:t>
    </dgm:pt>
    <dgm:pt modelId="{9C3964E6-426C-4C4C-807F-D7030CD5A6F0}" type="parTrans" cxnId="{63CED3DD-6A32-49C8-93D6-1CFC343EB829}">
      <dgm:prSet/>
      <dgm:spPr/>
      <dgm:t>
        <a:bodyPr/>
        <a:lstStyle/>
        <a:p>
          <a:endParaRPr lang="en-US"/>
        </a:p>
      </dgm:t>
    </dgm:pt>
    <dgm:pt modelId="{4B6C550D-23BE-4D9E-9DE7-19EAF250DDAA}" type="sibTrans" cxnId="{63CED3DD-6A32-49C8-93D6-1CFC343EB829}">
      <dgm:prSet/>
      <dgm:spPr/>
      <dgm:t>
        <a:bodyPr/>
        <a:lstStyle/>
        <a:p>
          <a:endParaRPr lang="en-US"/>
        </a:p>
      </dgm:t>
    </dgm:pt>
    <dgm:pt modelId="{68C5EEB2-DAEB-4CC4-8065-1ECEEC0E3DB1}">
      <dgm:prSet phldrT="[Text]"/>
      <dgm:spPr/>
      <dgm:t>
        <a:bodyPr/>
        <a:lstStyle/>
        <a:p>
          <a:r>
            <a:rPr lang="en-US" dirty="0" smtClean="0"/>
            <a:t>Reduce WIP</a:t>
          </a:r>
          <a:endParaRPr lang="en-US" dirty="0"/>
        </a:p>
      </dgm:t>
    </dgm:pt>
    <dgm:pt modelId="{DA25E7D7-BE28-4CC8-81EE-E9AF5986ED7D}" type="parTrans" cxnId="{8B324FDB-B7A4-4D0D-BF83-8953337266C3}">
      <dgm:prSet/>
      <dgm:spPr/>
      <dgm:t>
        <a:bodyPr/>
        <a:lstStyle/>
        <a:p>
          <a:endParaRPr lang="en-US"/>
        </a:p>
      </dgm:t>
    </dgm:pt>
    <dgm:pt modelId="{B3AF4FB0-EA64-4279-9A1D-4649D5F0B6BB}" type="sibTrans" cxnId="{8B324FDB-B7A4-4D0D-BF83-8953337266C3}">
      <dgm:prSet/>
      <dgm:spPr/>
      <dgm:t>
        <a:bodyPr/>
        <a:lstStyle/>
        <a:p>
          <a:endParaRPr lang="en-US"/>
        </a:p>
      </dgm:t>
    </dgm:pt>
    <dgm:pt modelId="{33179690-1A00-4FA2-987A-B52AFD014ECF}">
      <dgm:prSet phldrT="[Text]"/>
      <dgm:spPr/>
      <dgm:t>
        <a:bodyPr/>
        <a:lstStyle/>
        <a:p>
          <a:r>
            <a:rPr lang="en-US" dirty="0" smtClean="0"/>
            <a:t>Be Continuous</a:t>
          </a:r>
          <a:endParaRPr lang="en-US" dirty="0"/>
        </a:p>
      </dgm:t>
    </dgm:pt>
    <dgm:pt modelId="{C436EAB9-7744-4AB3-9D5B-D31E01C6730A}" type="parTrans" cxnId="{0CF0119D-5635-4DE3-A421-8B9BE576C591}">
      <dgm:prSet/>
      <dgm:spPr/>
      <dgm:t>
        <a:bodyPr/>
        <a:lstStyle/>
        <a:p>
          <a:endParaRPr lang="en-US"/>
        </a:p>
      </dgm:t>
    </dgm:pt>
    <dgm:pt modelId="{E4B77ABE-61B4-4C52-89B6-0F372009DAF8}" type="sibTrans" cxnId="{0CF0119D-5635-4DE3-A421-8B9BE576C591}">
      <dgm:prSet/>
      <dgm:spPr/>
      <dgm:t>
        <a:bodyPr/>
        <a:lstStyle/>
        <a:p>
          <a:endParaRPr lang="en-US"/>
        </a:p>
      </dgm:t>
    </dgm:pt>
    <dgm:pt modelId="{F26591EF-B877-46F8-847D-331B267DC80F}">
      <dgm:prSet phldrT="[Text]"/>
      <dgm:spPr/>
      <dgm:t>
        <a:bodyPr/>
        <a:lstStyle/>
        <a:p>
          <a:r>
            <a:rPr lang="en-US" dirty="0" smtClean="0"/>
            <a:t>Social Action</a:t>
          </a:r>
          <a:endParaRPr lang="en-US" dirty="0"/>
        </a:p>
      </dgm:t>
    </dgm:pt>
    <dgm:pt modelId="{B4D09EFF-9BF8-4B74-B47D-F5A52079BF63}" type="parTrans" cxnId="{DF75E950-C3B0-4ADD-BB74-BD813BEB63CE}">
      <dgm:prSet/>
      <dgm:spPr/>
      <dgm:t>
        <a:bodyPr/>
        <a:lstStyle/>
        <a:p>
          <a:endParaRPr lang="en-US"/>
        </a:p>
      </dgm:t>
    </dgm:pt>
    <dgm:pt modelId="{A1007983-5168-4EB5-8872-DC3C8FF99736}" type="sibTrans" cxnId="{DF75E950-C3B0-4ADD-BB74-BD813BEB63CE}">
      <dgm:prSet/>
      <dgm:spPr/>
      <dgm:t>
        <a:bodyPr/>
        <a:lstStyle/>
        <a:p>
          <a:endParaRPr lang="en-US"/>
        </a:p>
      </dgm:t>
    </dgm:pt>
    <dgm:pt modelId="{F299F271-982E-42D6-B772-336CD7ADFB98}">
      <dgm:prSet phldrT="[Text]"/>
      <dgm:spPr/>
      <dgm:t>
        <a:bodyPr/>
        <a:lstStyle/>
        <a:p>
          <a:r>
            <a:rPr lang="en-US" dirty="0" smtClean="0"/>
            <a:t>Learning &amp;</a:t>
          </a:r>
          <a:br>
            <a:rPr lang="en-US" dirty="0" smtClean="0"/>
          </a:br>
          <a:r>
            <a:rPr lang="en-US" dirty="0" smtClean="0"/>
            <a:t>Adapting</a:t>
          </a:r>
          <a:endParaRPr lang="en-US" dirty="0"/>
        </a:p>
      </dgm:t>
    </dgm:pt>
    <dgm:pt modelId="{BA3AF97C-1973-498E-87D3-0BDDE0D1986B}" type="parTrans" cxnId="{6B02DBE4-53BD-42B2-9A79-65B23E446B1B}">
      <dgm:prSet/>
      <dgm:spPr/>
      <dgm:t>
        <a:bodyPr/>
        <a:lstStyle/>
        <a:p>
          <a:endParaRPr lang="en-US"/>
        </a:p>
      </dgm:t>
    </dgm:pt>
    <dgm:pt modelId="{2B70116D-F45B-404C-9CEB-3B26D37FBC27}" type="sibTrans" cxnId="{6B02DBE4-53BD-42B2-9A79-65B23E446B1B}">
      <dgm:prSet/>
      <dgm:spPr/>
      <dgm:t>
        <a:bodyPr/>
        <a:lstStyle/>
        <a:p>
          <a:endParaRPr lang="en-US"/>
        </a:p>
      </dgm:t>
    </dgm:pt>
    <dgm:pt modelId="{3B33C2A6-6FEC-4321-ACA7-0A5879E85A10}" type="pres">
      <dgm:prSet presAssocID="{A05C5892-76F1-4A0E-B5BC-40A3DC695F89}" presName="hierChild1" presStyleCnt="0">
        <dgm:presLayoutVars>
          <dgm:orgChart val="1"/>
          <dgm:chPref val="1"/>
          <dgm:dir/>
          <dgm:animOne val="branch"/>
          <dgm:animLvl val="lvl"/>
          <dgm:resizeHandles/>
        </dgm:presLayoutVars>
      </dgm:prSet>
      <dgm:spPr/>
      <dgm:t>
        <a:bodyPr/>
        <a:lstStyle/>
        <a:p>
          <a:endParaRPr lang="en-US"/>
        </a:p>
      </dgm:t>
    </dgm:pt>
    <dgm:pt modelId="{D901A1DC-F541-4FB3-A368-ADB6A0700E85}" type="pres">
      <dgm:prSet presAssocID="{44E6737F-1BFB-426F-89B6-9543E26EAE79}" presName="hierRoot1" presStyleCnt="0">
        <dgm:presLayoutVars>
          <dgm:hierBranch val="init"/>
        </dgm:presLayoutVars>
      </dgm:prSet>
      <dgm:spPr/>
    </dgm:pt>
    <dgm:pt modelId="{C5263B54-07EA-459E-BD15-304A179CC225}" type="pres">
      <dgm:prSet presAssocID="{44E6737F-1BFB-426F-89B6-9543E26EAE79}" presName="rootComposite1" presStyleCnt="0"/>
      <dgm:spPr/>
    </dgm:pt>
    <dgm:pt modelId="{EA25E19D-B839-406A-8C3F-32BDED5B4427}" type="pres">
      <dgm:prSet presAssocID="{44E6737F-1BFB-426F-89B6-9543E26EAE79}" presName="rootText1" presStyleLbl="node0" presStyleIdx="0" presStyleCnt="1">
        <dgm:presLayoutVars>
          <dgm:chPref val="3"/>
        </dgm:presLayoutVars>
      </dgm:prSet>
      <dgm:spPr/>
      <dgm:t>
        <a:bodyPr/>
        <a:lstStyle/>
        <a:p>
          <a:endParaRPr lang="en-US"/>
        </a:p>
      </dgm:t>
    </dgm:pt>
    <dgm:pt modelId="{21585DFB-FA84-4867-937C-D90067358D1E}" type="pres">
      <dgm:prSet presAssocID="{44E6737F-1BFB-426F-89B6-9543E26EAE79}" presName="rootConnector1" presStyleLbl="node1" presStyleIdx="0" presStyleCnt="0"/>
      <dgm:spPr/>
      <dgm:t>
        <a:bodyPr/>
        <a:lstStyle/>
        <a:p>
          <a:endParaRPr lang="en-US"/>
        </a:p>
      </dgm:t>
    </dgm:pt>
    <dgm:pt modelId="{34CFC5F5-232A-4675-870F-36A3E351C461}" type="pres">
      <dgm:prSet presAssocID="{44E6737F-1BFB-426F-89B6-9543E26EAE79}" presName="hierChild2" presStyleCnt="0"/>
      <dgm:spPr/>
    </dgm:pt>
    <dgm:pt modelId="{F09ACA15-28D9-4397-B02A-7E28EC42F7A3}" type="pres">
      <dgm:prSet presAssocID="{5E8C3660-2856-41A6-A4B7-DDE41C8B5211}" presName="Name37" presStyleLbl="parChTrans1D2" presStyleIdx="0" presStyleCnt="2"/>
      <dgm:spPr/>
      <dgm:t>
        <a:bodyPr/>
        <a:lstStyle/>
        <a:p>
          <a:endParaRPr lang="en-US"/>
        </a:p>
      </dgm:t>
    </dgm:pt>
    <dgm:pt modelId="{6BAC02A0-97E0-4248-8A81-DB830C13713B}" type="pres">
      <dgm:prSet presAssocID="{E5076BEA-D73B-4C5C-B064-3D9518AB1D75}" presName="hierRoot2" presStyleCnt="0">
        <dgm:presLayoutVars>
          <dgm:hierBranch val="init"/>
        </dgm:presLayoutVars>
      </dgm:prSet>
      <dgm:spPr/>
    </dgm:pt>
    <dgm:pt modelId="{0C89F983-6A0E-46C1-8DE2-24448ABD7B6E}" type="pres">
      <dgm:prSet presAssocID="{E5076BEA-D73B-4C5C-B064-3D9518AB1D75}" presName="rootComposite" presStyleCnt="0"/>
      <dgm:spPr/>
    </dgm:pt>
    <dgm:pt modelId="{164FEFA1-B95E-4C79-A599-52250FC5362D}" type="pres">
      <dgm:prSet presAssocID="{E5076BEA-D73B-4C5C-B064-3D9518AB1D75}" presName="rootText" presStyleLbl="node2" presStyleIdx="0" presStyleCnt="2">
        <dgm:presLayoutVars>
          <dgm:chPref val="3"/>
        </dgm:presLayoutVars>
      </dgm:prSet>
      <dgm:spPr/>
      <dgm:t>
        <a:bodyPr/>
        <a:lstStyle/>
        <a:p>
          <a:endParaRPr lang="en-US"/>
        </a:p>
      </dgm:t>
    </dgm:pt>
    <dgm:pt modelId="{CFE59114-3EC0-4BB8-AD27-AB605B64E425}" type="pres">
      <dgm:prSet presAssocID="{E5076BEA-D73B-4C5C-B064-3D9518AB1D75}" presName="rootConnector" presStyleLbl="node2" presStyleIdx="0" presStyleCnt="2"/>
      <dgm:spPr/>
      <dgm:t>
        <a:bodyPr/>
        <a:lstStyle/>
        <a:p>
          <a:endParaRPr lang="en-US"/>
        </a:p>
      </dgm:t>
    </dgm:pt>
    <dgm:pt modelId="{AA0A8A4C-366F-4535-A076-FF2958345FB6}" type="pres">
      <dgm:prSet presAssocID="{E5076BEA-D73B-4C5C-B064-3D9518AB1D75}" presName="hierChild4" presStyleCnt="0"/>
      <dgm:spPr/>
    </dgm:pt>
    <dgm:pt modelId="{06A623B3-63C4-40A8-B9B8-F690DF050FCF}" type="pres">
      <dgm:prSet presAssocID="{C6121EDD-5FA6-4305-B272-AF887D26F020}" presName="Name37" presStyleLbl="parChTrans1D3" presStyleIdx="0" presStyleCnt="6"/>
      <dgm:spPr/>
      <dgm:t>
        <a:bodyPr/>
        <a:lstStyle/>
        <a:p>
          <a:endParaRPr lang="en-US"/>
        </a:p>
      </dgm:t>
    </dgm:pt>
    <dgm:pt modelId="{EC20A559-050D-443E-93C6-1011FDEA9908}" type="pres">
      <dgm:prSet presAssocID="{872A196C-A0BC-4FA3-B687-AF63B6246D22}" presName="hierRoot2" presStyleCnt="0">
        <dgm:presLayoutVars>
          <dgm:hierBranch val="init"/>
        </dgm:presLayoutVars>
      </dgm:prSet>
      <dgm:spPr/>
    </dgm:pt>
    <dgm:pt modelId="{DCA22E42-714B-4B03-A230-649DDD289BFD}" type="pres">
      <dgm:prSet presAssocID="{872A196C-A0BC-4FA3-B687-AF63B6246D22}" presName="rootComposite" presStyleCnt="0"/>
      <dgm:spPr/>
    </dgm:pt>
    <dgm:pt modelId="{DC26636A-A12F-4BCA-AFB2-78A3B0BC093A}" type="pres">
      <dgm:prSet presAssocID="{872A196C-A0BC-4FA3-B687-AF63B6246D22}" presName="rootText" presStyleLbl="node3" presStyleIdx="0" presStyleCnt="6">
        <dgm:presLayoutVars>
          <dgm:chPref val="3"/>
        </dgm:presLayoutVars>
      </dgm:prSet>
      <dgm:spPr/>
      <dgm:t>
        <a:bodyPr/>
        <a:lstStyle/>
        <a:p>
          <a:endParaRPr lang="en-US"/>
        </a:p>
      </dgm:t>
    </dgm:pt>
    <dgm:pt modelId="{DC6FF8A2-CA99-4DBE-9725-580634F4EADA}" type="pres">
      <dgm:prSet presAssocID="{872A196C-A0BC-4FA3-B687-AF63B6246D22}" presName="rootConnector" presStyleLbl="node3" presStyleIdx="0" presStyleCnt="6"/>
      <dgm:spPr/>
      <dgm:t>
        <a:bodyPr/>
        <a:lstStyle/>
        <a:p>
          <a:endParaRPr lang="en-US"/>
        </a:p>
      </dgm:t>
    </dgm:pt>
    <dgm:pt modelId="{861D7AA0-EFC5-41E5-B11B-B76981DB7E0A}" type="pres">
      <dgm:prSet presAssocID="{872A196C-A0BC-4FA3-B687-AF63B6246D22}" presName="hierChild4" presStyleCnt="0"/>
      <dgm:spPr/>
    </dgm:pt>
    <dgm:pt modelId="{5E0425E0-96D5-4A72-89AB-A82B0737D548}" type="pres">
      <dgm:prSet presAssocID="{872A196C-A0BC-4FA3-B687-AF63B6246D22}" presName="hierChild5" presStyleCnt="0"/>
      <dgm:spPr/>
    </dgm:pt>
    <dgm:pt modelId="{A2E7A1A9-BE24-46CF-B547-62CF28E469F9}" type="pres">
      <dgm:prSet presAssocID="{B4D09EFF-9BF8-4B74-B47D-F5A52079BF63}" presName="Name37" presStyleLbl="parChTrans1D3" presStyleIdx="1" presStyleCnt="6"/>
      <dgm:spPr/>
      <dgm:t>
        <a:bodyPr/>
        <a:lstStyle/>
        <a:p>
          <a:endParaRPr lang="en-US"/>
        </a:p>
      </dgm:t>
    </dgm:pt>
    <dgm:pt modelId="{CB7C1C10-A1D9-4DDD-AE2D-D3F70C751DA8}" type="pres">
      <dgm:prSet presAssocID="{F26591EF-B877-46F8-847D-331B267DC80F}" presName="hierRoot2" presStyleCnt="0">
        <dgm:presLayoutVars>
          <dgm:hierBranch val="init"/>
        </dgm:presLayoutVars>
      </dgm:prSet>
      <dgm:spPr/>
    </dgm:pt>
    <dgm:pt modelId="{9ECFA8F7-1F2D-4713-89A8-08173FF37A3F}" type="pres">
      <dgm:prSet presAssocID="{F26591EF-B877-46F8-847D-331B267DC80F}" presName="rootComposite" presStyleCnt="0"/>
      <dgm:spPr/>
    </dgm:pt>
    <dgm:pt modelId="{2B5862AB-B40F-4088-8899-0D23171026F6}" type="pres">
      <dgm:prSet presAssocID="{F26591EF-B877-46F8-847D-331B267DC80F}" presName="rootText" presStyleLbl="node3" presStyleIdx="1" presStyleCnt="6">
        <dgm:presLayoutVars>
          <dgm:chPref val="3"/>
        </dgm:presLayoutVars>
      </dgm:prSet>
      <dgm:spPr/>
      <dgm:t>
        <a:bodyPr/>
        <a:lstStyle/>
        <a:p>
          <a:endParaRPr lang="en-US"/>
        </a:p>
      </dgm:t>
    </dgm:pt>
    <dgm:pt modelId="{66108BE9-AC8C-4137-A6CA-BAD08BA33032}" type="pres">
      <dgm:prSet presAssocID="{F26591EF-B877-46F8-847D-331B267DC80F}" presName="rootConnector" presStyleLbl="node3" presStyleIdx="1" presStyleCnt="6"/>
      <dgm:spPr/>
      <dgm:t>
        <a:bodyPr/>
        <a:lstStyle/>
        <a:p>
          <a:endParaRPr lang="en-US"/>
        </a:p>
      </dgm:t>
    </dgm:pt>
    <dgm:pt modelId="{538C389E-6B8B-47E7-91FA-8FC785983DE1}" type="pres">
      <dgm:prSet presAssocID="{F26591EF-B877-46F8-847D-331B267DC80F}" presName="hierChild4" presStyleCnt="0"/>
      <dgm:spPr/>
    </dgm:pt>
    <dgm:pt modelId="{755A2F8E-B0C6-4592-91A3-F7EDAE32E664}" type="pres">
      <dgm:prSet presAssocID="{F26591EF-B877-46F8-847D-331B267DC80F}" presName="hierChild5" presStyleCnt="0"/>
      <dgm:spPr/>
    </dgm:pt>
    <dgm:pt modelId="{892BB744-FF5C-4AC0-A7A5-7319DBE73CEE}" type="pres">
      <dgm:prSet presAssocID="{BA3AF97C-1973-498E-87D3-0BDDE0D1986B}" presName="Name37" presStyleLbl="parChTrans1D3" presStyleIdx="2" presStyleCnt="6"/>
      <dgm:spPr/>
      <dgm:t>
        <a:bodyPr/>
        <a:lstStyle/>
        <a:p>
          <a:endParaRPr lang="en-US"/>
        </a:p>
      </dgm:t>
    </dgm:pt>
    <dgm:pt modelId="{26BDA51F-3A1F-4D54-9259-A29983E374D8}" type="pres">
      <dgm:prSet presAssocID="{F299F271-982E-42D6-B772-336CD7ADFB98}" presName="hierRoot2" presStyleCnt="0">
        <dgm:presLayoutVars>
          <dgm:hierBranch val="init"/>
        </dgm:presLayoutVars>
      </dgm:prSet>
      <dgm:spPr/>
    </dgm:pt>
    <dgm:pt modelId="{C39EFCE4-2E6B-4C2B-BBE6-45A5678CDBD4}" type="pres">
      <dgm:prSet presAssocID="{F299F271-982E-42D6-B772-336CD7ADFB98}" presName="rootComposite" presStyleCnt="0"/>
      <dgm:spPr/>
    </dgm:pt>
    <dgm:pt modelId="{057AEB08-6C68-4940-9CBE-4ABCC7BABEFF}" type="pres">
      <dgm:prSet presAssocID="{F299F271-982E-42D6-B772-336CD7ADFB98}" presName="rootText" presStyleLbl="node3" presStyleIdx="2" presStyleCnt="6">
        <dgm:presLayoutVars>
          <dgm:chPref val="3"/>
        </dgm:presLayoutVars>
      </dgm:prSet>
      <dgm:spPr/>
      <dgm:t>
        <a:bodyPr/>
        <a:lstStyle/>
        <a:p>
          <a:endParaRPr lang="en-US"/>
        </a:p>
      </dgm:t>
    </dgm:pt>
    <dgm:pt modelId="{7B1E4F04-4652-40D4-BB46-15DF8A9BDCFE}" type="pres">
      <dgm:prSet presAssocID="{F299F271-982E-42D6-B772-336CD7ADFB98}" presName="rootConnector" presStyleLbl="node3" presStyleIdx="2" presStyleCnt="6"/>
      <dgm:spPr/>
      <dgm:t>
        <a:bodyPr/>
        <a:lstStyle/>
        <a:p>
          <a:endParaRPr lang="en-US"/>
        </a:p>
      </dgm:t>
    </dgm:pt>
    <dgm:pt modelId="{A7998BA7-C3C1-4529-80BA-962A7E6CEE38}" type="pres">
      <dgm:prSet presAssocID="{F299F271-982E-42D6-B772-336CD7ADFB98}" presName="hierChild4" presStyleCnt="0"/>
      <dgm:spPr/>
    </dgm:pt>
    <dgm:pt modelId="{DC24F889-158D-4789-BA3B-A4C5AB086F06}" type="pres">
      <dgm:prSet presAssocID="{F299F271-982E-42D6-B772-336CD7ADFB98}" presName="hierChild5" presStyleCnt="0"/>
      <dgm:spPr/>
    </dgm:pt>
    <dgm:pt modelId="{10ACC968-08AA-459D-ACBE-E8CD7F93172B}" type="pres">
      <dgm:prSet presAssocID="{E5076BEA-D73B-4C5C-B064-3D9518AB1D75}" presName="hierChild5" presStyleCnt="0"/>
      <dgm:spPr/>
    </dgm:pt>
    <dgm:pt modelId="{10159086-1983-4AC8-AC61-5303D7C1AADA}" type="pres">
      <dgm:prSet presAssocID="{09EFA1DC-AD71-4E01-A49A-D2FB8FBA8AA2}" presName="Name37" presStyleLbl="parChTrans1D2" presStyleIdx="1" presStyleCnt="2"/>
      <dgm:spPr/>
      <dgm:t>
        <a:bodyPr/>
        <a:lstStyle/>
        <a:p>
          <a:endParaRPr lang="en-US"/>
        </a:p>
      </dgm:t>
    </dgm:pt>
    <dgm:pt modelId="{BCE7936D-27FB-4655-8B85-60AAE47E0588}" type="pres">
      <dgm:prSet presAssocID="{63B2C526-F9E5-4029-B9D3-D4AB3F097B36}" presName="hierRoot2" presStyleCnt="0">
        <dgm:presLayoutVars>
          <dgm:hierBranch val="init"/>
        </dgm:presLayoutVars>
      </dgm:prSet>
      <dgm:spPr/>
    </dgm:pt>
    <dgm:pt modelId="{7283E4CF-E552-43B0-807D-8BD9CDC73A79}" type="pres">
      <dgm:prSet presAssocID="{63B2C526-F9E5-4029-B9D3-D4AB3F097B36}" presName="rootComposite" presStyleCnt="0"/>
      <dgm:spPr/>
    </dgm:pt>
    <dgm:pt modelId="{9FE91828-C323-4609-A315-BBF1F0EDD8F9}" type="pres">
      <dgm:prSet presAssocID="{63B2C526-F9E5-4029-B9D3-D4AB3F097B36}" presName="rootText" presStyleLbl="node2" presStyleIdx="1" presStyleCnt="2">
        <dgm:presLayoutVars>
          <dgm:chPref val="3"/>
        </dgm:presLayoutVars>
      </dgm:prSet>
      <dgm:spPr/>
      <dgm:t>
        <a:bodyPr/>
        <a:lstStyle/>
        <a:p>
          <a:endParaRPr lang="en-US"/>
        </a:p>
      </dgm:t>
    </dgm:pt>
    <dgm:pt modelId="{2845368A-5C53-4440-A661-ECA225545EFD}" type="pres">
      <dgm:prSet presAssocID="{63B2C526-F9E5-4029-B9D3-D4AB3F097B36}" presName="rootConnector" presStyleLbl="node2" presStyleIdx="1" presStyleCnt="2"/>
      <dgm:spPr/>
      <dgm:t>
        <a:bodyPr/>
        <a:lstStyle/>
        <a:p>
          <a:endParaRPr lang="en-US"/>
        </a:p>
      </dgm:t>
    </dgm:pt>
    <dgm:pt modelId="{BDD6F4FA-861B-4DC5-ADB2-27F5BA05E69E}" type="pres">
      <dgm:prSet presAssocID="{63B2C526-F9E5-4029-B9D3-D4AB3F097B36}" presName="hierChild4" presStyleCnt="0"/>
      <dgm:spPr/>
    </dgm:pt>
    <dgm:pt modelId="{67D3599D-C317-414B-9B95-E5CE77CDFB76}" type="pres">
      <dgm:prSet presAssocID="{52BCBF26-0DA5-4B79-A454-BDDB364FA7AC}" presName="Name37" presStyleLbl="parChTrans1D3" presStyleIdx="3" presStyleCnt="6"/>
      <dgm:spPr/>
      <dgm:t>
        <a:bodyPr/>
        <a:lstStyle/>
        <a:p>
          <a:endParaRPr lang="en-US"/>
        </a:p>
      </dgm:t>
    </dgm:pt>
    <dgm:pt modelId="{52338704-67AD-4418-99AF-8E2485523F14}" type="pres">
      <dgm:prSet presAssocID="{933F8B2D-35E7-4D4D-BFF0-A49AB0CF5F81}" presName="hierRoot2" presStyleCnt="0">
        <dgm:presLayoutVars>
          <dgm:hierBranch val="init"/>
        </dgm:presLayoutVars>
      </dgm:prSet>
      <dgm:spPr/>
    </dgm:pt>
    <dgm:pt modelId="{0EB51543-4B5E-44BC-9819-2EDE0F68D798}" type="pres">
      <dgm:prSet presAssocID="{933F8B2D-35E7-4D4D-BFF0-A49AB0CF5F81}" presName="rootComposite" presStyleCnt="0"/>
      <dgm:spPr/>
    </dgm:pt>
    <dgm:pt modelId="{DD401C6A-BDE6-44C0-A0F8-37627EB7C850}" type="pres">
      <dgm:prSet presAssocID="{933F8B2D-35E7-4D4D-BFF0-A49AB0CF5F81}" presName="rootText" presStyleLbl="node3" presStyleIdx="3" presStyleCnt="6">
        <dgm:presLayoutVars>
          <dgm:chPref val="3"/>
        </dgm:presLayoutVars>
      </dgm:prSet>
      <dgm:spPr/>
      <dgm:t>
        <a:bodyPr/>
        <a:lstStyle/>
        <a:p>
          <a:endParaRPr lang="en-US"/>
        </a:p>
      </dgm:t>
    </dgm:pt>
    <dgm:pt modelId="{AD522B20-77D1-49CA-8E0D-A4AAA2F70D66}" type="pres">
      <dgm:prSet presAssocID="{933F8B2D-35E7-4D4D-BFF0-A49AB0CF5F81}" presName="rootConnector" presStyleLbl="node3" presStyleIdx="3" presStyleCnt="6"/>
      <dgm:spPr/>
      <dgm:t>
        <a:bodyPr/>
        <a:lstStyle/>
        <a:p>
          <a:endParaRPr lang="en-US"/>
        </a:p>
      </dgm:t>
    </dgm:pt>
    <dgm:pt modelId="{2532D552-AFF4-4997-BD22-05D96D226A07}" type="pres">
      <dgm:prSet presAssocID="{933F8B2D-35E7-4D4D-BFF0-A49AB0CF5F81}" presName="hierChild4" presStyleCnt="0"/>
      <dgm:spPr/>
    </dgm:pt>
    <dgm:pt modelId="{44798811-E54E-4699-B713-792B502A868C}" type="pres">
      <dgm:prSet presAssocID="{DA25E7D7-BE28-4CC8-81EE-E9AF5986ED7D}" presName="Name37" presStyleLbl="parChTrans1D4" presStyleIdx="0" presStyleCnt="2"/>
      <dgm:spPr/>
      <dgm:t>
        <a:bodyPr/>
        <a:lstStyle/>
        <a:p>
          <a:endParaRPr lang="en-US"/>
        </a:p>
      </dgm:t>
    </dgm:pt>
    <dgm:pt modelId="{22B3E4CE-83C5-4758-8AD6-A910D8476A42}" type="pres">
      <dgm:prSet presAssocID="{68C5EEB2-DAEB-4CC4-8065-1ECEEC0E3DB1}" presName="hierRoot2" presStyleCnt="0">
        <dgm:presLayoutVars>
          <dgm:hierBranch val="init"/>
        </dgm:presLayoutVars>
      </dgm:prSet>
      <dgm:spPr/>
    </dgm:pt>
    <dgm:pt modelId="{57501D77-286C-4DEF-96C5-E1D5A26AFCE7}" type="pres">
      <dgm:prSet presAssocID="{68C5EEB2-DAEB-4CC4-8065-1ECEEC0E3DB1}" presName="rootComposite" presStyleCnt="0"/>
      <dgm:spPr/>
    </dgm:pt>
    <dgm:pt modelId="{C2CE4E03-CC1F-4E7D-A818-24A4B2361835}" type="pres">
      <dgm:prSet presAssocID="{68C5EEB2-DAEB-4CC4-8065-1ECEEC0E3DB1}" presName="rootText" presStyleLbl="node4" presStyleIdx="0" presStyleCnt="2">
        <dgm:presLayoutVars>
          <dgm:chPref val="3"/>
        </dgm:presLayoutVars>
      </dgm:prSet>
      <dgm:spPr/>
      <dgm:t>
        <a:bodyPr/>
        <a:lstStyle/>
        <a:p>
          <a:endParaRPr lang="en-US"/>
        </a:p>
      </dgm:t>
    </dgm:pt>
    <dgm:pt modelId="{C57BAF62-445A-4E35-8565-7E70B72A5EE8}" type="pres">
      <dgm:prSet presAssocID="{68C5EEB2-DAEB-4CC4-8065-1ECEEC0E3DB1}" presName="rootConnector" presStyleLbl="node4" presStyleIdx="0" presStyleCnt="2"/>
      <dgm:spPr/>
      <dgm:t>
        <a:bodyPr/>
        <a:lstStyle/>
        <a:p>
          <a:endParaRPr lang="en-US"/>
        </a:p>
      </dgm:t>
    </dgm:pt>
    <dgm:pt modelId="{1C6E73F5-D4DA-4E00-8E18-CA33D81CA3D7}" type="pres">
      <dgm:prSet presAssocID="{68C5EEB2-DAEB-4CC4-8065-1ECEEC0E3DB1}" presName="hierChild4" presStyleCnt="0"/>
      <dgm:spPr/>
    </dgm:pt>
    <dgm:pt modelId="{E251ABFA-E21C-441A-BBFD-54600A60172E}" type="pres">
      <dgm:prSet presAssocID="{68C5EEB2-DAEB-4CC4-8065-1ECEEC0E3DB1}" presName="hierChild5" presStyleCnt="0"/>
      <dgm:spPr/>
    </dgm:pt>
    <dgm:pt modelId="{91862C35-55BB-40DE-8F13-ED586B89AF50}" type="pres">
      <dgm:prSet presAssocID="{C436EAB9-7744-4AB3-9D5B-D31E01C6730A}" presName="Name37" presStyleLbl="parChTrans1D4" presStyleIdx="1" presStyleCnt="2"/>
      <dgm:spPr/>
      <dgm:t>
        <a:bodyPr/>
        <a:lstStyle/>
        <a:p>
          <a:endParaRPr lang="en-US"/>
        </a:p>
      </dgm:t>
    </dgm:pt>
    <dgm:pt modelId="{8CEF6E0E-820C-4360-BA0E-BBA11E75258C}" type="pres">
      <dgm:prSet presAssocID="{33179690-1A00-4FA2-987A-B52AFD014ECF}" presName="hierRoot2" presStyleCnt="0">
        <dgm:presLayoutVars>
          <dgm:hierBranch val="init"/>
        </dgm:presLayoutVars>
      </dgm:prSet>
      <dgm:spPr/>
    </dgm:pt>
    <dgm:pt modelId="{23DA6BB3-504B-4471-86D7-7E89698F71BA}" type="pres">
      <dgm:prSet presAssocID="{33179690-1A00-4FA2-987A-B52AFD014ECF}" presName="rootComposite" presStyleCnt="0"/>
      <dgm:spPr/>
    </dgm:pt>
    <dgm:pt modelId="{7A4B20ED-78FD-49D4-8966-9F81270A5A1D}" type="pres">
      <dgm:prSet presAssocID="{33179690-1A00-4FA2-987A-B52AFD014ECF}" presName="rootText" presStyleLbl="node4" presStyleIdx="1" presStyleCnt="2">
        <dgm:presLayoutVars>
          <dgm:chPref val="3"/>
        </dgm:presLayoutVars>
      </dgm:prSet>
      <dgm:spPr/>
      <dgm:t>
        <a:bodyPr/>
        <a:lstStyle/>
        <a:p>
          <a:endParaRPr lang="en-US"/>
        </a:p>
      </dgm:t>
    </dgm:pt>
    <dgm:pt modelId="{1A480554-16B1-471F-A0B4-8A93666AB187}" type="pres">
      <dgm:prSet presAssocID="{33179690-1A00-4FA2-987A-B52AFD014ECF}" presName="rootConnector" presStyleLbl="node4" presStyleIdx="1" presStyleCnt="2"/>
      <dgm:spPr/>
      <dgm:t>
        <a:bodyPr/>
        <a:lstStyle/>
        <a:p>
          <a:endParaRPr lang="en-US"/>
        </a:p>
      </dgm:t>
    </dgm:pt>
    <dgm:pt modelId="{5B402E97-0BE2-4850-8D25-E1323E138113}" type="pres">
      <dgm:prSet presAssocID="{33179690-1A00-4FA2-987A-B52AFD014ECF}" presName="hierChild4" presStyleCnt="0"/>
      <dgm:spPr/>
    </dgm:pt>
    <dgm:pt modelId="{5ED30A9C-9963-4986-8F59-E7A1989B84A8}" type="pres">
      <dgm:prSet presAssocID="{33179690-1A00-4FA2-987A-B52AFD014ECF}" presName="hierChild5" presStyleCnt="0"/>
      <dgm:spPr/>
    </dgm:pt>
    <dgm:pt modelId="{38C5976F-C7D1-478F-990D-1B1053E3F745}" type="pres">
      <dgm:prSet presAssocID="{933F8B2D-35E7-4D4D-BFF0-A49AB0CF5F81}" presName="hierChild5" presStyleCnt="0"/>
      <dgm:spPr/>
    </dgm:pt>
    <dgm:pt modelId="{C5D35673-BD8F-43F2-9813-E04A5B6FF631}" type="pres">
      <dgm:prSet presAssocID="{D9D5A274-887A-4831-9520-6C66873222DB}" presName="Name37" presStyleLbl="parChTrans1D3" presStyleIdx="4" presStyleCnt="6"/>
      <dgm:spPr/>
      <dgm:t>
        <a:bodyPr/>
        <a:lstStyle/>
        <a:p>
          <a:endParaRPr lang="en-US"/>
        </a:p>
      </dgm:t>
    </dgm:pt>
    <dgm:pt modelId="{6ED3B11A-8637-4385-AD5A-C506A9106F85}" type="pres">
      <dgm:prSet presAssocID="{AF147E7A-6684-4609-90A1-50B0C2452C00}" presName="hierRoot2" presStyleCnt="0">
        <dgm:presLayoutVars>
          <dgm:hierBranch val="init"/>
        </dgm:presLayoutVars>
      </dgm:prSet>
      <dgm:spPr/>
    </dgm:pt>
    <dgm:pt modelId="{08442963-6B70-4AD7-89FB-7ADA61546E7A}" type="pres">
      <dgm:prSet presAssocID="{AF147E7A-6684-4609-90A1-50B0C2452C00}" presName="rootComposite" presStyleCnt="0"/>
      <dgm:spPr/>
    </dgm:pt>
    <dgm:pt modelId="{63B31EC3-6B8E-42D4-A55F-C27B012F1FBA}" type="pres">
      <dgm:prSet presAssocID="{AF147E7A-6684-4609-90A1-50B0C2452C00}" presName="rootText" presStyleLbl="node3" presStyleIdx="4" presStyleCnt="6">
        <dgm:presLayoutVars>
          <dgm:chPref val="3"/>
        </dgm:presLayoutVars>
      </dgm:prSet>
      <dgm:spPr/>
      <dgm:t>
        <a:bodyPr/>
        <a:lstStyle/>
        <a:p>
          <a:endParaRPr lang="en-US"/>
        </a:p>
      </dgm:t>
    </dgm:pt>
    <dgm:pt modelId="{B39DE886-23A6-4DD4-8D1A-91A156E2E2C5}" type="pres">
      <dgm:prSet presAssocID="{AF147E7A-6684-4609-90A1-50B0C2452C00}" presName="rootConnector" presStyleLbl="node3" presStyleIdx="4" presStyleCnt="6"/>
      <dgm:spPr/>
      <dgm:t>
        <a:bodyPr/>
        <a:lstStyle/>
        <a:p>
          <a:endParaRPr lang="en-US"/>
        </a:p>
      </dgm:t>
    </dgm:pt>
    <dgm:pt modelId="{62ECBECA-7D6C-4FB0-896C-F01481F4FEC5}" type="pres">
      <dgm:prSet presAssocID="{AF147E7A-6684-4609-90A1-50B0C2452C00}" presName="hierChild4" presStyleCnt="0"/>
      <dgm:spPr/>
    </dgm:pt>
    <dgm:pt modelId="{BD9A27C7-6E77-47D5-9863-28116F2115DC}" type="pres">
      <dgm:prSet presAssocID="{AF147E7A-6684-4609-90A1-50B0C2452C00}" presName="hierChild5" presStyleCnt="0"/>
      <dgm:spPr/>
    </dgm:pt>
    <dgm:pt modelId="{39953324-0DC1-46CB-98A0-78CFD79EA34C}" type="pres">
      <dgm:prSet presAssocID="{9C3964E6-426C-4C4C-807F-D7030CD5A6F0}" presName="Name37" presStyleLbl="parChTrans1D3" presStyleIdx="5" presStyleCnt="6"/>
      <dgm:spPr/>
      <dgm:t>
        <a:bodyPr/>
        <a:lstStyle/>
        <a:p>
          <a:endParaRPr lang="en-US"/>
        </a:p>
      </dgm:t>
    </dgm:pt>
    <dgm:pt modelId="{D4F35902-64B8-4840-99DA-25062071B345}" type="pres">
      <dgm:prSet presAssocID="{D73D5538-9AF3-4B77-9A35-059874F5DA6A}" presName="hierRoot2" presStyleCnt="0">
        <dgm:presLayoutVars>
          <dgm:hierBranch val="init"/>
        </dgm:presLayoutVars>
      </dgm:prSet>
      <dgm:spPr/>
    </dgm:pt>
    <dgm:pt modelId="{6BD849FE-0B9F-41A5-AE37-051868783B9C}" type="pres">
      <dgm:prSet presAssocID="{D73D5538-9AF3-4B77-9A35-059874F5DA6A}" presName="rootComposite" presStyleCnt="0"/>
      <dgm:spPr/>
    </dgm:pt>
    <dgm:pt modelId="{C65F1CC2-8968-43C1-92C5-D999A34E7CC4}" type="pres">
      <dgm:prSet presAssocID="{D73D5538-9AF3-4B77-9A35-059874F5DA6A}" presName="rootText" presStyleLbl="node3" presStyleIdx="5" presStyleCnt="6">
        <dgm:presLayoutVars>
          <dgm:chPref val="3"/>
        </dgm:presLayoutVars>
      </dgm:prSet>
      <dgm:spPr/>
      <dgm:t>
        <a:bodyPr/>
        <a:lstStyle/>
        <a:p>
          <a:endParaRPr lang="en-US"/>
        </a:p>
      </dgm:t>
    </dgm:pt>
    <dgm:pt modelId="{B5E2AB61-2121-436B-AAEF-80C42310BA65}" type="pres">
      <dgm:prSet presAssocID="{D73D5538-9AF3-4B77-9A35-059874F5DA6A}" presName="rootConnector" presStyleLbl="node3" presStyleIdx="5" presStyleCnt="6"/>
      <dgm:spPr/>
      <dgm:t>
        <a:bodyPr/>
        <a:lstStyle/>
        <a:p>
          <a:endParaRPr lang="en-US"/>
        </a:p>
      </dgm:t>
    </dgm:pt>
    <dgm:pt modelId="{8CC8FC5C-5EE1-484D-8AAE-24974303228E}" type="pres">
      <dgm:prSet presAssocID="{D73D5538-9AF3-4B77-9A35-059874F5DA6A}" presName="hierChild4" presStyleCnt="0"/>
      <dgm:spPr/>
    </dgm:pt>
    <dgm:pt modelId="{402DF2B8-25FE-4F4B-BE97-6D8C1AF3ACEE}" type="pres">
      <dgm:prSet presAssocID="{D73D5538-9AF3-4B77-9A35-059874F5DA6A}" presName="hierChild5" presStyleCnt="0"/>
      <dgm:spPr/>
    </dgm:pt>
    <dgm:pt modelId="{465E87D7-D551-458C-9573-ED3FAC509AD0}" type="pres">
      <dgm:prSet presAssocID="{63B2C526-F9E5-4029-B9D3-D4AB3F097B36}" presName="hierChild5" presStyleCnt="0"/>
      <dgm:spPr/>
    </dgm:pt>
    <dgm:pt modelId="{B91644D3-5B6E-497F-AA23-2AB1E4A8A219}" type="pres">
      <dgm:prSet presAssocID="{44E6737F-1BFB-426F-89B6-9543E26EAE79}" presName="hierChild3" presStyleCnt="0"/>
      <dgm:spPr/>
    </dgm:pt>
  </dgm:ptLst>
  <dgm:cxnLst>
    <dgm:cxn modelId="{B5EE6B6E-B776-4F9C-8243-9457502CE5C0}" type="presOf" srcId="{E5076BEA-D73B-4C5C-B064-3D9518AB1D75}" destId="{164FEFA1-B95E-4C79-A599-52250FC5362D}" srcOrd="0" destOrd="0" presId="urn:microsoft.com/office/officeart/2005/8/layout/orgChart1"/>
    <dgm:cxn modelId="{AADF3E09-E96E-42C1-A4A5-646C250B008E}" type="presOf" srcId="{52BCBF26-0DA5-4B79-A454-BDDB364FA7AC}" destId="{67D3599D-C317-414B-9B95-E5CE77CDFB76}" srcOrd="0" destOrd="0" presId="urn:microsoft.com/office/officeart/2005/8/layout/orgChart1"/>
    <dgm:cxn modelId="{7BD1BEAB-AEF1-44F6-B4E4-680B21998CD8}" type="presOf" srcId="{63B2C526-F9E5-4029-B9D3-D4AB3F097B36}" destId="{2845368A-5C53-4440-A661-ECA225545EFD}" srcOrd="1" destOrd="0" presId="urn:microsoft.com/office/officeart/2005/8/layout/orgChart1"/>
    <dgm:cxn modelId="{5327E5F1-B3B6-4BF9-AEC7-40E7987BCDEE}" type="presOf" srcId="{BA3AF97C-1973-498E-87D3-0BDDE0D1986B}" destId="{892BB744-FF5C-4AC0-A7A5-7319DBE73CEE}" srcOrd="0" destOrd="0" presId="urn:microsoft.com/office/officeart/2005/8/layout/orgChart1"/>
    <dgm:cxn modelId="{73FE8B14-5B63-4F13-8ED9-87C2327AB5A1}" type="presOf" srcId="{C6121EDD-5FA6-4305-B272-AF887D26F020}" destId="{06A623B3-63C4-40A8-B9B8-F690DF050FCF}" srcOrd="0" destOrd="0" presId="urn:microsoft.com/office/officeart/2005/8/layout/orgChart1"/>
    <dgm:cxn modelId="{77E170F2-858E-4A76-A2ED-C9F5DD4F5938}" type="presOf" srcId="{09EFA1DC-AD71-4E01-A49A-D2FB8FBA8AA2}" destId="{10159086-1983-4AC8-AC61-5303D7C1AADA}" srcOrd="0" destOrd="0" presId="urn:microsoft.com/office/officeart/2005/8/layout/orgChart1"/>
    <dgm:cxn modelId="{EB5F4660-AC02-42B5-9275-342E204B0CCA}" type="presOf" srcId="{D73D5538-9AF3-4B77-9A35-059874F5DA6A}" destId="{B5E2AB61-2121-436B-AAEF-80C42310BA65}" srcOrd="1" destOrd="0" presId="urn:microsoft.com/office/officeart/2005/8/layout/orgChart1"/>
    <dgm:cxn modelId="{E4D12F6C-AED4-4BAA-856F-DFB32A6268A5}" srcId="{63B2C526-F9E5-4029-B9D3-D4AB3F097B36}" destId="{AF147E7A-6684-4609-90A1-50B0C2452C00}" srcOrd="1" destOrd="0" parTransId="{D9D5A274-887A-4831-9520-6C66873222DB}" sibTransId="{A21A9B09-2AF3-41CF-9862-19EF1F35DD92}"/>
    <dgm:cxn modelId="{F53A011E-A22F-4C43-838E-3F320454369C}" type="presOf" srcId="{33179690-1A00-4FA2-987A-B52AFD014ECF}" destId="{7A4B20ED-78FD-49D4-8966-9F81270A5A1D}" srcOrd="0" destOrd="0" presId="urn:microsoft.com/office/officeart/2005/8/layout/orgChart1"/>
    <dgm:cxn modelId="{63CED3DD-6A32-49C8-93D6-1CFC343EB829}" srcId="{63B2C526-F9E5-4029-B9D3-D4AB3F097B36}" destId="{D73D5538-9AF3-4B77-9A35-059874F5DA6A}" srcOrd="2" destOrd="0" parTransId="{9C3964E6-426C-4C4C-807F-D7030CD5A6F0}" sibTransId="{4B6C550D-23BE-4D9E-9DE7-19EAF250DDAA}"/>
    <dgm:cxn modelId="{DF2EA6DE-74DC-47A3-80C8-8F1E9A924748}" type="presOf" srcId="{AF147E7A-6684-4609-90A1-50B0C2452C00}" destId="{B39DE886-23A6-4DD4-8D1A-91A156E2E2C5}" srcOrd="1" destOrd="0" presId="urn:microsoft.com/office/officeart/2005/8/layout/orgChart1"/>
    <dgm:cxn modelId="{88D38A66-AB55-411D-B94B-9B8288ECF324}" type="presOf" srcId="{DA25E7D7-BE28-4CC8-81EE-E9AF5986ED7D}" destId="{44798811-E54E-4699-B713-792B502A868C}" srcOrd="0" destOrd="0" presId="urn:microsoft.com/office/officeart/2005/8/layout/orgChart1"/>
    <dgm:cxn modelId="{9AE3DFF1-CC35-4B61-9EFD-98D468D9C1A0}" type="presOf" srcId="{872A196C-A0BC-4FA3-B687-AF63B6246D22}" destId="{DC26636A-A12F-4BCA-AFB2-78A3B0BC093A}" srcOrd="0" destOrd="0" presId="urn:microsoft.com/office/officeart/2005/8/layout/orgChart1"/>
    <dgm:cxn modelId="{389AAB7E-ECAE-4046-89FA-866A35842345}" type="presOf" srcId="{D73D5538-9AF3-4B77-9A35-059874F5DA6A}" destId="{C65F1CC2-8968-43C1-92C5-D999A34E7CC4}" srcOrd="0" destOrd="0" presId="urn:microsoft.com/office/officeart/2005/8/layout/orgChart1"/>
    <dgm:cxn modelId="{CA5610E4-6DC8-4BA8-B47A-7C791B47F4DB}" type="presOf" srcId="{68C5EEB2-DAEB-4CC4-8065-1ECEEC0E3DB1}" destId="{C57BAF62-445A-4E35-8565-7E70B72A5EE8}" srcOrd="1" destOrd="0" presId="urn:microsoft.com/office/officeart/2005/8/layout/orgChart1"/>
    <dgm:cxn modelId="{7A9BE1EA-D382-46CC-B93E-9BCF87D6C07D}" srcId="{63B2C526-F9E5-4029-B9D3-D4AB3F097B36}" destId="{933F8B2D-35E7-4D4D-BFF0-A49AB0CF5F81}" srcOrd="0" destOrd="0" parTransId="{52BCBF26-0DA5-4B79-A454-BDDB364FA7AC}" sibTransId="{4C1AAF12-69BC-4136-8A67-4DBE88A3DCFB}"/>
    <dgm:cxn modelId="{20D149DF-003C-4A51-AAF6-019FB7711B1E}" type="presOf" srcId="{F299F271-982E-42D6-B772-336CD7ADFB98}" destId="{057AEB08-6C68-4940-9CBE-4ABCC7BABEFF}" srcOrd="0" destOrd="0" presId="urn:microsoft.com/office/officeart/2005/8/layout/orgChart1"/>
    <dgm:cxn modelId="{47E42C2B-27D7-4362-92DF-6FEC00624720}" type="presOf" srcId="{63B2C526-F9E5-4029-B9D3-D4AB3F097B36}" destId="{9FE91828-C323-4609-A315-BBF1F0EDD8F9}" srcOrd="0" destOrd="0" presId="urn:microsoft.com/office/officeart/2005/8/layout/orgChart1"/>
    <dgm:cxn modelId="{2590EBF0-841C-44D7-BACF-E88AFE6B518A}" type="presOf" srcId="{B4D09EFF-9BF8-4B74-B47D-F5A52079BF63}" destId="{A2E7A1A9-BE24-46CF-B547-62CF28E469F9}" srcOrd="0" destOrd="0" presId="urn:microsoft.com/office/officeart/2005/8/layout/orgChart1"/>
    <dgm:cxn modelId="{596D912E-5482-4CB6-927D-861AA4E6453D}" type="presOf" srcId="{5E8C3660-2856-41A6-A4B7-DDE41C8B5211}" destId="{F09ACA15-28D9-4397-B02A-7E28EC42F7A3}" srcOrd="0" destOrd="0" presId="urn:microsoft.com/office/officeart/2005/8/layout/orgChart1"/>
    <dgm:cxn modelId="{19D57A1F-76C9-46B4-89BD-5B2EA99065B9}" type="presOf" srcId="{A05C5892-76F1-4A0E-B5BC-40A3DC695F89}" destId="{3B33C2A6-6FEC-4321-ACA7-0A5879E85A10}" srcOrd="0" destOrd="0" presId="urn:microsoft.com/office/officeart/2005/8/layout/orgChart1"/>
    <dgm:cxn modelId="{C868503F-DBD4-4D7C-BAD4-41E260579369}" type="presOf" srcId="{D9D5A274-887A-4831-9520-6C66873222DB}" destId="{C5D35673-BD8F-43F2-9813-E04A5B6FF631}" srcOrd="0" destOrd="0" presId="urn:microsoft.com/office/officeart/2005/8/layout/orgChart1"/>
    <dgm:cxn modelId="{20F3D183-3A79-4997-BC8A-5C60200948C5}" srcId="{44E6737F-1BFB-426F-89B6-9543E26EAE79}" destId="{63B2C526-F9E5-4029-B9D3-D4AB3F097B36}" srcOrd="1" destOrd="0" parTransId="{09EFA1DC-AD71-4E01-A49A-D2FB8FBA8AA2}" sibTransId="{984B1189-DE34-410F-9EC3-98CB6B81F699}"/>
    <dgm:cxn modelId="{8B324FDB-B7A4-4D0D-BF83-8953337266C3}" srcId="{933F8B2D-35E7-4D4D-BFF0-A49AB0CF5F81}" destId="{68C5EEB2-DAEB-4CC4-8065-1ECEEC0E3DB1}" srcOrd="0" destOrd="0" parTransId="{DA25E7D7-BE28-4CC8-81EE-E9AF5986ED7D}" sibTransId="{B3AF4FB0-EA64-4279-9A1D-4649D5F0B6BB}"/>
    <dgm:cxn modelId="{2AEA484F-B32C-427D-ADF2-A4E42C6FB7BD}" type="presOf" srcId="{933F8B2D-35E7-4D4D-BFF0-A49AB0CF5F81}" destId="{DD401C6A-BDE6-44C0-A0F8-37627EB7C850}" srcOrd="0" destOrd="0" presId="urn:microsoft.com/office/officeart/2005/8/layout/orgChart1"/>
    <dgm:cxn modelId="{5F7E81C9-0732-47B2-82E8-EE7A62019BF5}" type="presOf" srcId="{872A196C-A0BC-4FA3-B687-AF63B6246D22}" destId="{DC6FF8A2-CA99-4DBE-9725-580634F4EADA}" srcOrd="1" destOrd="0" presId="urn:microsoft.com/office/officeart/2005/8/layout/orgChart1"/>
    <dgm:cxn modelId="{AA7CDC57-B514-4CA5-ABE7-F50146694C06}" srcId="{E5076BEA-D73B-4C5C-B064-3D9518AB1D75}" destId="{872A196C-A0BC-4FA3-B687-AF63B6246D22}" srcOrd="0" destOrd="0" parTransId="{C6121EDD-5FA6-4305-B272-AF887D26F020}" sibTransId="{C0C7DB5B-6FD2-407A-ABA8-A3F8E7DE0821}"/>
    <dgm:cxn modelId="{C9EDE897-4D84-4F68-A5DA-47BAC9B00A69}" type="presOf" srcId="{E5076BEA-D73B-4C5C-B064-3D9518AB1D75}" destId="{CFE59114-3EC0-4BB8-AD27-AB605B64E425}" srcOrd="1" destOrd="0" presId="urn:microsoft.com/office/officeart/2005/8/layout/orgChart1"/>
    <dgm:cxn modelId="{8829B96A-0FC0-45FC-A23E-47370D093ECF}" type="presOf" srcId="{33179690-1A00-4FA2-987A-B52AFD014ECF}" destId="{1A480554-16B1-471F-A0B4-8A93666AB187}" srcOrd="1" destOrd="0" presId="urn:microsoft.com/office/officeart/2005/8/layout/orgChart1"/>
    <dgm:cxn modelId="{AA1CB10B-84E0-45B0-9A78-C4C4C5A793C9}" type="presOf" srcId="{44E6737F-1BFB-426F-89B6-9543E26EAE79}" destId="{21585DFB-FA84-4867-937C-D90067358D1E}" srcOrd="1" destOrd="0" presId="urn:microsoft.com/office/officeart/2005/8/layout/orgChart1"/>
    <dgm:cxn modelId="{50592C79-C785-4093-9734-2145DD7389B1}" type="presOf" srcId="{AF147E7A-6684-4609-90A1-50B0C2452C00}" destId="{63B31EC3-6B8E-42D4-A55F-C27B012F1FBA}" srcOrd="0" destOrd="0" presId="urn:microsoft.com/office/officeart/2005/8/layout/orgChart1"/>
    <dgm:cxn modelId="{C952B93E-5B5B-4245-9C37-E2FB1656C136}" type="presOf" srcId="{F26591EF-B877-46F8-847D-331B267DC80F}" destId="{2B5862AB-B40F-4088-8899-0D23171026F6}" srcOrd="0" destOrd="0" presId="urn:microsoft.com/office/officeart/2005/8/layout/orgChart1"/>
    <dgm:cxn modelId="{34C0F03F-6E2D-4652-9179-09621CE9F081}" type="presOf" srcId="{F299F271-982E-42D6-B772-336CD7ADFB98}" destId="{7B1E4F04-4652-40D4-BB46-15DF8A9BDCFE}" srcOrd="1" destOrd="0" presId="urn:microsoft.com/office/officeart/2005/8/layout/orgChart1"/>
    <dgm:cxn modelId="{4D5D7132-54A9-42DE-88A9-CA8553C967A1}" type="presOf" srcId="{9C3964E6-426C-4C4C-807F-D7030CD5A6F0}" destId="{39953324-0DC1-46CB-98A0-78CFD79EA34C}" srcOrd="0" destOrd="0" presId="urn:microsoft.com/office/officeart/2005/8/layout/orgChart1"/>
    <dgm:cxn modelId="{E9FBB620-98A4-4030-91DD-CFD38AEBB65C}" srcId="{A05C5892-76F1-4A0E-B5BC-40A3DC695F89}" destId="{44E6737F-1BFB-426F-89B6-9543E26EAE79}" srcOrd="0" destOrd="0" parTransId="{EB75D594-5AF3-42D2-A72D-863818FED2E4}" sibTransId="{528038C0-D331-4919-ACF2-5643F2E2FB9C}"/>
    <dgm:cxn modelId="{0CF0119D-5635-4DE3-A421-8B9BE576C591}" srcId="{933F8B2D-35E7-4D4D-BFF0-A49AB0CF5F81}" destId="{33179690-1A00-4FA2-987A-B52AFD014ECF}" srcOrd="1" destOrd="0" parTransId="{C436EAB9-7744-4AB3-9D5B-D31E01C6730A}" sibTransId="{E4B77ABE-61B4-4C52-89B6-0F372009DAF8}"/>
    <dgm:cxn modelId="{9D98F1D0-9979-454A-91C5-845951718DB3}" type="presOf" srcId="{C436EAB9-7744-4AB3-9D5B-D31E01C6730A}" destId="{91862C35-55BB-40DE-8F13-ED586B89AF50}" srcOrd="0" destOrd="0" presId="urn:microsoft.com/office/officeart/2005/8/layout/orgChart1"/>
    <dgm:cxn modelId="{92C937BD-461B-4D52-B5F5-6FD5BB6CE2D6}" srcId="{44E6737F-1BFB-426F-89B6-9543E26EAE79}" destId="{E5076BEA-D73B-4C5C-B064-3D9518AB1D75}" srcOrd="0" destOrd="0" parTransId="{5E8C3660-2856-41A6-A4B7-DDE41C8B5211}" sibTransId="{7AE545FA-68AE-4119-B8B8-5CF0EE00092B}"/>
    <dgm:cxn modelId="{B72D4424-3C70-4735-814A-F4EDBC8F4E54}" type="presOf" srcId="{933F8B2D-35E7-4D4D-BFF0-A49AB0CF5F81}" destId="{AD522B20-77D1-49CA-8E0D-A4AAA2F70D66}" srcOrd="1" destOrd="0" presId="urn:microsoft.com/office/officeart/2005/8/layout/orgChart1"/>
    <dgm:cxn modelId="{DF75E950-C3B0-4ADD-BB74-BD813BEB63CE}" srcId="{E5076BEA-D73B-4C5C-B064-3D9518AB1D75}" destId="{F26591EF-B877-46F8-847D-331B267DC80F}" srcOrd="1" destOrd="0" parTransId="{B4D09EFF-9BF8-4B74-B47D-F5A52079BF63}" sibTransId="{A1007983-5168-4EB5-8872-DC3C8FF99736}"/>
    <dgm:cxn modelId="{E2665B35-C6D0-4552-BACE-CAB05EFA1311}" type="presOf" srcId="{68C5EEB2-DAEB-4CC4-8065-1ECEEC0E3DB1}" destId="{C2CE4E03-CC1F-4E7D-A818-24A4B2361835}" srcOrd="0" destOrd="0" presId="urn:microsoft.com/office/officeart/2005/8/layout/orgChart1"/>
    <dgm:cxn modelId="{6B02DBE4-53BD-42B2-9A79-65B23E446B1B}" srcId="{E5076BEA-D73B-4C5C-B064-3D9518AB1D75}" destId="{F299F271-982E-42D6-B772-336CD7ADFB98}" srcOrd="2" destOrd="0" parTransId="{BA3AF97C-1973-498E-87D3-0BDDE0D1986B}" sibTransId="{2B70116D-F45B-404C-9CEB-3B26D37FBC27}"/>
    <dgm:cxn modelId="{52A4B1AD-6029-4DB5-9F65-D0CE5B017675}" type="presOf" srcId="{F26591EF-B877-46F8-847D-331B267DC80F}" destId="{66108BE9-AC8C-4137-A6CA-BAD08BA33032}" srcOrd="1" destOrd="0" presId="urn:microsoft.com/office/officeart/2005/8/layout/orgChart1"/>
    <dgm:cxn modelId="{07F48338-699B-4A2C-8FD6-4580FCDB5B80}" type="presOf" srcId="{44E6737F-1BFB-426F-89B6-9543E26EAE79}" destId="{EA25E19D-B839-406A-8C3F-32BDED5B4427}" srcOrd="0" destOrd="0" presId="urn:microsoft.com/office/officeart/2005/8/layout/orgChart1"/>
    <dgm:cxn modelId="{3A2C886F-FD9B-491D-AC84-D599694965D5}" type="presParOf" srcId="{3B33C2A6-6FEC-4321-ACA7-0A5879E85A10}" destId="{D901A1DC-F541-4FB3-A368-ADB6A0700E85}" srcOrd="0" destOrd="0" presId="urn:microsoft.com/office/officeart/2005/8/layout/orgChart1"/>
    <dgm:cxn modelId="{2A00090C-94DD-4B2D-83ED-6053C24B37D6}" type="presParOf" srcId="{D901A1DC-F541-4FB3-A368-ADB6A0700E85}" destId="{C5263B54-07EA-459E-BD15-304A179CC225}" srcOrd="0" destOrd="0" presId="urn:microsoft.com/office/officeart/2005/8/layout/orgChart1"/>
    <dgm:cxn modelId="{D3D6D10F-541E-4281-87ED-4FE652FA1A86}" type="presParOf" srcId="{C5263B54-07EA-459E-BD15-304A179CC225}" destId="{EA25E19D-B839-406A-8C3F-32BDED5B4427}" srcOrd="0" destOrd="0" presId="urn:microsoft.com/office/officeart/2005/8/layout/orgChart1"/>
    <dgm:cxn modelId="{E7F29DC7-8E94-44B0-81E0-56B25738B760}" type="presParOf" srcId="{C5263B54-07EA-459E-BD15-304A179CC225}" destId="{21585DFB-FA84-4867-937C-D90067358D1E}" srcOrd="1" destOrd="0" presId="urn:microsoft.com/office/officeart/2005/8/layout/orgChart1"/>
    <dgm:cxn modelId="{4DB4293F-AA9A-4253-B28C-21653F61A428}" type="presParOf" srcId="{D901A1DC-F541-4FB3-A368-ADB6A0700E85}" destId="{34CFC5F5-232A-4675-870F-36A3E351C461}" srcOrd="1" destOrd="0" presId="urn:microsoft.com/office/officeart/2005/8/layout/orgChart1"/>
    <dgm:cxn modelId="{EC087473-BCA5-4D06-8338-FBE586E4C690}" type="presParOf" srcId="{34CFC5F5-232A-4675-870F-36A3E351C461}" destId="{F09ACA15-28D9-4397-B02A-7E28EC42F7A3}" srcOrd="0" destOrd="0" presId="urn:microsoft.com/office/officeart/2005/8/layout/orgChart1"/>
    <dgm:cxn modelId="{571C9234-3DA8-48E3-BBC5-B15F7D850EB2}" type="presParOf" srcId="{34CFC5F5-232A-4675-870F-36A3E351C461}" destId="{6BAC02A0-97E0-4248-8A81-DB830C13713B}" srcOrd="1" destOrd="0" presId="urn:microsoft.com/office/officeart/2005/8/layout/orgChart1"/>
    <dgm:cxn modelId="{C9BD67DB-5D13-4B20-902D-3ACB5EC88E03}" type="presParOf" srcId="{6BAC02A0-97E0-4248-8A81-DB830C13713B}" destId="{0C89F983-6A0E-46C1-8DE2-24448ABD7B6E}" srcOrd="0" destOrd="0" presId="urn:microsoft.com/office/officeart/2005/8/layout/orgChart1"/>
    <dgm:cxn modelId="{86E85944-D764-4339-AD8C-F8AF49A4568E}" type="presParOf" srcId="{0C89F983-6A0E-46C1-8DE2-24448ABD7B6E}" destId="{164FEFA1-B95E-4C79-A599-52250FC5362D}" srcOrd="0" destOrd="0" presId="urn:microsoft.com/office/officeart/2005/8/layout/orgChart1"/>
    <dgm:cxn modelId="{93D167E0-643D-4E14-8EEC-25DC31BA757F}" type="presParOf" srcId="{0C89F983-6A0E-46C1-8DE2-24448ABD7B6E}" destId="{CFE59114-3EC0-4BB8-AD27-AB605B64E425}" srcOrd="1" destOrd="0" presId="urn:microsoft.com/office/officeart/2005/8/layout/orgChart1"/>
    <dgm:cxn modelId="{50E4BAF4-1478-44A1-859B-6386CD43E34E}" type="presParOf" srcId="{6BAC02A0-97E0-4248-8A81-DB830C13713B}" destId="{AA0A8A4C-366F-4535-A076-FF2958345FB6}" srcOrd="1" destOrd="0" presId="urn:microsoft.com/office/officeart/2005/8/layout/orgChart1"/>
    <dgm:cxn modelId="{16D42867-6ED1-45EE-BF8C-06EB1EA6E617}" type="presParOf" srcId="{AA0A8A4C-366F-4535-A076-FF2958345FB6}" destId="{06A623B3-63C4-40A8-B9B8-F690DF050FCF}" srcOrd="0" destOrd="0" presId="urn:microsoft.com/office/officeart/2005/8/layout/orgChart1"/>
    <dgm:cxn modelId="{AF4EB368-4AA5-476F-9BB7-9C6810813CC2}" type="presParOf" srcId="{AA0A8A4C-366F-4535-A076-FF2958345FB6}" destId="{EC20A559-050D-443E-93C6-1011FDEA9908}" srcOrd="1" destOrd="0" presId="urn:microsoft.com/office/officeart/2005/8/layout/orgChart1"/>
    <dgm:cxn modelId="{86E4B673-3D9F-486C-A821-80CDE7ACB639}" type="presParOf" srcId="{EC20A559-050D-443E-93C6-1011FDEA9908}" destId="{DCA22E42-714B-4B03-A230-649DDD289BFD}" srcOrd="0" destOrd="0" presId="urn:microsoft.com/office/officeart/2005/8/layout/orgChart1"/>
    <dgm:cxn modelId="{C44F96BB-3B0C-48B5-96F3-045C116ECADD}" type="presParOf" srcId="{DCA22E42-714B-4B03-A230-649DDD289BFD}" destId="{DC26636A-A12F-4BCA-AFB2-78A3B0BC093A}" srcOrd="0" destOrd="0" presId="urn:microsoft.com/office/officeart/2005/8/layout/orgChart1"/>
    <dgm:cxn modelId="{83A82BE8-5980-44D4-89CC-5F2F9144DED5}" type="presParOf" srcId="{DCA22E42-714B-4B03-A230-649DDD289BFD}" destId="{DC6FF8A2-CA99-4DBE-9725-580634F4EADA}" srcOrd="1" destOrd="0" presId="urn:microsoft.com/office/officeart/2005/8/layout/orgChart1"/>
    <dgm:cxn modelId="{27B561EA-83BE-4F0B-9809-AB2CFACD5731}" type="presParOf" srcId="{EC20A559-050D-443E-93C6-1011FDEA9908}" destId="{861D7AA0-EFC5-41E5-B11B-B76981DB7E0A}" srcOrd="1" destOrd="0" presId="urn:microsoft.com/office/officeart/2005/8/layout/orgChart1"/>
    <dgm:cxn modelId="{7BB889F6-5878-4062-BE74-A713E825C401}" type="presParOf" srcId="{EC20A559-050D-443E-93C6-1011FDEA9908}" destId="{5E0425E0-96D5-4A72-89AB-A82B0737D548}" srcOrd="2" destOrd="0" presId="urn:microsoft.com/office/officeart/2005/8/layout/orgChart1"/>
    <dgm:cxn modelId="{CF985837-F77A-43D8-A68F-087C2C59E08F}" type="presParOf" srcId="{AA0A8A4C-366F-4535-A076-FF2958345FB6}" destId="{A2E7A1A9-BE24-46CF-B547-62CF28E469F9}" srcOrd="2" destOrd="0" presId="urn:microsoft.com/office/officeart/2005/8/layout/orgChart1"/>
    <dgm:cxn modelId="{07CE3853-56BD-4E57-8742-A25D91CF9A02}" type="presParOf" srcId="{AA0A8A4C-366F-4535-A076-FF2958345FB6}" destId="{CB7C1C10-A1D9-4DDD-AE2D-D3F70C751DA8}" srcOrd="3" destOrd="0" presId="urn:microsoft.com/office/officeart/2005/8/layout/orgChart1"/>
    <dgm:cxn modelId="{6B2B4A55-BB10-4E98-A01D-0A9CBBBA8336}" type="presParOf" srcId="{CB7C1C10-A1D9-4DDD-AE2D-D3F70C751DA8}" destId="{9ECFA8F7-1F2D-4713-89A8-08173FF37A3F}" srcOrd="0" destOrd="0" presId="urn:microsoft.com/office/officeart/2005/8/layout/orgChart1"/>
    <dgm:cxn modelId="{13169759-FD02-479F-9BFE-C6E3924E17C3}" type="presParOf" srcId="{9ECFA8F7-1F2D-4713-89A8-08173FF37A3F}" destId="{2B5862AB-B40F-4088-8899-0D23171026F6}" srcOrd="0" destOrd="0" presId="urn:microsoft.com/office/officeart/2005/8/layout/orgChart1"/>
    <dgm:cxn modelId="{55A73132-C210-479A-A399-4EE2FAE265E7}" type="presParOf" srcId="{9ECFA8F7-1F2D-4713-89A8-08173FF37A3F}" destId="{66108BE9-AC8C-4137-A6CA-BAD08BA33032}" srcOrd="1" destOrd="0" presId="urn:microsoft.com/office/officeart/2005/8/layout/orgChart1"/>
    <dgm:cxn modelId="{40884845-5F31-4C5A-BCD9-5A00F6F7AA95}" type="presParOf" srcId="{CB7C1C10-A1D9-4DDD-AE2D-D3F70C751DA8}" destId="{538C389E-6B8B-47E7-91FA-8FC785983DE1}" srcOrd="1" destOrd="0" presId="urn:microsoft.com/office/officeart/2005/8/layout/orgChart1"/>
    <dgm:cxn modelId="{CA95A475-86BD-48E7-9EB6-AF2DC0CB3785}" type="presParOf" srcId="{CB7C1C10-A1D9-4DDD-AE2D-D3F70C751DA8}" destId="{755A2F8E-B0C6-4592-91A3-F7EDAE32E664}" srcOrd="2" destOrd="0" presId="urn:microsoft.com/office/officeart/2005/8/layout/orgChart1"/>
    <dgm:cxn modelId="{6679DB2F-4532-4341-931A-F136AB9E3D03}" type="presParOf" srcId="{AA0A8A4C-366F-4535-A076-FF2958345FB6}" destId="{892BB744-FF5C-4AC0-A7A5-7319DBE73CEE}" srcOrd="4" destOrd="0" presId="urn:microsoft.com/office/officeart/2005/8/layout/orgChart1"/>
    <dgm:cxn modelId="{2B5D7E24-B4C6-406D-8BB9-A6DCBDC13B1C}" type="presParOf" srcId="{AA0A8A4C-366F-4535-A076-FF2958345FB6}" destId="{26BDA51F-3A1F-4D54-9259-A29983E374D8}" srcOrd="5" destOrd="0" presId="urn:microsoft.com/office/officeart/2005/8/layout/orgChart1"/>
    <dgm:cxn modelId="{FAE00DF6-E13A-4A94-811A-FDB91ADDBFBE}" type="presParOf" srcId="{26BDA51F-3A1F-4D54-9259-A29983E374D8}" destId="{C39EFCE4-2E6B-4C2B-BBE6-45A5678CDBD4}" srcOrd="0" destOrd="0" presId="urn:microsoft.com/office/officeart/2005/8/layout/orgChart1"/>
    <dgm:cxn modelId="{DABDF476-1E28-4501-ABB2-E80E19F4C762}" type="presParOf" srcId="{C39EFCE4-2E6B-4C2B-BBE6-45A5678CDBD4}" destId="{057AEB08-6C68-4940-9CBE-4ABCC7BABEFF}" srcOrd="0" destOrd="0" presId="urn:microsoft.com/office/officeart/2005/8/layout/orgChart1"/>
    <dgm:cxn modelId="{ECFC3222-74E6-4913-A776-81D68AA415F1}" type="presParOf" srcId="{C39EFCE4-2E6B-4C2B-BBE6-45A5678CDBD4}" destId="{7B1E4F04-4652-40D4-BB46-15DF8A9BDCFE}" srcOrd="1" destOrd="0" presId="urn:microsoft.com/office/officeart/2005/8/layout/orgChart1"/>
    <dgm:cxn modelId="{214FDC6F-73E5-4E2D-8594-139BDC9A0253}" type="presParOf" srcId="{26BDA51F-3A1F-4D54-9259-A29983E374D8}" destId="{A7998BA7-C3C1-4529-80BA-962A7E6CEE38}" srcOrd="1" destOrd="0" presId="urn:microsoft.com/office/officeart/2005/8/layout/orgChart1"/>
    <dgm:cxn modelId="{AF52EE16-D41B-4376-B45C-06DA6D661085}" type="presParOf" srcId="{26BDA51F-3A1F-4D54-9259-A29983E374D8}" destId="{DC24F889-158D-4789-BA3B-A4C5AB086F06}" srcOrd="2" destOrd="0" presId="urn:microsoft.com/office/officeart/2005/8/layout/orgChart1"/>
    <dgm:cxn modelId="{918DA3AD-9C05-434B-BB20-3AC3E245E394}" type="presParOf" srcId="{6BAC02A0-97E0-4248-8A81-DB830C13713B}" destId="{10ACC968-08AA-459D-ACBE-E8CD7F93172B}" srcOrd="2" destOrd="0" presId="urn:microsoft.com/office/officeart/2005/8/layout/orgChart1"/>
    <dgm:cxn modelId="{C0B03C7C-0C49-45F3-8AE0-1138FF4EEBD7}" type="presParOf" srcId="{34CFC5F5-232A-4675-870F-36A3E351C461}" destId="{10159086-1983-4AC8-AC61-5303D7C1AADA}" srcOrd="2" destOrd="0" presId="urn:microsoft.com/office/officeart/2005/8/layout/orgChart1"/>
    <dgm:cxn modelId="{4593B616-3A08-4745-B5E5-284665200110}" type="presParOf" srcId="{34CFC5F5-232A-4675-870F-36A3E351C461}" destId="{BCE7936D-27FB-4655-8B85-60AAE47E0588}" srcOrd="3" destOrd="0" presId="urn:microsoft.com/office/officeart/2005/8/layout/orgChart1"/>
    <dgm:cxn modelId="{CCC34680-D43F-4CF7-904D-234B8D887E5A}" type="presParOf" srcId="{BCE7936D-27FB-4655-8B85-60AAE47E0588}" destId="{7283E4CF-E552-43B0-807D-8BD9CDC73A79}" srcOrd="0" destOrd="0" presId="urn:microsoft.com/office/officeart/2005/8/layout/orgChart1"/>
    <dgm:cxn modelId="{1C7E427A-8398-40D8-9525-443DD528B9AF}" type="presParOf" srcId="{7283E4CF-E552-43B0-807D-8BD9CDC73A79}" destId="{9FE91828-C323-4609-A315-BBF1F0EDD8F9}" srcOrd="0" destOrd="0" presId="urn:microsoft.com/office/officeart/2005/8/layout/orgChart1"/>
    <dgm:cxn modelId="{9DE0404F-95E8-407B-B54F-42E909C4F170}" type="presParOf" srcId="{7283E4CF-E552-43B0-807D-8BD9CDC73A79}" destId="{2845368A-5C53-4440-A661-ECA225545EFD}" srcOrd="1" destOrd="0" presId="urn:microsoft.com/office/officeart/2005/8/layout/orgChart1"/>
    <dgm:cxn modelId="{628E322F-0EC6-4F22-9BA2-963E0E56AB24}" type="presParOf" srcId="{BCE7936D-27FB-4655-8B85-60AAE47E0588}" destId="{BDD6F4FA-861B-4DC5-ADB2-27F5BA05E69E}" srcOrd="1" destOrd="0" presId="urn:microsoft.com/office/officeart/2005/8/layout/orgChart1"/>
    <dgm:cxn modelId="{77FF2094-60C4-4B24-8031-C67843BB62C9}" type="presParOf" srcId="{BDD6F4FA-861B-4DC5-ADB2-27F5BA05E69E}" destId="{67D3599D-C317-414B-9B95-E5CE77CDFB76}" srcOrd="0" destOrd="0" presId="urn:microsoft.com/office/officeart/2005/8/layout/orgChart1"/>
    <dgm:cxn modelId="{69C04D70-3BB4-4E9D-AECF-680CE0F236CA}" type="presParOf" srcId="{BDD6F4FA-861B-4DC5-ADB2-27F5BA05E69E}" destId="{52338704-67AD-4418-99AF-8E2485523F14}" srcOrd="1" destOrd="0" presId="urn:microsoft.com/office/officeart/2005/8/layout/orgChart1"/>
    <dgm:cxn modelId="{138AE4E2-7189-4904-A4FB-E7343EC807EF}" type="presParOf" srcId="{52338704-67AD-4418-99AF-8E2485523F14}" destId="{0EB51543-4B5E-44BC-9819-2EDE0F68D798}" srcOrd="0" destOrd="0" presId="urn:microsoft.com/office/officeart/2005/8/layout/orgChart1"/>
    <dgm:cxn modelId="{64CC8BF3-D5BD-4C1D-9DD5-6FEA47A42C5E}" type="presParOf" srcId="{0EB51543-4B5E-44BC-9819-2EDE0F68D798}" destId="{DD401C6A-BDE6-44C0-A0F8-37627EB7C850}" srcOrd="0" destOrd="0" presId="urn:microsoft.com/office/officeart/2005/8/layout/orgChart1"/>
    <dgm:cxn modelId="{50DF308D-C07F-426A-980C-4C8C98271C58}" type="presParOf" srcId="{0EB51543-4B5E-44BC-9819-2EDE0F68D798}" destId="{AD522B20-77D1-49CA-8E0D-A4AAA2F70D66}" srcOrd="1" destOrd="0" presId="urn:microsoft.com/office/officeart/2005/8/layout/orgChart1"/>
    <dgm:cxn modelId="{717A7B1E-DCDF-4D8D-8558-BE21CF3C578A}" type="presParOf" srcId="{52338704-67AD-4418-99AF-8E2485523F14}" destId="{2532D552-AFF4-4997-BD22-05D96D226A07}" srcOrd="1" destOrd="0" presId="urn:microsoft.com/office/officeart/2005/8/layout/orgChart1"/>
    <dgm:cxn modelId="{99BF184B-62A3-4F90-A6FE-04EDC5AE0004}" type="presParOf" srcId="{2532D552-AFF4-4997-BD22-05D96D226A07}" destId="{44798811-E54E-4699-B713-792B502A868C}" srcOrd="0" destOrd="0" presId="urn:microsoft.com/office/officeart/2005/8/layout/orgChart1"/>
    <dgm:cxn modelId="{082073B5-E8B1-408C-A2E4-C54BBBF326FD}" type="presParOf" srcId="{2532D552-AFF4-4997-BD22-05D96D226A07}" destId="{22B3E4CE-83C5-4758-8AD6-A910D8476A42}" srcOrd="1" destOrd="0" presId="urn:microsoft.com/office/officeart/2005/8/layout/orgChart1"/>
    <dgm:cxn modelId="{60253657-8A83-41E4-B9B6-F6ED60545703}" type="presParOf" srcId="{22B3E4CE-83C5-4758-8AD6-A910D8476A42}" destId="{57501D77-286C-4DEF-96C5-E1D5A26AFCE7}" srcOrd="0" destOrd="0" presId="urn:microsoft.com/office/officeart/2005/8/layout/orgChart1"/>
    <dgm:cxn modelId="{DCA6D82D-7CBF-4996-8A73-8852A0A2E94A}" type="presParOf" srcId="{57501D77-286C-4DEF-96C5-E1D5A26AFCE7}" destId="{C2CE4E03-CC1F-4E7D-A818-24A4B2361835}" srcOrd="0" destOrd="0" presId="urn:microsoft.com/office/officeart/2005/8/layout/orgChart1"/>
    <dgm:cxn modelId="{4EECA7BB-126D-4A37-B320-E23955EE8E20}" type="presParOf" srcId="{57501D77-286C-4DEF-96C5-E1D5A26AFCE7}" destId="{C57BAF62-445A-4E35-8565-7E70B72A5EE8}" srcOrd="1" destOrd="0" presId="urn:microsoft.com/office/officeart/2005/8/layout/orgChart1"/>
    <dgm:cxn modelId="{B8BEDBEE-1D43-4F11-94B0-6305A26B55DA}" type="presParOf" srcId="{22B3E4CE-83C5-4758-8AD6-A910D8476A42}" destId="{1C6E73F5-D4DA-4E00-8E18-CA33D81CA3D7}" srcOrd="1" destOrd="0" presId="urn:microsoft.com/office/officeart/2005/8/layout/orgChart1"/>
    <dgm:cxn modelId="{1FEDEF96-9E99-4884-B645-82240D705F03}" type="presParOf" srcId="{22B3E4CE-83C5-4758-8AD6-A910D8476A42}" destId="{E251ABFA-E21C-441A-BBFD-54600A60172E}" srcOrd="2" destOrd="0" presId="urn:microsoft.com/office/officeart/2005/8/layout/orgChart1"/>
    <dgm:cxn modelId="{C717C11F-4732-47D3-BC27-41272858F521}" type="presParOf" srcId="{2532D552-AFF4-4997-BD22-05D96D226A07}" destId="{91862C35-55BB-40DE-8F13-ED586B89AF50}" srcOrd="2" destOrd="0" presId="urn:microsoft.com/office/officeart/2005/8/layout/orgChart1"/>
    <dgm:cxn modelId="{8A1AE166-F4C2-4802-A6DE-B5DAA1A29C75}" type="presParOf" srcId="{2532D552-AFF4-4997-BD22-05D96D226A07}" destId="{8CEF6E0E-820C-4360-BA0E-BBA11E75258C}" srcOrd="3" destOrd="0" presId="urn:microsoft.com/office/officeart/2005/8/layout/orgChart1"/>
    <dgm:cxn modelId="{23ED28D6-7E79-4E79-8420-53518824A90B}" type="presParOf" srcId="{8CEF6E0E-820C-4360-BA0E-BBA11E75258C}" destId="{23DA6BB3-504B-4471-86D7-7E89698F71BA}" srcOrd="0" destOrd="0" presId="urn:microsoft.com/office/officeart/2005/8/layout/orgChart1"/>
    <dgm:cxn modelId="{B06BF703-ED44-4E22-9216-0B6321A496A8}" type="presParOf" srcId="{23DA6BB3-504B-4471-86D7-7E89698F71BA}" destId="{7A4B20ED-78FD-49D4-8966-9F81270A5A1D}" srcOrd="0" destOrd="0" presId="urn:microsoft.com/office/officeart/2005/8/layout/orgChart1"/>
    <dgm:cxn modelId="{7E3A47AB-7B0C-477E-ABBE-24D27B654DBF}" type="presParOf" srcId="{23DA6BB3-504B-4471-86D7-7E89698F71BA}" destId="{1A480554-16B1-471F-A0B4-8A93666AB187}" srcOrd="1" destOrd="0" presId="urn:microsoft.com/office/officeart/2005/8/layout/orgChart1"/>
    <dgm:cxn modelId="{17C7946A-EB24-4DD8-97B6-DD7E12BA6E52}" type="presParOf" srcId="{8CEF6E0E-820C-4360-BA0E-BBA11E75258C}" destId="{5B402E97-0BE2-4850-8D25-E1323E138113}" srcOrd="1" destOrd="0" presId="urn:microsoft.com/office/officeart/2005/8/layout/orgChart1"/>
    <dgm:cxn modelId="{B0689E7C-5E45-4CAF-8FA5-8A751DF4EDF2}" type="presParOf" srcId="{8CEF6E0E-820C-4360-BA0E-BBA11E75258C}" destId="{5ED30A9C-9963-4986-8F59-E7A1989B84A8}" srcOrd="2" destOrd="0" presId="urn:microsoft.com/office/officeart/2005/8/layout/orgChart1"/>
    <dgm:cxn modelId="{3CD0AD11-2AFE-4FD8-8D97-7C1AA91E0752}" type="presParOf" srcId="{52338704-67AD-4418-99AF-8E2485523F14}" destId="{38C5976F-C7D1-478F-990D-1B1053E3F745}" srcOrd="2" destOrd="0" presId="urn:microsoft.com/office/officeart/2005/8/layout/orgChart1"/>
    <dgm:cxn modelId="{ACA66960-C24C-4E01-B4A2-66B02CBB1A70}" type="presParOf" srcId="{BDD6F4FA-861B-4DC5-ADB2-27F5BA05E69E}" destId="{C5D35673-BD8F-43F2-9813-E04A5B6FF631}" srcOrd="2" destOrd="0" presId="urn:microsoft.com/office/officeart/2005/8/layout/orgChart1"/>
    <dgm:cxn modelId="{678B114A-18B0-4C27-AB2B-254286EC4C01}" type="presParOf" srcId="{BDD6F4FA-861B-4DC5-ADB2-27F5BA05E69E}" destId="{6ED3B11A-8637-4385-AD5A-C506A9106F85}" srcOrd="3" destOrd="0" presId="urn:microsoft.com/office/officeart/2005/8/layout/orgChart1"/>
    <dgm:cxn modelId="{78121601-2654-4D9B-896E-D766D1353D66}" type="presParOf" srcId="{6ED3B11A-8637-4385-AD5A-C506A9106F85}" destId="{08442963-6B70-4AD7-89FB-7ADA61546E7A}" srcOrd="0" destOrd="0" presId="urn:microsoft.com/office/officeart/2005/8/layout/orgChart1"/>
    <dgm:cxn modelId="{8FC5A27A-49FC-46BB-9D14-43D4AA348726}" type="presParOf" srcId="{08442963-6B70-4AD7-89FB-7ADA61546E7A}" destId="{63B31EC3-6B8E-42D4-A55F-C27B012F1FBA}" srcOrd="0" destOrd="0" presId="urn:microsoft.com/office/officeart/2005/8/layout/orgChart1"/>
    <dgm:cxn modelId="{151B1721-EB17-4933-BC2A-615217AAC9B2}" type="presParOf" srcId="{08442963-6B70-4AD7-89FB-7ADA61546E7A}" destId="{B39DE886-23A6-4DD4-8D1A-91A156E2E2C5}" srcOrd="1" destOrd="0" presId="urn:microsoft.com/office/officeart/2005/8/layout/orgChart1"/>
    <dgm:cxn modelId="{495BEC63-8A6B-481F-B5F8-48D3ACF661B6}" type="presParOf" srcId="{6ED3B11A-8637-4385-AD5A-C506A9106F85}" destId="{62ECBECA-7D6C-4FB0-896C-F01481F4FEC5}" srcOrd="1" destOrd="0" presId="urn:microsoft.com/office/officeart/2005/8/layout/orgChart1"/>
    <dgm:cxn modelId="{318159D3-62FF-49D9-839F-B7B0F24C2753}" type="presParOf" srcId="{6ED3B11A-8637-4385-AD5A-C506A9106F85}" destId="{BD9A27C7-6E77-47D5-9863-28116F2115DC}" srcOrd="2" destOrd="0" presId="urn:microsoft.com/office/officeart/2005/8/layout/orgChart1"/>
    <dgm:cxn modelId="{157D9B1E-18EB-49B9-B2AE-DB6E722E8A6F}" type="presParOf" srcId="{BDD6F4FA-861B-4DC5-ADB2-27F5BA05E69E}" destId="{39953324-0DC1-46CB-98A0-78CFD79EA34C}" srcOrd="4" destOrd="0" presId="urn:microsoft.com/office/officeart/2005/8/layout/orgChart1"/>
    <dgm:cxn modelId="{32ACED24-8AE7-4A29-BF69-9FF75FC5A8E8}" type="presParOf" srcId="{BDD6F4FA-861B-4DC5-ADB2-27F5BA05E69E}" destId="{D4F35902-64B8-4840-99DA-25062071B345}" srcOrd="5" destOrd="0" presId="urn:microsoft.com/office/officeart/2005/8/layout/orgChart1"/>
    <dgm:cxn modelId="{D413FD20-9B8A-49C6-B85A-2D8E252B577E}" type="presParOf" srcId="{D4F35902-64B8-4840-99DA-25062071B345}" destId="{6BD849FE-0B9F-41A5-AE37-051868783B9C}" srcOrd="0" destOrd="0" presId="urn:microsoft.com/office/officeart/2005/8/layout/orgChart1"/>
    <dgm:cxn modelId="{A58C24E9-1442-4996-8B0D-C6E7134AD00E}" type="presParOf" srcId="{6BD849FE-0B9F-41A5-AE37-051868783B9C}" destId="{C65F1CC2-8968-43C1-92C5-D999A34E7CC4}" srcOrd="0" destOrd="0" presId="urn:microsoft.com/office/officeart/2005/8/layout/orgChart1"/>
    <dgm:cxn modelId="{7270EF6D-E567-45A2-A078-9F739FE6A96F}" type="presParOf" srcId="{6BD849FE-0B9F-41A5-AE37-051868783B9C}" destId="{B5E2AB61-2121-436B-AAEF-80C42310BA65}" srcOrd="1" destOrd="0" presId="urn:microsoft.com/office/officeart/2005/8/layout/orgChart1"/>
    <dgm:cxn modelId="{1F5DEE58-6CB8-41AF-887E-E1DC148E5CB7}" type="presParOf" srcId="{D4F35902-64B8-4840-99DA-25062071B345}" destId="{8CC8FC5C-5EE1-484D-8AAE-24974303228E}" srcOrd="1" destOrd="0" presId="urn:microsoft.com/office/officeart/2005/8/layout/orgChart1"/>
    <dgm:cxn modelId="{90B78F83-61CB-49E3-AF2E-8EC39C6F8880}" type="presParOf" srcId="{D4F35902-64B8-4840-99DA-25062071B345}" destId="{402DF2B8-25FE-4F4B-BE97-6D8C1AF3ACEE}" srcOrd="2" destOrd="0" presId="urn:microsoft.com/office/officeart/2005/8/layout/orgChart1"/>
    <dgm:cxn modelId="{732AFC1B-C7E5-4EC7-B2A3-67D9E51E1CEB}" type="presParOf" srcId="{BCE7936D-27FB-4655-8B85-60AAE47E0588}" destId="{465E87D7-D551-458C-9573-ED3FAC509AD0}" srcOrd="2" destOrd="0" presId="urn:microsoft.com/office/officeart/2005/8/layout/orgChart1"/>
    <dgm:cxn modelId="{010BB6E2-75EC-4E79-8491-3BDFF23FB277}" type="presParOf" srcId="{D901A1DC-F541-4FB3-A368-ADB6A0700E85}" destId="{B91644D3-5B6E-497F-AA23-2AB1E4A8A21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E41D9FC-99F9-4D39-9BB4-5625B9B34AF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223ED175-FA4D-45C1-86CF-BD3CA41E7A9E}">
      <dgm:prSet/>
      <dgm:spPr>
        <a:solidFill>
          <a:schemeClr val="accent4">
            <a:lumMod val="40000"/>
            <a:lumOff val="60000"/>
            <a:alpha val="86000"/>
          </a:schemeClr>
        </a:solidFill>
      </dgm:spPr>
      <dgm:t>
        <a:bodyPr/>
        <a:lstStyle/>
        <a:p>
          <a:pPr rtl="0"/>
          <a:r>
            <a:rPr lang="en-US" dirty="0" smtClean="0"/>
            <a:t>Do the simplest thing possible that delights the customer</a:t>
          </a:r>
          <a:endParaRPr lang="en-US" dirty="0"/>
        </a:p>
      </dgm:t>
    </dgm:pt>
    <dgm:pt modelId="{BE225D3E-6620-4300-BEDE-C459A452A451}" type="parTrans" cxnId="{B9DB643F-FC85-4FC5-9D3F-3A5C83C2F076}">
      <dgm:prSet/>
      <dgm:spPr/>
      <dgm:t>
        <a:bodyPr/>
        <a:lstStyle/>
        <a:p>
          <a:endParaRPr lang="en-US"/>
        </a:p>
      </dgm:t>
    </dgm:pt>
    <dgm:pt modelId="{B6D1E935-0F9B-4A62-A2C1-F9A26DE21CC4}" type="sibTrans" cxnId="{B9DB643F-FC85-4FC5-9D3F-3A5C83C2F076}">
      <dgm:prSet/>
      <dgm:spPr/>
      <dgm:t>
        <a:bodyPr/>
        <a:lstStyle/>
        <a:p>
          <a:endParaRPr lang="en-US"/>
        </a:p>
      </dgm:t>
    </dgm:pt>
    <dgm:pt modelId="{3068C108-22CF-48B8-B2A9-0CF85E8AE9E2}" type="pres">
      <dgm:prSet presAssocID="{AE41D9FC-99F9-4D39-9BB4-5625B9B34AFB}" presName="compositeShape" presStyleCnt="0">
        <dgm:presLayoutVars>
          <dgm:chMax val="7"/>
          <dgm:dir/>
          <dgm:resizeHandles val="exact"/>
        </dgm:presLayoutVars>
      </dgm:prSet>
      <dgm:spPr/>
      <dgm:t>
        <a:bodyPr/>
        <a:lstStyle/>
        <a:p>
          <a:endParaRPr lang="en-US"/>
        </a:p>
      </dgm:t>
    </dgm:pt>
    <dgm:pt modelId="{6D99511D-6120-4703-BE8B-4287930E52E3}" type="pres">
      <dgm:prSet presAssocID="{223ED175-FA4D-45C1-86CF-BD3CA41E7A9E}" presName="circ1TxSh" presStyleLbl="vennNode1" presStyleIdx="0" presStyleCnt="1"/>
      <dgm:spPr/>
      <dgm:t>
        <a:bodyPr/>
        <a:lstStyle/>
        <a:p>
          <a:endParaRPr lang="en-US"/>
        </a:p>
      </dgm:t>
    </dgm:pt>
  </dgm:ptLst>
  <dgm:cxnLst>
    <dgm:cxn modelId="{00B3C6D7-6622-429E-A42E-34F2FBE68CFB}" type="presOf" srcId="{223ED175-FA4D-45C1-86CF-BD3CA41E7A9E}" destId="{6D99511D-6120-4703-BE8B-4287930E52E3}" srcOrd="0" destOrd="0" presId="urn:microsoft.com/office/officeart/2005/8/layout/venn1"/>
    <dgm:cxn modelId="{B9DB643F-FC85-4FC5-9D3F-3A5C83C2F076}" srcId="{AE41D9FC-99F9-4D39-9BB4-5625B9B34AFB}" destId="{223ED175-FA4D-45C1-86CF-BD3CA41E7A9E}" srcOrd="0" destOrd="0" parTransId="{BE225D3E-6620-4300-BEDE-C459A452A451}" sibTransId="{B6D1E935-0F9B-4A62-A2C1-F9A26DE21CC4}"/>
    <dgm:cxn modelId="{9A92E8D2-126F-4649-AA39-87F7E8572F4C}" type="presOf" srcId="{AE41D9FC-99F9-4D39-9BB4-5625B9B34AFB}" destId="{3068C108-22CF-48B8-B2A9-0CF85E8AE9E2}" srcOrd="0" destOrd="0" presId="urn:microsoft.com/office/officeart/2005/8/layout/venn1"/>
    <dgm:cxn modelId="{48115C4B-D5CE-4E24-9333-435FBB777E2D}" type="presParOf" srcId="{3068C108-22CF-48B8-B2A9-0CF85E8AE9E2}" destId="{6D99511D-6120-4703-BE8B-4287930E52E3}"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A6A219-B0FA-46A7-9970-1983CF44F9D9}" type="doc">
      <dgm:prSet loTypeId="urn:microsoft.com/office/officeart/2005/8/layout/hList7" loCatId="list" qsTypeId="urn:microsoft.com/office/officeart/2005/8/quickstyle/simple1" qsCatId="simple" csTypeId="urn:microsoft.com/office/officeart/2005/8/colors/accent2_2" csCatId="accent2" phldr="1"/>
      <dgm:spPr/>
      <dgm:t>
        <a:bodyPr/>
        <a:lstStyle/>
        <a:p>
          <a:endParaRPr lang="en-US"/>
        </a:p>
      </dgm:t>
    </dgm:pt>
    <dgm:pt modelId="{DE2BC608-A90B-4828-8465-F714E5450304}">
      <dgm:prSet/>
      <dgm:spPr/>
      <dgm:t>
        <a:bodyPr/>
        <a:lstStyle/>
        <a:p>
          <a:pPr rtl="0"/>
          <a:r>
            <a:rPr lang="en-US" smtClean="0"/>
            <a:t>People</a:t>
          </a:r>
          <a:endParaRPr lang="en-US"/>
        </a:p>
      </dgm:t>
    </dgm:pt>
    <dgm:pt modelId="{91EF8C9D-BA0F-4E73-8781-7B63E1ED9480}" type="parTrans" cxnId="{B048042F-51E6-489F-AFC5-EAE6FFBFCA40}">
      <dgm:prSet/>
      <dgm:spPr/>
      <dgm:t>
        <a:bodyPr/>
        <a:lstStyle/>
        <a:p>
          <a:endParaRPr lang="en-US"/>
        </a:p>
      </dgm:t>
    </dgm:pt>
    <dgm:pt modelId="{25F57097-E967-40CB-86C5-133B263DD8DA}" type="sibTrans" cxnId="{B048042F-51E6-489F-AFC5-EAE6FFBFCA40}">
      <dgm:prSet/>
      <dgm:spPr/>
      <dgm:t>
        <a:bodyPr/>
        <a:lstStyle/>
        <a:p>
          <a:endParaRPr lang="en-US"/>
        </a:p>
      </dgm:t>
    </dgm:pt>
    <dgm:pt modelId="{D1EC8FA1-FFD3-4CB7-9E91-8F37831B75F4}">
      <dgm:prSet/>
      <dgm:spPr/>
      <dgm:t>
        <a:bodyPr/>
        <a:lstStyle/>
        <a:p>
          <a:pPr rtl="0"/>
          <a:r>
            <a:rPr lang="en-US" smtClean="0"/>
            <a:t>Technology</a:t>
          </a:r>
          <a:endParaRPr lang="en-US"/>
        </a:p>
      </dgm:t>
    </dgm:pt>
    <dgm:pt modelId="{DF0B3E4B-0ECF-4B7C-8234-F731B049E287}" type="parTrans" cxnId="{07711D93-C9EC-414D-B5F7-624A405998A9}">
      <dgm:prSet/>
      <dgm:spPr/>
      <dgm:t>
        <a:bodyPr/>
        <a:lstStyle/>
        <a:p>
          <a:endParaRPr lang="en-US"/>
        </a:p>
      </dgm:t>
    </dgm:pt>
    <dgm:pt modelId="{AE4C9C36-7A79-48C8-9449-CAF6ACAD5FB2}" type="sibTrans" cxnId="{07711D93-C9EC-414D-B5F7-624A405998A9}">
      <dgm:prSet/>
      <dgm:spPr/>
      <dgm:t>
        <a:bodyPr/>
        <a:lstStyle/>
        <a:p>
          <a:endParaRPr lang="en-US"/>
        </a:p>
      </dgm:t>
    </dgm:pt>
    <dgm:pt modelId="{6DABCEB6-638C-49D5-BEBF-04B80D1CBED1}">
      <dgm:prSet/>
      <dgm:spPr/>
      <dgm:t>
        <a:bodyPr/>
        <a:lstStyle/>
        <a:p>
          <a:pPr rtl="0"/>
          <a:r>
            <a:rPr lang="en-US" smtClean="0"/>
            <a:t>Process</a:t>
          </a:r>
          <a:endParaRPr lang="en-US"/>
        </a:p>
      </dgm:t>
    </dgm:pt>
    <dgm:pt modelId="{9BD10C45-C163-4008-827C-B7197B224434}" type="parTrans" cxnId="{AC192255-B702-4109-AEA5-B2D1843F84D6}">
      <dgm:prSet/>
      <dgm:spPr/>
      <dgm:t>
        <a:bodyPr/>
        <a:lstStyle/>
        <a:p>
          <a:endParaRPr lang="en-US"/>
        </a:p>
      </dgm:t>
    </dgm:pt>
    <dgm:pt modelId="{84B6375E-E205-4C8F-B154-11AE28D85FD3}" type="sibTrans" cxnId="{AC192255-B702-4109-AEA5-B2D1843F84D6}">
      <dgm:prSet/>
      <dgm:spPr/>
      <dgm:t>
        <a:bodyPr/>
        <a:lstStyle/>
        <a:p>
          <a:endParaRPr lang="en-US"/>
        </a:p>
      </dgm:t>
    </dgm:pt>
    <dgm:pt modelId="{F34A0F42-1D7D-4574-A5FB-DB5810BB2A4C}">
      <dgm:prSet/>
      <dgm:spPr/>
      <dgm:t>
        <a:bodyPr/>
        <a:lstStyle/>
        <a:p>
          <a:pPr rtl="0"/>
          <a:r>
            <a:rPr lang="en-US" smtClean="0"/>
            <a:t>Culture</a:t>
          </a:r>
          <a:endParaRPr lang="en-US"/>
        </a:p>
      </dgm:t>
    </dgm:pt>
    <dgm:pt modelId="{2CE84659-3554-48B2-A5AA-167E2E66B24F}" type="parTrans" cxnId="{30624A5B-DE23-4676-88ED-68882495CD4E}">
      <dgm:prSet/>
      <dgm:spPr/>
      <dgm:t>
        <a:bodyPr/>
        <a:lstStyle/>
        <a:p>
          <a:endParaRPr lang="en-US"/>
        </a:p>
      </dgm:t>
    </dgm:pt>
    <dgm:pt modelId="{F3B6A522-62E2-4843-8A3F-050DE16354BA}" type="sibTrans" cxnId="{30624A5B-DE23-4676-88ED-68882495CD4E}">
      <dgm:prSet/>
      <dgm:spPr/>
      <dgm:t>
        <a:bodyPr/>
        <a:lstStyle/>
        <a:p>
          <a:endParaRPr lang="en-US"/>
        </a:p>
      </dgm:t>
    </dgm:pt>
    <dgm:pt modelId="{FA9074CD-C232-496D-AF00-2D870C492EC6}" type="pres">
      <dgm:prSet presAssocID="{B5A6A219-B0FA-46A7-9970-1983CF44F9D9}" presName="Name0" presStyleCnt="0">
        <dgm:presLayoutVars>
          <dgm:dir/>
          <dgm:resizeHandles val="exact"/>
        </dgm:presLayoutVars>
      </dgm:prSet>
      <dgm:spPr/>
      <dgm:t>
        <a:bodyPr/>
        <a:lstStyle/>
        <a:p>
          <a:endParaRPr lang="en-US"/>
        </a:p>
      </dgm:t>
    </dgm:pt>
    <dgm:pt modelId="{7B5947BF-83C2-468A-AAF9-39C946B7B35E}" type="pres">
      <dgm:prSet presAssocID="{B5A6A219-B0FA-46A7-9970-1983CF44F9D9}" presName="fgShape" presStyleLbl="fgShp" presStyleIdx="0" presStyleCnt="1"/>
      <dgm:spPr/>
    </dgm:pt>
    <dgm:pt modelId="{94BD68BE-E03B-4602-B302-3585DFB57302}" type="pres">
      <dgm:prSet presAssocID="{B5A6A219-B0FA-46A7-9970-1983CF44F9D9}" presName="linComp" presStyleCnt="0"/>
      <dgm:spPr/>
    </dgm:pt>
    <dgm:pt modelId="{BFD51326-441B-4AC0-A48B-07BA0475AFBE}" type="pres">
      <dgm:prSet presAssocID="{DE2BC608-A90B-4828-8465-F714E5450304}" presName="compNode" presStyleCnt="0"/>
      <dgm:spPr/>
    </dgm:pt>
    <dgm:pt modelId="{1ACA08B2-C145-42F3-A8E7-DB84D60B33CE}" type="pres">
      <dgm:prSet presAssocID="{DE2BC608-A90B-4828-8465-F714E5450304}" presName="bkgdShape" presStyleLbl="node1" presStyleIdx="0" presStyleCnt="4"/>
      <dgm:spPr/>
      <dgm:t>
        <a:bodyPr/>
        <a:lstStyle/>
        <a:p>
          <a:endParaRPr lang="en-US"/>
        </a:p>
      </dgm:t>
    </dgm:pt>
    <dgm:pt modelId="{546A48B4-2484-4771-A6F9-CA63965F795F}" type="pres">
      <dgm:prSet presAssocID="{DE2BC608-A90B-4828-8465-F714E5450304}" presName="nodeTx" presStyleLbl="node1" presStyleIdx="0" presStyleCnt="4">
        <dgm:presLayoutVars>
          <dgm:bulletEnabled val="1"/>
        </dgm:presLayoutVars>
      </dgm:prSet>
      <dgm:spPr/>
      <dgm:t>
        <a:bodyPr/>
        <a:lstStyle/>
        <a:p>
          <a:endParaRPr lang="en-US"/>
        </a:p>
      </dgm:t>
    </dgm:pt>
    <dgm:pt modelId="{D46232C2-1EB6-417E-877F-3F9B2E07ACFB}" type="pres">
      <dgm:prSet presAssocID="{DE2BC608-A90B-4828-8465-F714E5450304}" presName="invisiNode" presStyleLbl="node1" presStyleIdx="0" presStyleCnt="4"/>
      <dgm:spPr/>
    </dgm:pt>
    <dgm:pt modelId="{17A64987-3EE1-456E-A50A-0F99CE0EE756}" type="pres">
      <dgm:prSet presAssocID="{DE2BC608-A90B-4828-8465-F714E5450304}" presName="imagNode" presStyleLbl="fgImgPlace1" presStyleIdx="0" presStyleCnt="4"/>
      <dgm:spPr>
        <a:blipFill rotWithShape="1">
          <a:blip xmlns:r="http://schemas.openxmlformats.org/officeDocument/2006/relationships" r:embed="rId1"/>
          <a:stretch>
            <a:fillRect/>
          </a:stretch>
        </a:blipFill>
      </dgm:spPr>
    </dgm:pt>
    <dgm:pt modelId="{76C02955-CAF2-49C6-A0A2-93040E9BF780}" type="pres">
      <dgm:prSet presAssocID="{25F57097-E967-40CB-86C5-133B263DD8DA}" presName="sibTrans" presStyleLbl="sibTrans2D1" presStyleIdx="0" presStyleCnt="0"/>
      <dgm:spPr/>
      <dgm:t>
        <a:bodyPr/>
        <a:lstStyle/>
        <a:p>
          <a:endParaRPr lang="en-US"/>
        </a:p>
      </dgm:t>
    </dgm:pt>
    <dgm:pt modelId="{45D8303D-2A51-4AE6-B4BE-BB21279C2701}" type="pres">
      <dgm:prSet presAssocID="{D1EC8FA1-FFD3-4CB7-9E91-8F37831B75F4}" presName="compNode" presStyleCnt="0"/>
      <dgm:spPr/>
    </dgm:pt>
    <dgm:pt modelId="{13E44B29-560E-4D43-A9CC-B0A022A5CDAB}" type="pres">
      <dgm:prSet presAssocID="{D1EC8FA1-FFD3-4CB7-9E91-8F37831B75F4}" presName="bkgdShape" presStyleLbl="node1" presStyleIdx="1" presStyleCnt="4"/>
      <dgm:spPr/>
      <dgm:t>
        <a:bodyPr/>
        <a:lstStyle/>
        <a:p>
          <a:endParaRPr lang="en-US"/>
        </a:p>
      </dgm:t>
    </dgm:pt>
    <dgm:pt modelId="{0F66B427-30EC-4D28-A1F5-333B532B2E7A}" type="pres">
      <dgm:prSet presAssocID="{D1EC8FA1-FFD3-4CB7-9E91-8F37831B75F4}" presName="nodeTx" presStyleLbl="node1" presStyleIdx="1" presStyleCnt="4">
        <dgm:presLayoutVars>
          <dgm:bulletEnabled val="1"/>
        </dgm:presLayoutVars>
      </dgm:prSet>
      <dgm:spPr/>
      <dgm:t>
        <a:bodyPr/>
        <a:lstStyle/>
        <a:p>
          <a:endParaRPr lang="en-US"/>
        </a:p>
      </dgm:t>
    </dgm:pt>
    <dgm:pt modelId="{0ECBD799-816A-4AFE-93CD-AEC3AEBFE6A7}" type="pres">
      <dgm:prSet presAssocID="{D1EC8FA1-FFD3-4CB7-9E91-8F37831B75F4}" presName="invisiNode" presStyleLbl="node1" presStyleIdx="1" presStyleCnt="4"/>
      <dgm:spPr/>
    </dgm:pt>
    <dgm:pt modelId="{5E8E1389-95C8-4EF9-8B0E-A2F4C5B8CED6}" type="pres">
      <dgm:prSet presAssocID="{D1EC8FA1-FFD3-4CB7-9E91-8F37831B75F4}" presName="imagNode" presStyleLbl="fgImgPlace1" presStyleIdx="1" presStyleCnt="4"/>
      <dgm:spPr>
        <a:blipFill rotWithShape="1">
          <a:blip xmlns:r="http://schemas.openxmlformats.org/officeDocument/2006/relationships" r:embed="rId2"/>
          <a:stretch>
            <a:fillRect/>
          </a:stretch>
        </a:blipFill>
      </dgm:spPr>
    </dgm:pt>
    <dgm:pt modelId="{8B762792-D51C-4A50-971D-386BD53F2FA5}" type="pres">
      <dgm:prSet presAssocID="{AE4C9C36-7A79-48C8-9449-CAF6ACAD5FB2}" presName="sibTrans" presStyleLbl="sibTrans2D1" presStyleIdx="0" presStyleCnt="0"/>
      <dgm:spPr/>
      <dgm:t>
        <a:bodyPr/>
        <a:lstStyle/>
        <a:p>
          <a:endParaRPr lang="en-US"/>
        </a:p>
      </dgm:t>
    </dgm:pt>
    <dgm:pt modelId="{27F22944-3E77-4FBB-839D-8AB70DB3B26F}" type="pres">
      <dgm:prSet presAssocID="{6DABCEB6-638C-49D5-BEBF-04B80D1CBED1}" presName="compNode" presStyleCnt="0"/>
      <dgm:spPr/>
    </dgm:pt>
    <dgm:pt modelId="{89A08981-4185-44C0-B9F2-E4986134CEE2}" type="pres">
      <dgm:prSet presAssocID="{6DABCEB6-638C-49D5-BEBF-04B80D1CBED1}" presName="bkgdShape" presStyleLbl="node1" presStyleIdx="2" presStyleCnt="4"/>
      <dgm:spPr/>
      <dgm:t>
        <a:bodyPr/>
        <a:lstStyle/>
        <a:p>
          <a:endParaRPr lang="en-US"/>
        </a:p>
      </dgm:t>
    </dgm:pt>
    <dgm:pt modelId="{A3A0E731-F4C6-41B4-AC98-C0ED21349819}" type="pres">
      <dgm:prSet presAssocID="{6DABCEB6-638C-49D5-BEBF-04B80D1CBED1}" presName="nodeTx" presStyleLbl="node1" presStyleIdx="2" presStyleCnt="4">
        <dgm:presLayoutVars>
          <dgm:bulletEnabled val="1"/>
        </dgm:presLayoutVars>
      </dgm:prSet>
      <dgm:spPr/>
      <dgm:t>
        <a:bodyPr/>
        <a:lstStyle/>
        <a:p>
          <a:endParaRPr lang="en-US"/>
        </a:p>
      </dgm:t>
    </dgm:pt>
    <dgm:pt modelId="{9AB307F1-E7A0-4CD6-9002-E25B9F4CBA0C}" type="pres">
      <dgm:prSet presAssocID="{6DABCEB6-638C-49D5-BEBF-04B80D1CBED1}" presName="invisiNode" presStyleLbl="node1" presStyleIdx="2" presStyleCnt="4"/>
      <dgm:spPr/>
    </dgm:pt>
    <dgm:pt modelId="{805B9D02-AAD8-4135-9C8F-25386C8A7615}" type="pres">
      <dgm:prSet presAssocID="{6DABCEB6-638C-49D5-BEBF-04B80D1CBED1}" presName="imagNode" presStyleLbl="fgImgPlace1" presStyleIdx="2" presStyleCnt="4"/>
      <dgm:spPr>
        <a:blipFill rotWithShape="1">
          <a:blip xmlns:r="http://schemas.openxmlformats.org/officeDocument/2006/relationships" r:embed="rId3"/>
          <a:stretch>
            <a:fillRect/>
          </a:stretch>
        </a:blipFill>
      </dgm:spPr>
    </dgm:pt>
    <dgm:pt modelId="{7F39E0AB-8403-4034-B7B8-C50A03811A7D}" type="pres">
      <dgm:prSet presAssocID="{84B6375E-E205-4C8F-B154-11AE28D85FD3}" presName="sibTrans" presStyleLbl="sibTrans2D1" presStyleIdx="0" presStyleCnt="0"/>
      <dgm:spPr/>
      <dgm:t>
        <a:bodyPr/>
        <a:lstStyle/>
        <a:p>
          <a:endParaRPr lang="en-US"/>
        </a:p>
      </dgm:t>
    </dgm:pt>
    <dgm:pt modelId="{6169A691-F0F1-4550-BD94-60C7011CD3CF}" type="pres">
      <dgm:prSet presAssocID="{F34A0F42-1D7D-4574-A5FB-DB5810BB2A4C}" presName="compNode" presStyleCnt="0"/>
      <dgm:spPr/>
    </dgm:pt>
    <dgm:pt modelId="{DEE1B39B-9809-4342-991F-49F00B357691}" type="pres">
      <dgm:prSet presAssocID="{F34A0F42-1D7D-4574-A5FB-DB5810BB2A4C}" presName="bkgdShape" presStyleLbl="node1" presStyleIdx="3" presStyleCnt="4"/>
      <dgm:spPr/>
      <dgm:t>
        <a:bodyPr/>
        <a:lstStyle/>
        <a:p>
          <a:endParaRPr lang="en-US"/>
        </a:p>
      </dgm:t>
    </dgm:pt>
    <dgm:pt modelId="{E1D67BD8-8EA6-4653-A107-5FBAF83BECA5}" type="pres">
      <dgm:prSet presAssocID="{F34A0F42-1D7D-4574-A5FB-DB5810BB2A4C}" presName="nodeTx" presStyleLbl="node1" presStyleIdx="3" presStyleCnt="4">
        <dgm:presLayoutVars>
          <dgm:bulletEnabled val="1"/>
        </dgm:presLayoutVars>
      </dgm:prSet>
      <dgm:spPr/>
      <dgm:t>
        <a:bodyPr/>
        <a:lstStyle/>
        <a:p>
          <a:endParaRPr lang="en-US"/>
        </a:p>
      </dgm:t>
    </dgm:pt>
    <dgm:pt modelId="{241640DF-F626-45ED-BDA6-94B213E69ECD}" type="pres">
      <dgm:prSet presAssocID="{F34A0F42-1D7D-4574-A5FB-DB5810BB2A4C}" presName="invisiNode" presStyleLbl="node1" presStyleIdx="3" presStyleCnt="4"/>
      <dgm:spPr/>
    </dgm:pt>
    <dgm:pt modelId="{C34B6C15-66DB-42BB-984F-2125F1C68210}" type="pres">
      <dgm:prSet presAssocID="{F34A0F42-1D7D-4574-A5FB-DB5810BB2A4C}" presName="imagNode" presStyleLbl="fgImgPlace1" presStyleIdx="3" presStyleCnt="4"/>
      <dgm:spPr>
        <a:blipFill rotWithShape="1">
          <a:blip xmlns:r="http://schemas.openxmlformats.org/officeDocument/2006/relationships" r:embed="rId4"/>
          <a:stretch>
            <a:fillRect/>
          </a:stretch>
        </a:blipFill>
      </dgm:spPr>
    </dgm:pt>
  </dgm:ptLst>
  <dgm:cxnLst>
    <dgm:cxn modelId="{AC192255-B702-4109-AEA5-B2D1843F84D6}" srcId="{B5A6A219-B0FA-46A7-9970-1983CF44F9D9}" destId="{6DABCEB6-638C-49D5-BEBF-04B80D1CBED1}" srcOrd="2" destOrd="0" parTransId="{9BD10C45-C163-4008-827C-B7197B224434}" sibTransId="{84B6375E-E205-4C8F-B154-11AE28D85FD3}"/>
    <dgm:cxn modelId="{74989649-91FC-4EC8-B887-065778674D7F}" type="presOf" srcId="{F34A0F42-1D7D-4574-A5FB-DB5810BB2A4C}" destId="{E1D67BD8-8EA6-4653-A107-5FBAF83BECA5}" srcOrd="1" destOrd="0" presId="urn:microsoft.com/office/officeart/2005/8/layout/hList7"/>
    <dgm:cxn modelId="{B6C106F8-B8A3-4C12-9C55-A80C534A7FC4}" type="presOf" srcId="{84B6375E-E205-4C8F-B154-11AE28D85FD3}" destId="{7F39E0AB-8403-4034-B7B8-C50A03811A7D}" srcOrd="0" destOrd="0" presId="urn:microsoft.com/office/officeart/2005/8/layout/hList7"/>
    <dgm:cxn modelId="{30624A5B-DE23-4676-88ED-68882495CD4E}" srcId="{B5A6A219-B0FA-46A7-9970-1983CF44F9D9}" destId="{F34A0F42-1D7D-4574-A5FB-DB5810BB2A4C}" srcOrd="3" destOrd="0" parTransId="{2CE84659-3554-48B2-A5AA-167E2E66B24F}" sibTransId="{F3B6A522-62E2-4843-8A3F-050DE16354BA}"/>
    <dgm:cxn modelId="{B4196C4E-FE8C-4672-A773-02EF622BE60C}" type="presOf" srcId="{6DABCEB6-638C-49D5-BEBF-04B80D1CBED1}" destId="{89A08981-4185-44C0-B9F2-E4986134CEE2}" srcOrd="0" destOrd="0" presId="urn:microsoft.com/office/officeart/2005/8/layout/hList7"/>
    <dgm:cxn modelId="{50AE1609-875E-42BA-86AB-B89B146139C2}" type="presOf" srcId="{DE2BC608-A90B-4828-8465-F714E5450304}" destId="{546A48B4-2484-4771-A6F9-CA63965F795F}" srcOrd="1" destOrd="0" presId="urn:microsoft.com/office/officeart/2005/8/layout/hList7"/>
    <dgm:cxn modelId="{A957BA9F-D002-4EF4-A7E6-5FCF6BAEB8FF}" type="presOf" srcId="{AE4C9C36-7A79-48C8-9449-CAF6ACAD5FB2}" destId="{8B762792-D51C-4A50-971D-386BD53F2FA5}" srcOrd="0" destOrd="0" presId="urn:microsoft.com/office/officeart/2005/8/layout/hList7"/>
    <dgm:cxn modelId="{B048042F-51E6-489F-AFC5-EAE6FFBFCA40}" srcId="{B5A6A219-B0FA-46A7-9970-1983CF44F9D9}" destId="{DE2BC608-A90B-4828-8465-F714E5450304}" srcOrd="0" destOrd="0" parTransId="{91EF8C9D-BA0F-4E73-8781-7B63E1ED9480}" sibTransId="{25F57097-E967-40CB-86C5-133B263DD8DA}"/>
    <dgm:cxn modelId="{DECA1C99-6958-4E07-9672-23A708322508}" type="presOf" srcId="{B5A6A219-B0FA-46A7-9970-1983CF44F9D9}" destId="{FA9074CD-C232-496D-AF00-2D870C492EC6}" srcOrd="0" destOrd="0" presId="urn:microsoft.com/office/officeart/2005/8/layout/hList7"/>
    <dgm:cxn modelId="{BA2D2454-25B2-4B17-AE7C-57B4AB191DF8}" type="presOf" srcId="{D1EC8FA1-FFD3-4CB7-9E91-8F37831B75F4}" destId="{0F66B427-30EC-4D28-A1F5-333B532B2E7A}" srcOrd="1" destOrd="0" presId="urn:microsoft.com/office/officeart/2005/8/layout/hList7"/>
    <dgm:cxn modelId="{61383551-550F-4631-A825-C2F603C6B4E0}" type="presOf" srcId="{F34A0F42-1D7D-4574-A5FB-DB5810BB2A4C}" destId="{DEE1B39B-9809-4342-991F-49F00B357691}" srcOrd="0" destOrd="0" presId="urn:microsoft.com/office/officeart/2005/8/layout/hList7"/>
    <dgm:cxn modelId="{0E4E51F2-4E53-4D44-A6F9-0EA9A51A0170}" type="presOf" srcId="{25F57097-E967-40CB-86C5-133B263DD8DA}" destId="{76C02955-CAF2-49C6-A0A2-93040E9BF780}" srcOrd="0" destOrd="0" presId="urn:microsoft.com/office/officeart/2005/8/layout/hList7"/>
    <dgm:cxn modelId="{1159DECA-E265-4F16-ABE5-0C3A80AB514D}" type="presOf" srcId="{DE2BC608-A90B-4828-8465-F714E5450304}" destId="{1ACA08B2-C145-42F3-A8E7-DB84D60B33CE}" srcOrd="0" destOrd="0" presId="urn:microsoft.com/office/officeart/2005/8/layout/hList7"/>
    <dgm:cxn modelId="{A451551C-D21F-476B-BB39-B3305308DAEC}" type="presOf" srcId="{D1EC8FA1-FFD3-4CB7-9E91-8F37831B75F4}" destId="{13E44B29-560E-4D43-A9CC-B0A022A5CDAB}" srcOrd="0" destOrd="0" presId="urn:microsoft.com/office/officeart/2005/8/layout/hList7"/>
    <dgm:cxn modelId="{1718AC9D-B494-49BF-A274-1DF8A2365FC4}" type="presOf" srcId="{6DABCEB6-638C-49D5-BEBF-04B80D1CBED1}" destId="{A3A0E731-F4C6-41B4-AC98-C0ED21349819}" srcOrd="1" destOrd="0" presId="urn:microsoft.com/office/officeart/2005/8/layout/hList7"/>
    <dgm:cxn modelId="{07711D93-C9EC-414D-B5F7-624A405998A9}" srcId="{B5A6A219-B0FA-46A7-9970-1983CF44F9D9}" destId="{D1EC8FA1-FFD3-4CB7-9E91-8F37831B75F4}" srcOrd="1" destOrd="0" parTransId="{DF0B3E4B-0ECF-4B7C-8234-F731B049E287}" sibTransId="{AE4C9C36-7A79-48C8-9449-CAF6ACAD5FB2}"/>
    <dgm:cxn modelId="{6609B8F5-803D-4AD8-97CA-4CF123D07D66}" type="presParOf" srcId="{FA9074CD-C232-496D-AF00-2D870C492EC6}" destId="{7B5947BF-83C2-468A-AAF9-39C946B7B35E}" srcOrd="0" destOrd="0" presId="urn:microsoft.com/office/officeart/2005/8/layout/hList7"/>
    <dgm:cxn modelId="{5087C66D-29A8-4B07-9ED2-4A81BF3C1DE4}" type="presParOf" srcId="{FA9074CD-C232-496D-AF00-2D870C492EC6}" destId="{94BD68BE-E03B-4602-B302-3585DFB57302}" srcOrd="1" destOrd="0" presId="urn:microsoft.com/office/officeart/2005/8/layout/hList7"/>
    <dgm:cxn modelId="{C4A38782-C56E-41E7-B0D3-959B39084567}" type="presParOf" srcId="{94BD68BE-E03B-4602-B302-3585DFB57302}" destId="{BFD51326-441B-4AC0-A48B-07BA0475AFBE}" srcOrd="0" destOrd="0" presId="urn:microsoft.com/office/officeart/2005/8/layout/hList7"/>
    <dgm:cxn modelId="{60C12B2D-9AAC-49D1-B4DD-2CFA590AAB57}" type="presParOf" srcId="{BFD51326-441B-4AC0-A48B-07BA0475AFBE}" destId="{1ACA08B2-C145-42F3-A8E7-DB84D60B33CE}" srcOrd="0" destOrd="0" presId="urn:microsoft.com/office/officeart/2005/8/layout/hList7"/>
    <dgm:cxn modelId="{5F4B38D2-D08F-4222-9540-2522029EC8EF}" type="presParOf" srcId="{BFD51326-441B-4AC0-A48B-07BA0475AFBE}" destId="{546A48B4-2484-4771-A6F9-CA63965F795F}" srcOrd="1" destOrd="0" presId="urn:microsoft.com/office/officeart/2005/8/layout/hList7"/>
    <dgm:cxn modelId="{FC01B484-9D62-4D96-B82C-89BEC114A2A6}" type="presParOf" srcId="{BFD51326-441B-4AC0-A48B-07BA0475AFBE}" destId="{D46232C2-1EB6-417E-877F-3F9B2E07ACFB}" srcOrd="2" destOrd="0" presId="urn:microsoft.com/office/officeart/2005/8/layout/hList7"/>
    <dgm:cxn modelId="{F8FEDBE3-11B2-40AB-9C44-ABE2AB60A2D1}" type="presParOf" srcId="{BFD51326-441B-4AC0-A48B-07BA0475AFBE}" destId="{17A64987-3EE1-456E-A50A-0F99CE0EE756}" srcOrd="3" destOrd="0" presId="urn:microsoft.com/office/officeart/2005/8/layout/hList7"/>
    <dgm:cxn modelId="{0CFAC257-EAD4-4ECC-A9F6-495639957C08}" type="presParOf" srcId="{94BD68BE-E03B-4602-B302-3585DFB57302}" destId="{76C02955-CAF2-49C6-A0A2-93040E9BF780}" srcOrd="1" destOrd="0" presId="urn:microsoft.com/office/officeart/2005/8/layout/hList7"/>
    <dgm:cxn modelId="{95669B2A-95B4-4C15-B1B8-43A23007C15F}" type="presParOf" srcId="{94BD68BE-E03B-4602-B302-3585DFB57302}" destId="{45D8303D-2A51-4AE6-B4BE-BB21279C2701}" srcOrd="2" destOrd="0" presId="urn:microsoft.com/office/officeart/2005/8/layout/hList7"/>
    <dgm:cxn modelId="{8BB8C13E-26C4-4C02-BF0B-774F9917F884}" type="presParOf" srcId="{45D8303D-2A51-4AE6-B4BE-BB21279C2701}" destId="{13E44B29-560E-4D43-A9CC-B0A022A5CDAB}" srcOrd="0" destOrd="0" presId="urn:microsoft.com/office/officeart/2005/8/layout/hList7"/>
    <dgm:cxn modelId="{18DFBC2C-FEF3-4B21-8573-81A335E02707}" type="presParOf" srcId="{45D8303D-2A51-4AE6-B4BE-BB21279C2701}" destId="{0F66B427-30EC-4D28-A1F5-333B532B2E7A}" srcOrd="1" destOrd="0" presId="urn:microsoft.com/office/officeart/2005/8/layout/hList7"/>
    <dgm:cxn modelId="{8ABBCFDE-8437-4817-AEFB-06BD5474ABC9}" type="presParOf" srcId="{45D8303D-2A51-4AE6-B4BE-BB21279C2701}" destId="{0ECBD799-816A-4AFE-93CD-AEC3AEBFE6A7}" srcOrd="2" destOrd="0" presId="urn:microsoft.com/office/officeart/2005/8/layout/hList7"/>
    <dgm:cxn modelId="{98A32D5E-F157-4CAE-9245-1E551E7FBEA6}" type="presParOf" srcId="{45D8303D-2A51-4AE6-B4BE-BB21279C2701}" destId="{5E8E1389-95C8-4EF9-8B0E-A2F4C5B8CED6}" srcOrd="3" destOrd="0" presId="urn:microsoft.com/office/officeart/2005/8/layout/hList7"/>
    <dgm:cxn modelId="{BF26FF40-12FA-4AF5-A38A-B00BEB253052}" type="presParOf" srcId="{94BD68BE-E03B-4602-B302-3585DFB57302}" destId="{8B762792-D51C-4A50-971D-386BD53F2FA5}" srcOrd="3" destOrd="0" presId="urn:microsoft.com/office/officeart/2005/8/layout/hList7"/>
    <dgm:cxn modelId="{B05A342C-A452-4A79-8AEA-D9B83645EC4D}" type="presParOf" srcId="{94BD68BE-E03B-4602-B302-3585DFB57302}" destId="{27F22944-3E77-4FBB-839D-8AB70DB3B26F}" srcOrd="4" destOrd="0" presId="urn:microsoft.com/office/officeart/2005/8/layout/hList7"/>
    <dgm:cxn modelId="{4991B5DD-5314-421D-B824-1F1396E92302}" type="presParOf" srcId="{27F22944-3E77-4FBB-839D-8AB70DB3B26F}" destId="{89A08981-4185-44C0-B9F2-E4986134CEE2}" srcOrd="0" destOrd="0" presId="urn:microsoft.com/office/officeart/2005/8/layout/hList7"/>
    <dgm:cxn modelId="{7BDF2CAF-5D66-4357-9F0B-2B1CA81A8629}" type="presParOf" srcId="{27F22944-3E77-4FBB-839D-8AB70DB3B26F}" destId="{A3A0E731-F4C6-41B4-AC98-C0ED21349819}" srcOrd="1" destOrd="0" presId="urn:microsoft.com/office/officeart/2005/8/layout/hList7"/>
    <dgm:cxn modelId="{70B355C9-FB56-4FB1-86FF-6B7FB1A6DDA9}" type="presParOf" srcId="{27F22944-3E77-4FBB-839D-8AB70DB3B26F}" destId="{9AB307F1-E7A0-4CD6-9002-E25B9F4CBA0C}" srcOrd="2" destOrd="0" presId="urn:microsoft.com/office/officeart/2005/8/layout/hList7"/>
    <dgm:cxn modelId="{22166F57-CC8A-447B-AEDA-9DA0F0D80497}" type="presParOf" srcId="{27F22944-3E77-4FBB-839D-8AB70DB3B26F}" destId="{805B9D02-AAD8-4135-9C8F-25386C8A7615}" srcOrd="3" destOrd="0" presId="urn:microsoft.com/office/officeart/2005/8/layout/hList7"/>
    <dgm:cxn modelId="{3E9460FD-6025-4D95-A9D9-8EF56F57C67A}" type="presParOf" srcId="{94BD68BE-E03B-4602-B302-3585DFB57302}" destId="{7F39E0AB-8403-4034-B7B8-C50A03811A7D}" srcOrd="5" destOrd="0" presId="urn:microsoft.com/office/officeart/2005/8/layout/hList7"/>
    <dgm:cxn modelId="{38A159F6-1313-4FB5-9837-B655314BFCE7}" type="presParOf" srcId="{94BD68BE-E03B-4602-B302-3585DFB57302}" destId="{6169A691-F0F1-4550-BD94-60C7011CD3CF}" srcOrd="6" destOrd="0" presId="urn:microsoft.com/office/officeart/2005/8/layout/hList7"/>
    <dgm:cxn modelId="{68EBCD67-21C1-487D-9126-EDFCB13AC060}" type="presParOf" srcId="{6169A691-F0F1-4550-BD94-60C7011CD3CF}" destId="{DEE1B39B-9809-4342-991F-49F00B357691}" srcOrd="0" destOrd="0" presId="urn:microsoft.com/office/officeart/2005/8/layout/hList7"/>
    <dgm:cxn modelId="{BFC1BD77-35D6-4D0D-9016-68A4AA70AAFB}" type="presParOf" srcId="{6169A691-F0F1-4550-BD94-60C7011CD3CF}" destId="{E1D67BD8-8EA6-4653-A107-5FBAF83BECA5}" srcOrd="1" destOrd="0" presId="urn:microsoft.com/office/officeart/2005/8/layout/hList7"/>
    <dgm:cxn modelId="{3F47B325-B3AB-4302-9C1A-B93DC303F6A4}" type="presParOf" srcId="{6169A691-F0F1-4550-BD94-60C7011CD3CF}" destId="{241640DF-F626-45ED-BDA6-94B213E69ECD}" srcOrd="2" destOrd="0" presId="urn:microsoft.com/office/officeart/2005/8/layout/hList7"/>
    <dgm:cxn modelId="{0FBD55D3-2EF1-4539-B813-0D8335441335}" type="presParOf" srcId="{6169A691-F0F1-4550-BD94-60C7011CD3CF}" destId="{C34B6C15-66DB-42BB-984F-2125F1C68210}"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CB07888-154A-403D-AA9C-25A34E34F445}"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91134E0F-DEC7-43DC-B33C-27A029B9A7F4}">
      <dgm:prSet custT="1"/>
      <dgm:spPr/>
      <dgm:t>
        <a:bodyPr/>
        <a:lstStyle/>
        <a:p>
          <a:pPr rtl="0"/>
          <a:r>
            <a:rPr lang="en-US" sz="1800" dirty="0" smtClean="0"/>
            <a:t>Agile Portfolio Management: From Strategy to Execution</a:t>
          </a:r>
          <a:endParaRPr lang="en-US" sz="1800" dirty="0"/>
        </a:p>
      </dgm:t>
    </dgm:pt>
    <dgm:pt modelId="{85B1ED8B-8C00-4945-8D16-1075DB086F1F}" type="parTrans" cxnId="{4A290E13-CD2C-43CE-A19B-99B1DF9CA14B}">
      <dgm:prSet/>
      <dgm:spPr/>
      <dgm:t>
        <a:bodyPr/>
        <a:lstStyle/>
        <a:p>
          <a:endParaRPr lang="en-US"/>
        </a:p>
      </dgm:t>
    </dgm:pt>
    <dgm:pt modelId="{31C8B867-E0FF-4C8B-82F0-7A329A7B6A8F}" type="sibTrans" cxnId="{4A290E13-CD2C-43CE-A19B-99B1DF9CA14B}">
      <dgm:prSet/>
      <dgm:spPr/>
      <dgm:t>
        <a:bodyPr/>
        <a:lstStyle/>
        <a:p>
          <a:endParaRPr lang="en-US"/>
        </a:p>
      </dgm:t>
    </dgm:pt>
    <dgm:pt modelId="{C5B9BCF5-2778-44B7-AD5B-0A6E0048DD96}" type="pres">
      <dgm:prSet presAssocID="{7CB07888-154A-403D-AA9C-25A34E34F445}" presName="linear" presStyleCnt="0">
        <dgm:presLayoutVars>
          <dgm:animLvl val="lvl"/>
          <dgm:resizeHandles val="exact"/>
        </dgm:presLayoutVars>
      </dgm:prSet>
      <dgm:spPr/>
      <dgm:t>
        <a:bodyPr/>
        <a:lstStyle/>
        <a:p>
          <a:endParaRPr lang="en-US"/>
        </a:p>
      </dgm:t>
    </dgm:pt>
    <dgm:pt modelId="{237C05E0-35AA-4013-AB87-C760C73A3B70}" type="pres">
      <dgm:prSet presAssocID="{91134E0F-DEC7-43DC-B33C-27A029B9A7F4}" presName="parentText" presStyleLbl="node1" presStyleIdx="0" presStyleCnt="1" custScaleY="162039" custLinFactNeighborX="7692" custLinFactNeighborY="-24321">
        <dgm:presLayoutVars>
          <dgm:chMax val="0"/>
          <dgm:bulletEnabled val="1"/>
        </dgm:presLayoutVars>
      </dgm:prSet>
      <dgm:spPr/>
      <dgm:t>
        <a:bodyPr/>
        <a:lstStyle/>
        <a:p>
          <a:endParaRPr lang="en-US"/>
        </a:p>
      </dgm:t>
    </dgm:pt>
  </dgm:ptLst>
  <dgm:cxnLst>
    <dgm:cxn modelId="{4A290E13-CD2C-43CE-A19B-99B1DF9CA14B}" srcId="{7CB07888-154A-403D-AA9C-25A34E34F445}" destId="{91134E0F-DEC7-43DC-B33C-27A029B9A7F4}" srcOrd="0" destOrd="0" parTransId="{85B1ED8B-8C00-4945-8D16-1075DB086F1F}" sibTransId="{31C8B867-E0FF-4C8B-82F0-7A329A7B6A8F}"/>
    <dgm:cxn modelId="{103C2290-782D-48DF-AF52-8789F1CF4CBD}" type="presOf" srcId="{7CB07888-154A-403D-AA9C-25A34E34F445}" destId="{C5B9BCF5-2778-44B7-AD5B-0A6E0048DD96}" srcOrd="0" destOrd="0" presId="urn:microsoft.com/office/officeart/2005/8/layout/vList2"/>
    <dgm:cxn modelId="{A0957597-0A20-44CE-8530-A755D22ABBEF}" type="presOf" srcId="{91134E0F-DEC7-43DC-B33C-27A029B9A7F4}" destId="{237C05E0-35AA-4013-AB87-C760C73A3B70}" srcOrd="0" destOrd="0" presId="urn:microsoft.com/office/officeart/2005/8/layout/vList2"/>
    <dgm:cxn modelId="{8F9E6AAE-F8FF-472A-805E-C458087E63EA}" type="presParOf" srcId="{C5B9BCF5-2778-44B7-AD5B-0A6E0048DD96}" destId="{237C05E0-35AA-4013-AB87-C760C73A3B7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BDF0EBC-A45F-4D19-B60F-A24FE7F9624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50A6AB9-099C-4131-BC7E-6A3B778ACAC8}">
      <dgm:prSet/>
      <dgm:spPr/>
      <dgm:t>
        <a:bodyPr/>
        <a:lstStyle/>
        <a:p>
          <a:pPr rtl="0"/>
          <a:r>
            <a:rPr lang="en-US" dirty="0" smtClean="0"/>
            <a:t>Envision a Responsive Enterprise</a:t>
          </a:r>
          <a:endParaRPr lang="en-US" dirty="0"/>
        </a:p>
      </dgm:t>
    </dgm:pt>
    <dgm:pt modelId="{66F12184-7383-4FD2-9C0B-FE8589779F66}" type="parTrans" cxnId="{D8011D12-6FB0-4012-824A-9FBC7616F88C}">
      <dgm:prSet/>
      <dgm:spPr/>
      <dgm:t>
        <a:bodyPr/>
        <a:lstStyle/>
        <a:p>
          <a:endParaRPr lang="en-US"/>
        </a:p>
      </dgm:t>
    </dgm:pt>
    <dgm:pt modelId="{B98E2E61-5445-4AF9-A28F-609F146F1B95}" type="sibTrans" cxnId="{D8011D12-6FB0-4012-824A-9FBC7616F88C}">
      <dgm:prSet/>
      <dgm:spPr/>
      <dgm:t>
        <a:bodyPr/>
        <a:lstStyle/>
        <a:p>
          <a:endParaRPr lang="en-US"/>
        </a:p>
      </dgm:t>
    </dgm:pt>
    <dgm:pt modelId="{C2EC4F30-C675-425F-BB2C-F7CC93E79404}">
      <dgm:prSet/>
      <dgm:spPr>
        <a:solidFill>
          <a:schemeClr val="accent3"/>
        </a:solidFill>
      </dgm:spPr>
      <dgm:t>
        <a:bodyPr/>
        <a:lstStyle/>
        <a:p>
          <a:pPr rtl="0"/>
          <a:r>
            <a:rPr lang="en-US" dirty="0" smtClean="0"/>
            <a:t>Create an Innovative Culture</a:t>
          </a:r>
          <a:endParaRPr lang="en-US" dirty="0"/>
        </a:p>
      </dgm:t>
    </dgm:pt>
    <dgm:pt modelId="{FB0AEA62-C0CE-436D-9E94-4C22BD4FE052}" type="parTrans" cxnId="{8C0F2E02-890A-405D-8180-BF821BBEC8AA}">
      <dgm:prSet/>
      <dgm:spPr/>
      <dgm:t>
        <a:bodyPr/>
        <a:lstStyle/>
        <a:p>
          <a:endParaRPr lang="en-US"/>
        </a:p>
      </dgm:t>
    </dgm:pt>
    <dgm:pt modelId="{2C287C7D-AD04-423F-B548-844B6A90ED5B}" type="sibTrans" cxnId="{8C0F2E02-890A-405D-8180-BF821BBEC8AA}">
      <dgm:prSet/>
      <dgm:spPr/>
      <dgm:t>
        <a:bodyPr/>
        <a:lstStyle/>
        <a:p>
          <a:endParaRPr lang="en-US"/>
        </a:p>
      </dgm:t>
    </dgm:pt>
    <dgm:pt modelId="{3F72756B-75E7-46AC-BBB1-199A30813317}">
      <dgm:prSet/>
      <dgm:spPr>
        <a:solidFill>
          <a:schemeClr val="accent4"/>
        </a:solidFill>
      </dgm:spPr>
      <dgm:t>
        <a:bodyPr/>
        <a:lstStyle/>
        <a:p>
          <a:pPr rtl="0"/>
          <a:r>
            <a:rPr lang="en-US" dirty="0" smtClean="0"/>
            <a:t>Deliver a Continuous Stream of Value</a:t>
          </a:r>
          <a:endParaRPr lang="en-US" dirty="0"/>
        </a:p>
      </dgm:t>
    </dgm:pt>
    <dgm:pt modelId="{DE1E8991-4B3E-4C59-B31D-ED1ED0473803}" type="sibTrans" cxnId="{3B3F75E7-ED1B-4C91-BDB2-2EB1765637DF}">
      <dgm:prSet/>
      <dgm:spPr/>
      <dgm:t>
        <a:bodyPr/>
        <a:lstStyle/>
        <a:p>
          <a:endParaRPr lang="en-US"/>
        </a:p>
      </dgm:t>
    </dgm:pt>
    <dgm:pt modelId="{AB0D3EE4-2F84-45FC-B87F-A803E21D7107}" type="parTrans" cxnId="{3B3F75E7-ED1B-4C91-BDB2-2EB1765637DF}">
      <dgm:prSet/>
      <dgm:spPr/>
      <dgm:t>
        <a:bodyPr/>
        <a:lstStyle/>
        <a:p>
          <a:endParaRPr lang="en-US"/>
        </a:p>
      </dgm:t>
    </dgm:pt>
    <dgm:pt modelId="{A3582184-7060-4FB3-8DC8-CF59635DECAD}" type="pres">
      <dgm:prSet presAssocID="{BBDF0EBC-A45F-4D19-B60F-A24FE7F9624E}" presName="linear" presStyleCnt="0">
        <dgm:presLayoutVars>
          <dgm:animLvl val="lvl"/>
          <dgm:resizeHandles val="exact"/>
        </dgm:presLayoutVars>
      </dgm:prSet>
      <dgm:spPr/>
      <dgm:t>
        <a:bodyPr/>
        <a:lstStyle/>
        <a:p>
          <a:endParaRPr lang="en-US"/>
        </a:p>
      </dgm:t>
    </dgm:pt>
    <dgm:pt modelId="{747BECCF-59DD-47D0-9835-8AE1DD0D435E}" type="pres">
      <dgm:prSet presAssocID="{F50A6AB9-099C-4131-BC7E-6A3B778ACAC8}" presName="parentText" presStyleLbl="node1" presStyleIdx="0" presStyleCnt="3">
        <dgm:presLayoutVars>
          <dgm:chMax val="0"/>
          <dgm:bulletEnabled val="1"/>
        </dgm:presLayoutVars>
      </dgm:prSet>
      <dgm:spPr/>
      <dgm:t>
        <a:bodyPr/>
        <a:lstStyle/>
        <a:p>
          <a:endParaRPr lang="en-US"/>
        </a:p>
      </dgm:t>
    </dgm:pt>
    <dgm:pt modelId="{16530F4D-DEC3-451B-9E84-25AFFFF920CD}" type="pres">
      <dgm:prSet presAssocID="{B98E2E61-5445-4AF9-A28F-609F146F1B95}" presName="spacer" presStyleCnt="0"/>
      <dgm:spPr/>
      <dgm:t>
        <a:bodyPr/>
        <a:lstStyle/>
        <a:p>
          <a:endParaRPr lang="en-US"/>
        </a:p>
      </dgm:t>
    </dgm:pt>
    <dgm:pt modelId="{A4098B9D-E8FD-4BB8-8437-C75D4C5B1870}" type="pres">
      <dgm:prSet presAssocID="{3F72756B-75E7-46AC-BBB1-199A30813317}" presName="parentText" presStyleLbl="node1" presStyleIdx="1" presStyleCnt="3">
        <dgm:presLayoutVars>
          <dgm:chMax val="0"/>
          <dgm:bulletEnabled val="1"/>
        </dgm:presLayoutVars>
      </dgm:prSet>
      <dgm:spPr/>
      <dgm:t>
        <a:bodyPr/>
        <a:lstStyle/>
        <a:p>
          <a:endParaRPr lang="en-US"/>
        </a:p>
      </dgm:t>
    </dgm:pt>
    <dgm:pt modelId="{F107DAC8-938B-45AA-A398-B77109099C0D}" type="pres">
      <dgm:prSet presAssocID="{DE1E8991-4B3E-4C59-B31D-ED1ED0473803}" presName="spacer" presStyleCnt="0"/>
      <dgm:spPr/>
      <dgm:t>
        <a:bodyPr/>
        <a:lstStyle/>
        <a:p>
          <a:endParaRPr lang="en-US"/>
        </a:p>
      </dgm:t>
    </dgm:pt>
    <dgm:pt modelId="{C0FA023C-E950-4855-A079-1F232B9E4DE0}" type="pres">
      <dgm:prSet presAssocID="{C2EC4F30-C675-425F-BB2C-F7CC93E79404}" presName="parentText" presStyleLbl="node1" presStyleIdx="2" presStyleCnt="3" custLinFactNeighborX="-37" custLinFactNeighborY="28005">
        <dgm:presLayoutVars>
          <dgm:chMax val="0"/>
          <dgm:bulletEnabled val="1"/>
        </dgm:presLayoutVars>
      </dgm:prSet>
      <dgm:spPr/>
      <dgm:t>
        <a:bodyPr/>
        <a:lstStyle/>
        <a:p>
          <a:endParaRPr lang="en-US"/>
        </a:p>
      </dgm:t>
    </dgm:pt>
  </dgm:ptLst>
  <dgm:cxnLst>
    <dgm:cxn modelId="{84B20E41-4FA8-4295-B2AB-9A967F3F39A2}" type="presOf" srcId="{BBDF0EBC-A45F-4D19-B60F-A24FE7F9624E}" destId="{A3582184-7060-4FB3-8DC8-CF59635DECAD}" srcOrd="0" destOrd="0" presId="urn:microsoft.com/office/officeart/2005/8/layout/vList2"/>
    <dgm:cxn modelId="{D8011D12-6FB0-4012-824A-9FBC7616F88C}" srcId="{BBDF0EBC-A45F-4D19-B60F-A24FE7F9624E}" destId="{F50A6AB9-099C-4131-BC7E-6A3B778ACAC8}" srcOrd="0" destOrd="0" parTransId="{66F12184-7383-4FD2-9C0B-FE8589779F66}" sibTransId="{B98E2E61-5445-4AF9-A28F-609F146F1B95}"/>
    <dgm:cxn modelId="{8C0F2E02-890A-405D-8180-BF821BBEC8AA}" srcId="{BBDF0EBC-A45F-4D19-B60F-A24FE7F9624E}" destId="{C2EC4F30-C675-425F-BB2C-F7CC93E79404}" srcOrd="2" destOrd="0" parTransId="{FB0AEA62-C0CE-436D-9E94-4C22BD4FE052}" sibTransId="{2C287C7D-AD04-423F-B548-844B6A90ED5B}"/>
    <dgm:cxn modelId="{A4EF07E1-6B21-4BD7-AD7E-46B40E6CC65A}" type="presOf" srcId="{F50A6AB9-099C-4131-BC7E-6A3B778ACAC8}" destId="{747BECCF-59DD-47D0-9835-8AE1DD0D435E}" srcOrd="0" destOrd="0" presId="urn:microsoft.com/office/officeart/2005/8/layout/vList2"/>
    <dgm:cxn modelId="{3B3F75E7-ED1B-4C91-BDB2-2EB1765637DF}" srcId="{BBDF0EBC-A45F-4D19-B60F-A24FE7F9624E}" destId="{3F72756B-75E7-46AC-BBB1-199A30813317}" srcOrd="1" destOrd="0" parTransId="{AB0D3EE4-2F84-45FC-B87F-A803E21D7107}" sibTransId="{DE1E8991-4B3E-4C59-B31D-ED1ED0473803}"/>
    <dgm:cxn modelId="{94CACABA-8CAE-4CDB-91AE-22032817942D}" type="presOf" srcId="{C2EC4F30-C675-425F-BB2C-F7CC93E79404}" destId="{C0FA023C-E950-4855-A079-1F232B9E4DE0}" srcOrd="0" destOrd="0" presId="urn:microsoft.com/office/officeart/2005/8/layout/vList2"/>
    <dgm:cxn modelId="{21191C80-7B42-49F3-BB26-A49089B7B6C2}" type="presOf" srcId="{3F72756B-75E7-46AC-BBB1-199A30813317}" destId="{A4098B9D-E8FD-4BB8-8437-C75D4C5B1870}" srcOrd="0" destOrd="0" presId="urn:microsoft.com/office/officeart/2005/8/layout/vList2"/>
    <dgm:cxn modelId="{CE44CE62-BD04-4C97-8BEC-851A1A63A4F5}" type="presParOf" srcId="{A3582184-7060-4FB3-8DC8-CF59635DECAD}" destId="{747BECCF-59DD-47D0-9835-8AE1DD0D435E}" srcOrd="0" destOrd="0" presId="urn:microsoft.com/office/officeart/2005/8/layout/vList2"/>
    <dgm:cxn modelId="{32EF3C1E-7242-4A25-8030-73251FA24BB4}" type="presParOf" srcId="{A3582184-7060-4FB3-8DC8-CF59635DECAD}" destId="{16530F4D-DEC3-451B-9E84-25AFFFF920CD}" srcOrd="1" destOrd="0" presId="urn:microsoft.com/office/officeart/2005/8/layout/vList2"/>
    <dgm:cxn modelId="{7DD25D9D-DC6B-4D80-8519-75376940C22A}" type="presParOf" srcId="{A3582184-7060-4FB3-8DC8-CF59635DECAD}" destId="{A4098B9D-E8FD-4BB8-8437-C75D4C5B1870}" srcOrd="2" destOrd="0" presId="urn:microsoft.com/office/officeart/2005/8/layout/vList2"/>
    <dgm:cxn modelId="{B7C5C5DD-7427-48EA-B2C6-1C53265DF374}" type="presParOf" srcId="{A3582184-7060-4FB3-8DC8-CF59635DECAD}" destId="{F107DAC8-938B-45AA-A398-B77109099C0D}" srcOrd="3" destOrd="0" presId="urn:microsoft.com/office/officeart/2005/8/layout/vList2"/>
    <dgm:cxn modelId="{E8FD9278-51EA-402E-94B3-7796AF64BCCE}" type="presParOf" srcId="{A3582184-7060-4FB3-8DC8-CF59635DECAD}" destId="{C0FA023C-E950-4855-A079-1F232B9E4DE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6769C68-0BEC-46A7-9ACA-A752A377F31A}"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9044CF52-7BFE-4E57-80EE-E05B1A8D0B5A}">
      <dgm:prSet/>
      <dgm:spPr/>
      <dgm:t>
        <a:bodyPr/>
        <a:lstStyle/>
        <a:p>
          <a:pPr rtl="0"/>
          <a:r>
            <a:rPr lang="en-US" dirty="0" smtClean="0"/>
            <a:t>Why Agile?</a:t>
          </a:r>
          <a:endParaRPr lang="en-US" dirty="0"/>
        </a:p>
      </dgm:t>
    </dgm:pt>
    <dgm:pt modelId="{C8358CAB-BA11-4AEE-AC7E-28DA085F9756}" type="parTrans" cxnId="{A10125E0-D617-49EB-85CE-250DEBE8CF59}">
      <dgm:prSet/>
      <dgm:spPr/>
      <dgm:t>
        <a:bodyPr/>
        <a:lstStyle/>
        <a:p>
          <a:endParaRPr lang="en-US"/>
        </a:p>
      </dgm:t>
    </dgm:pt>
    <dgm:pt modelId="{8E27A43C-FEE4-463B-A70D-D7332A3944E2}" type="sibTrans" cxnId="{A10125E0-D617-49EB-85CE-250DEBE8CF59}">
      <dgm:prSet/>
      <dgm:spPr/>
      <dgm:t>
        <a:bodyPr/>
        <a:lstStyle/>
        <a:p>
          <a:endParaRPr lang="en-US"/>
        </a:p>
      </dgm:t>
    </dgm:pt>
    <dgm:pt modelId="{E086F556-CE80-4069-AF5F-F8EA353F41E3}">
      <dgm:prSet/>
      <dgm:spPr/>
      <dgm:t>
        <a:bodyPr/>
        <a:lstStyle/>
        <a:p>
          <a:pPr rtl="0"/>
          <a:r>
            <a:rPr lang="en-US" dirty="0" smtClean="0"/>
            <a:t>Be Agile</a:t>
          </a:r>
          <a:endParaRPr lang="en-US" dirty="0"/>
        </a:p>
      </dgm:t>
    </dgm:pt>
    <dgm:pt modelId="{EAEBA745-6155-4793-8627-C6A6900300A4}" type="parTrans" cxnId="{FB1F7199-8496-40A6-A76F-2AEF64C059D2}">
      <dgm:prSet/>
      <dgm:spPr/>
      <dgm:t>
        <a:bodyPr/>
        <a:lstStyle/>
        <a:p>
          <a:endParaRPr lang="en-US"/>
        </a:p>
      </dgm:t>
    </dgm:pt>
    <dgm:pt modelId="{4BD38BA9-BE06-4339-A78F-AF1A1129C174}" type="sibTrans" cxnId="{FB1F7199-8496-40A6-A76F-2AEF64C059D2}">
      <dgm:prSet/>
      <dgm:spPr/>
      <dgm:t>
        <a:bodyPr/>
        <a:lstStyle/>
        <a:p>
          <a:endParaRPr lang="en-US"/>
        </a:p>
      </dgm:t>
    </dgm:pt>
    <dgm:pt modelId="{7BC4705A-2F4E-4BEA-9BCE-FFD4A916358C}">
      <dgm:prSet/>
      <dgm:spPr>
        <a:solidFill>
          <a:schemeClr val="accent4">
            <a:hueOff val="0"/>
            <a:satOff val="0"/>
            <a:lumOff val="0"/>
            <a:alpha val="50000"/>
          </a:schemeClr>
        </a:solidFill>
      </dgm:spPr>
      <dgm:t>
        <a:bodyPr/>
        <a:lstStyle/>
        <a:p>
          <a:pPr rtl="0"/>
          <a:r>
            <a:rPr lang="en-US" dirty="0" smtClean="0"/>
            <a:t>Do Agile</a:t>
          </a:r>
          <a:endParaRPr lang="en-US" dirty="0"/>
        </a:p>
      </dgm:t>
    </dgm:pt>
    <dgm:pt modelId="{F889C0D3-4BDF-45F4-AB64-FCFCF7B51BFF}" type="parTrans" cxnId="{5050C301-46ED-4C34-8E87-499FCD857041}">
      <dgm:prSet/>
      <dgm:spPr/>
      <dgm:t>
        <a:bodyPr/>
        <a:lstStyle/>
        <a:p>
          <a:endParaRPr lang="en-US"/>
        </a:p>
      </dgm:t>
    </dgm:pt>
    <dgm:pt modelId="{F5904455-3720-414D-BAA0-64896FDBCD2B}" type="sibTrans" cxnId="{5050C301-46ED-4C34-8E87-499FCD857041}">
      <dgm:prSet/>
      <dgm:spPr/>
      <dgm:t>
        <a:bodyPr/>
        <a:lstStyle/>
        <a:p>
          <a:endParaRPr lang="en-US"/>
        </a:p>
      </dgm:t>
    </dgm:pt>
    <dgm:pt modelId="{0D54CE1F-1BB3-43D0-A0C3-6B1204AF5088}" type="pres">
      <dgm:prSet presAssocID="{F6769C68-0BEC-46A7-9ACA-A752A377F31A}" presName="compositeShape" presStyleCnt="0">
        <dgm:presLayoutVars>
          <dgm:chMax val="7"/>
          <dgm:dir/>
          <dgm:resizeHandles val="exact"/>
        </dgm:presLayoutVars>
      </dgm:prSet>
      <dgm:spPr/>
      <dgm:t>
        <a:bodyPr/>
        <a:lstStyle/>
        <a:p>
          <a:endParaRPr lang="en-US"/>
        </a:p>
      </dgm:t>
    </dgm:pt>
    <dgm:pt modelId="{27211826-E563-4516-9F7B-17ABD4F6B4A7}" type="pres">
      <dgm:prSet presAssocID="{9044CF52-7BFE-4E57-80EE-E05B1A8D0B5A}" presName="circ1" presStyleLbl="vennNode1" presStyleIdx="0" presStyleCnt="3"/>
      <dgm:spPr/>
      <dgm:t>
        <a:bodyPr/>
        <a:lstStyle/>
        <a:p>
          <a:endParaRPr lang="en-US"/>
        </a:p>
      </dgm:t>
    </dgm:pt>
    <dgm:pt modelId="{8EE600B5-7E54-41F1-8882-0EFB0897195E}" type="pres">
      <dgm:prSet presAssocID="{9044CF52-7BFE-4E57-80EE-E05B1A8D0B5A}" presName="circ1Tx" presStyleLbl="revTx" presStyleIdx="0" presStyleCnt="0">
        <dgm:presLayoutVars>
          <dgm:chMax val="0"/>
          <dgm:chPref val="0"/>
          <dgm:bulletEnabled val="1"/>
        </dgm:presLayoutVars>
      </dgm:prSet>
      <dgm:spPr/>
      <dgm:t>
        <a:bodyPr/>
        <a:lstStyle/>
        <a:p>
          <a:endParaRPr lang="en-US"/>
        </a:p>
      </dgm:t>
    </dgm:pt>
    <dgm:pt modelId="{FCD910EB-6BA6-4D49-BCD4-DCE304C34656}" type="pres">
      <dgm:prSet presAssocID="{E086F556-CE80-4069-AF5F-F8EA353F41E3}" presName="circ2" presStyleLbl="vennNode1" presStyleIdx="1" presStyleCnt="3"/>
      <dgm:spPr/>
      <dgm:t>
        <a:bodyPr/>
        <a:lstStyle/>
        <a:p>
          <a:endParaRPr lang="en-US"/>
        </a:p>
      </dgm:t>
    </dgm:pt>
    <dgm:pt modelId="{B3933D15-BA67-4A25-9A07-9D57C8E15C2D}" type="pres">
      <dgm:prSet presAssocID="{E086F556-CE80-4069-AF5F-F8EA353F41E3}" presName="circ2Tx" presStyleLbl="revTx" presStyleIdx="0" presStyleCnt="0">
        <dgm:presLayoutVars>
          <dgm:chMax val="0"/>
          <dgm:chPref val="0"/>
          <dgm:bulletEnabled val="1"/>
        </dgm:presLayoutVars>
      </dgm:prSet>
      <dgm:spPr/>
      <dgm:t>
        <a:bodyPr/>
        <a:lstStyle/>
        <a:p>
          <a:endParaRPr lang="en-US"/>
        </a:p>
      </dgm:t>
    </dgm:pt>
    <dgm:pt modelId="{3A2594C2-4C91-432D-9B35-B02970AFA5E9}" type="pres">
      <dgm:prSet presAssocID="{7BC4705A-2F4E-4BEA-9BCE-FFD4A916358C}" presName="circ3" presStyleLbl="vennNode1" presStyleIdx="2" presStyleCnt="3"/>
      <dgm:spPr/>
      <dgm:t>
        <a:bodyPr/>
        <a:lstStyle/>
        <a:p>
          <a:endParaRPr lang="en-US"/>
        </a:p>
      </dgm:t>
    </dgm:pt>
    <dgm:pt modelId="{4D5B3555-CD3F-4225-89F3-0EE1627252FE}" type="pres">
      <dgm:prSet presAssocID="{7BC4705A-2F4E-4BEA-9BCE-FFD4A916358C}" presName="circ3Tx" presStyleLbl="revTx" presStyleIdx="0" presStyleCnt="0">
        <dgm:presLayoutVars>
          <dgm:chMax val="0"/>
          <dgm:chPref val="0"/>
          <dgm:bulletEnabled val="1"/>
        </dgm:presLayoutVars>
      </dgm:prSet>
      <dgm:spPr/>
      <dgm:t>
        <a:bodyPr/>
        <a:lstStyle/>
        <a:p>
          <a:endParaRPr lang="en-US"/>
        </a:p>
      </dgm:t>
    </dgm:pt>
  </dgm:ptLst>
  <dgm:cxnLst>
    <dgm:cxn modelId="{A21A7F00-3F70-498A-BAB4-7E0A754F53A3}" type="presOf" srcId="{7BC4705A-2F4E-4BEA-9BCE-FFD4A916358C}" destId="{3A2594C2-4C91-432D-9B35-B02970AFA5E9}" srcOrd="0" destOrd="0" presId="urn:microsoft.com/office/officeart/2005/8/layout/venn1"/>
    <dgm:cxn modelId="{A10125E0-D617-49EB-85CE-250DEBE8CF59}" srcId="{F6769C68-0BEC-46A7-9ACA-A752A377F31A}" destId="{9044CF52-7BFE-4E57-80EE-E05B1A8D0B5A}" srcOrd="0" destOrd="0" parTransId="{C8358CAB-BA11-4AEE-AC7E-28DA085F9756}" sibTransId="{8E27A43C-FEE4-463B-A70D-D7332A3944E2}"/>
    <dgm:cxn modelId="{33EDB867-5CC5-49F3-922D-C73C59EED77D}" type="presOf" srcId="{7BC4705A-2F4E-4BEA-9BCE-FFD4A916358C}" destId="{4D5B3555-CD3F-4225-89F3-0EE1627252FE}" srcOrd="1" destOrd="0" presId="urn:microsoft.com/office/officeart/2005/8/layout/venn1"/>
    <dgm:cxn modelId="{CC7BF89D-D7A4-4783-BF71-50B2A0F8E4E9}" type="presOf" srcId="{E086F556-CE80-4069-AF5F-F8EA353F41E3}" destId="{FCD910EB-6BA6-4D49-BCD4-DCE304C34656}" srcOrd="0" destOrd="0" presId="urn:microsoft.com/office/officeart/2005/8/layout/venn1"/>
    <dgm:cxn modelId="{D36D9C17-37BB-4C3C-9A05-CF68AD5CE3C9}" type="presOf" srcId="{F6769C68-0BEC-46A7-9ACA-A752A377F31A}" destId="{0D54CE1F-1BB3-43D0-A0C3-6B1204AF5088}" srcOrd="0" destOrd="0" presId="urn:microsoft.com/office/officeart/2005/8/layout/venn1"/>
    <dgm:cxn modelId="{5050C301-46ED-4C34-8E87-499FCD857041}" srcId="{F6769C68-0BEC-46A7-9ACA-A752A377F31A}" destId="{7BC4705A-2F4E-4BEA-9BCE-FFD4A916358C}" srcOrd="2" destOrd="0" parTransId="{F889C0D3-4BDF-45F4-AB64-FCFCF7B51BFF}" sibTransId="{F5904455-3720-414D-BAA0-64896FDBCD2B}"/>
    <dgm:cxn modelId="{13E157F8-A12C-47A7-A522-F192A4E08A04}" type="presOf" srcId="{9044CF52-7BFE-4E57-80EE-E05B1A8D0B5A}" destId="{8EE600B5-7E54-41F1-8882-0EFB0897195E}" srcOrd="1" destOrd="0" presId="urn:microsoft.com/office/officeart/2005/8/layout/venn1"/>
    <dgm:cxn modelId="{FB1F7199-8496-40A6-A76F-2AEF64C059D2}" srcId="{F6769C68-0BEC-46A7-9ACA-A752A377F31A}" destId="{E086F556-CE80-4069-AF5F-F8EA353F41E3}" srcOrd="1" destOrd="0" parTransId="{EAEBA745-6155-4793-8627-C6A6900300A4}" sibTransId="{4BD38BA9-BE06-4339-A78F-AF1A1129C174}"/>
    <dgm:cxn modelId="{A4F31383-8701-49EE-BB27-EF44CE7329AC}" type="presOf" srcId="{E086F556-CE80-4069-AF5F-F8EA353F41E3}" destId="{B3933D15-BA67-4A25-9A07-9D57C8E15C2D}" srcOrd="1" destOrd="0" presId="urn:microsoft.com/office/officeart/2005/8/layout/venn1"/>
    <dgm:cxn modelId="{18E7E587-F1B9-40B4-B6F9-01A544785AE3}" type="presOf" srcId="{9044CF52-7BFE-4E57-80EE-E05B1A8D0B5A}" destId="{27211826-E563-4516-9F7B-17ABD4F6B4A7}" srcOrd="0" destOrd="0" presId="urn:microsoft.com/office/officeart/2005/8/layout/venn1"/>
    <dgm:cxn modelId="{F275101D-8389-4120-AB3A-033A2AF9084E}" type="presParOf" srcId="{0D54CE1F-1BB3-43D0-A0C3-6B1204AF5088}" destId="{27211826-E563-4516-9F7B-17ABD4F6B4A7}" srcOrd="0" destOrd="0" presId="urn:microsoft.com/office/officeart/2005/8/layout/venn1"/>
    <dgm:cxn modelId="{8C37A1C3-29A6-4CD3-BDC3-FC54E064D824}" type="presParOf" srcId="{0D54CE1F-1BB3-43D0-A0C3-6B1204AF5088}" destId="{8EE600B5-7E54-41F1-8882-0EFB0897195E}" srcOrd="1" destOrd="0" presId="urn:microsoft.com/office/officeart/2005/8/layout/venn1"/>
    <dgm:cxn modelId="{CB6132D3-B8F8-4D5A-BAC0-BF7DF473F90F}" type="presParOf" srcId="{0D54CE1F-1BB3-43D0-A0C3-6B1204AF5088}" destId="{FCD910EB-6BA6-4D49-BCD4-DCE304C34656}" srcOrd="2" destOrd="0" presId="urn:microsoft.com/office/officeart/2005/8/layout/venn1"/>
    <dgm:cxn modelId="{0293962D-38C1-4AD4-9852-F3AEE7B5ECA4}" type="presParOf" srcId="{0D54CE1F-1BB3-43D0-A0C3-6B1204AF5088}" destId="{B3933D15-BA67-4A25-9A07-9D57C8E15C2D}" srcOrd="3" destOrd="0" presId="urn:microsoft.com/office/officeart/2005/8/layout/venn1"/>
    <dgm:cxn modelId="{93C0C35A-C35C-4E07-A9C7-F8B99EA982B3}" type="presParOf" srcId="{0D54CE1F-1BB3-43D0-A0C3-6B1204AF5088}" destId="{3A2594C2-4C91-432D-9B35-B02970AFA5E9}" srcOrd="4" destOrd="0" presId="urn:microsoft.com/office/officeart/2005/8/layout/venn1"/>
    <dgm:cxn modelId="{8482F1AB-5F4B-493F-8C40-63095FF2E75B}" type="presParOf" srcId="{0D54CE1F-1BB3-43D0-A0C3-6B1204AF5088}" destId="{4D5B3555-CD3F-4225-89F3-0EE1627252FE}" srcOrd="5"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769C68-0BEC-46A7-9ACA-A752A377F31A}"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9044CF52-7BFE-4E57-80EE-E05B1A8D0B5A}">
      <dgm:prSet/>
      <dgm:spPr/>
      <dgm:t>
        <a:bodyPr/>
        <a:lstStyle/>
        <a:p>
          <a:pPr rtl="0"/>
          <a:r>
            <a:rPr lang="en-US" dirty="0" smtClean="0"/>
            <a:t>Why Agile?</a:t>
          </a:r>
          <a:endParaRPr lang="en-US" dirty="0"/>
        </a:p>
      </dgm:t>
    </dgm:pt>
    <dgm:pt modelId="{C8358CAB-BA11-4AEE-AC7E-28DA085F9756}" type="parTrans" cxnId="{A10125E0-D617-49EB-85CE-250DEBE8CF59}">
      <dgm:prSet/>
      <dgm:spPr/>
      <dgm:t>
        <a:bodyPr/>
        <a:lstStyle/>
        <a:p>
          <a:endParaRPr lang="en-US"/>
        </a:p>
      </dgm:t>
    </dgm:pt>
    <dgm:pt modelId="{8E27A43C-FEE4-463B-A70D-D7332A3944E2}" type="sibTrans" cxnId="{A10125E0-D617-49EB-85CE-250DEBE8CF59}">
      <dgm:prSet/>
      <dgm:spPr/>
      <dgm:t>
        <a:bodyPr/>
        <a:lstStyle/>
        <a:p>
          <a:endParaRPr lang="en-US"/>
        </a:p>
      </dgm:t>
    </dgm:pt>
    <dgm:pt modelId="{E086F556-CE80-4069-AF5F-F8EA353F41E3}">
      <dgm:prSet/>
      <dgm:spPr/>
      <dgm:t>
        <a:bodyPr/>
        <a:lstStyle/>
        <a:p>
          <a:pPr rtl="0"/>
          <a:r>
            <a:rPr lang="en-US" dirty="0" smtClean="0"/>
            <a:t>Be Agile</a:t>
          </a:r>
          <a:endParaRPr lang="en-US" dirty="0"/>
        </a:p>
      </dgm:t>
    </dgm:pt>
    <dgm:pt modelId="{EAEBA745-6155-4793-8627-C6A6900300A4}" type="parTrans" cxnId="{FB1F7199-8496-40A6-A76F-2AEF64C059D2}">
      <dgm:prSet/>
      <dgm:spPr/>
      <dgm:t>
        <a:bodyPr/>
        <a:lstStyle/>
        <a:p>
          <a:endParaRPr lang="en-US"/>
        </a:p>
      </dgm:t>
    </dgm:pt>
    <dgm:pt modelId="{4BD38BA9-BE06-4339-A78F-AF1A1129C174}" type="sibTrans" cxnId="{FB1F7199-8496-40A6-A76F-2AEF64C059D2}">
      <dgm:prSet/>
      <dgm:spPr/>
      <dgm:t>
        <a:bodyPr/>
        <a:lstStyle/>
        <a:p>
          <a:endParaRPr lang="en-US"/>
        </a:p>
      </dgm:t>
    </dgm:pt>
    <dgm:pt modelId="{7BC4705A-2F4E-4BEA-9BCE-FFD4A916358C}">
      <dgm:prSet/>
      <dgm:spPr>
        <a:solidFill>
          <a:schemeClr val="accent4">
            <a:hueOff val="0"/>
            <a:satOff val="0"/>
            <a:lumOff val="0"/>
            <a:alpha val="50000"/>
          </a:schemeClr>
        </a:solidFill>
      </dgm:spPr>
      <dgm:t>
        <a:bodyPr/>
        <a:lstStyle/>
        <a:p>
          <a:pPr rtl="0"/>
          <a:r>
            <a:rPr lang="en-US" dirty="0" smtClean="0"/>
            <a:t>Do Agile</a:t>
          </a:r>
          <a:endParaRPr lang="en-US" dirty="0"/>
        </a:p>
      </dgm:t>
    </dgm:pt>
    <dgm:pt modelId="{F889C0D3-4BDF-45F4-AB64-FCFCF7B51BFF}" type="parTrans" cxnId="{5050C301-46ED-4C34-8E87-499FCD857041}">
      <dgm:prSet/>
      <dgm:spPr/>
      <dgm:t>
        <a:bodyPr/>
        <a:lstStyle/>
        <a:p>
          <a:endParaRPr lang="en-US"/>
        </a:p>
      </dgm:t>
    </dgm:pt>
    <dgm:pt modelId="{F5904455-3720-414D-BAA0-64896FDBCD2B}" type="sibTrans" cxnId="{5050C301-46ED-4C34-8E87-499FCD857041}">
      <dgm:prSet/>
      <dgm:spPr/>
      <dgm:t>
        <a:bodyPr/>
        <a:lstStyle/>
        <a:p>
          <a:endParaRPr lang="en-US"/>
        </a:p>
      </dgm:t>
    </dgm:pt>
    <dgm:pt modelId="{0D54CE1F-1BB3-43D0-A0C3-6B1204AF5088}" type="pres">
      <dgm:prSet presAssocID="{F6769C68-0BEC-46A7-9ACA-A752A377F31A}" presName="compositeShape" presStyleCnt="0">
        <dgm:presLayoutVars>
          <dgm:chMax val="7"/>
          <dgm:dir/>
          <dgm:resizeHandles val="exact"/>
        </dgm:presLayoutVars>
      </dgm:prSet>
      <dgm:spPr/>
      <dgm:t>
        <a:bodyPr/>
        <a:lstStyle/>
        <a:p>
          <a:endParaRPr lang="en-US"/>
        </a:p>
      </dgm:t>
    </dgm:pt>
    <dgm:pt modelId="{27211826-E563-4516-9F7B-17ABD4F6B4A7}" type="pres">
      <dgm:prSet presAssocID="{9044CF52-7BFE-4E57-80EE-E05B1A8D0B5A}" presName="circ1" presStyleLbl="vennNode1" presStyleIdx="0" presStyleCnt="3"/>
      <dgm:spPr/>
      <dgm:t>
        <a:bodyPr/>
        <a:lstStyle/>
        <a:p>
          <a:endParaRPr lang="en-US"/>
        </a:p>
      </dgm:t>
    </dgm:pt>
    <dgm:pt modelId="{8EE600B5-7E54-41F1-8882-0EFB0897195E}" type="pres">
      <dgm:prSet presAssocID="{9044CF52-7BFE-4E57-80EE-E05B1A8D0B5A}" presName="circ1Tx" presStyleLbl="revTx" presStyleIdx="0" presStyleCnt="0">
        <dgm:presLayoutVars>
          <dgm:chMax val="0"/>
          <dgm:chPref val="0"/>
          <dgm:bulletEnabled val="1"/>
        </dgm:presLayoutVars>
      </dgm:prSet>
      <dgm:spPr/>
      <dgm:t>
        <a:bodyPr/>
        <a:lstStyle/>
        <a:p>
          <a:endParaRPr lang="en-US"/>
        </a:p>
      </dgm:t>
    </dgm:pt>
    <dgm:pt modelId="{FCD910EB-6BA6-4D49-BCD4-DCE304C34656}" type="pres">
      <dgm:prSet presAssocID="{E086F556-CE80-4069-AF5F-F8EA353F41E3}" presName="circ2" presStyleLbl="vennNode1" presStyleIdx="1" presStyleCnt="3"/>
      <dgm:spPr/>
      <dgm:t>
        <a:bodyPr/>
        <a:lstStyle/>
        <a:p>
          <a:endParaRPr lang="en-US"/>
        </a:p>
      </dgm:t>
    </dgm:pt>
    <dgm:pt modelId="{B3933D15-BA67-4A25-9A07-9D57C8E15C2D}" type="pres">
      <dgm:prSet presAssocID="{E086F556-CE80-4069-AF5F-F8EA353F41E3}" presName="circ2Tx" presStyleLbl="revTx" presStyleIdx="0" presStyleCnt="0">
        <dgm:presLayoutVars>
          <dgm:chMax val="0"/>
          <dgm:chPref val="0"/>
          <dgm:bulletEnabled val="1"/>
        </dgm:presLayoutVars>
      </dgm:prSet>
      <dgm:spPr/>
      <dgm:t>
        <a:bodyPr/>
        <a:lstStyle/>
        <a:p>
          <a:endParaRPr lang="en-US"/>
        </a:p>
      </dgm:t>
    </dgm:pt>
    <dgm:pt modelId="{3A2594C2-4C91-432D-9B35-B02970AFA5E9}" type="pres">
      <dgm:prSet presAssocID="{7BC4705A-2F4E-4BEA-9BCE-FFD4A916358C}" presName="circ3" presStyleLbl="vennNode1" presStyleIdx="2" presStyleCnt="3"/>
      <dgm:spPr/>
      <dgm:t>
        <a:bodyPr/>
        <a:lstStyle/>
        <a:p>
          <a:endParaRPr lang="en-US"/>
        </a:p>
      </dgm:t>
    </dgm:pt>
    <dgm:pt modelId="{4D5B3555-CD3F-4225-89F3-0EE1627252FE}" type="pres">
      <dgm:prSet presAssocID="{7BC4705A-2F4E-4BEA-9BCE-FFD4A916358C}" presName="circ3Tx" presStyleLbl="revTx" presStyleIdx="0" presStyleCnt="0">
        <dgm:presLayoutVars>
          <dgm:chMax val="0"/>
          <dgm:chPref val="0"/>
          <dgm:bulletEnabled val="1"/>
        </dgm:presLayoutVars>
      </dgm:prSet>
      <dgm:spPr/>
      <dgm:t>
        <a:bodyPr/>
        <a:lstStyle/>
        <a:p>
          <a:endParaRPr lang="en-US"/>
        </a:p>
      </dgm:t>
    </dgm:pt>
  </dgm:ptLst>
  <dgm:cxnLst>
    <dgm:cxn modelId="{E4A47FBA-FC5E-4946-8325-65D7DC5A1512}" type="presOf" srcId="{F6769C68-0BEC-46A7-9ACA-A752A377F31A}" destId="{0D54CE1F-1BB3-43D0-A0C3-6B1204AF5088}" srcOrd="0" destOrd="0" presId="urn:microsoft.com/office/officeart/2005/8/layout/venn1"/>
    <dgm:cxn modelId="{04446F4F-30A3-4C7D-9F06-3D48C68179DF}" type="presOf" srcId="{E086F556-CE80-4069-AF5F-F8EA353F41E3}" destId="{B3933D15-BA67-4A25-9A07-9D57C8E15C2D}" srcOrd="1" destOrd="0" presId="urn:microsoft.com/office/officeart/2005/8/layout/venn1"/>
    <dgm:cxn modelId="{39C2885C-B93D-44F0-A81B-95526764540B}" type="presOf" srcId="{7BC4705A-2F4E-4BEA-9BCE-FFD4A916358C}" destId="{3A2594C2-4C91-432D-9B35-B02970AFA5E9}" srcOrd="0" destOrd="0" presId="urn:microsoft.com/office/officeart/2005/8/layout/venn1"/>
    <dgm:cxn modelId="{62E189B2-8160-4162-8B35-56696211D1F5}" type="presOf" srcId="{E086F556-CE80-4069-AF5F-F8EA353F41E3}" destId="{FCD910EB-6BA6-4D49-BCD4-DCE304C34656}" srcOrd="0" destOrd="0" presId="urn:microsoft.com/office/officeart/2005/8/layout/venn1"/>
    <dgm:cxn modelId="{FB1F7199-8496-40A6-A76F-2AEF64C059D2}" srcId="{F6769C68-0BEC-46A7-9ACA-A752A377F31A}" destId="{E086F556-CE80-4069-AF5F-F8EA353F41E3}" srcOrd="1" destOrd="0" parTransId="{EAEBA745-6155-4793-8627-C6A6900300A4}" sibTransId="{4BD38BA9-BE06-4339-A78F-AF1A1129C174}"/>
    <dgm:cxn modelId="{5050C301-46ED-4C34-8E87-499FCD857041}" srcId="{F6769C68-0BEC-46A7-9ACA-A752A377F31A}" destId="{7BC4705A-2F4E-4BEA-9BCE-FFD4A916358C}" srcOrd="2" destOrd="0" parTransId="{F889C0D3-4BDF-45F4-AB64-FCFCF7B51BFF}" sibTransId="{F5904455-3720-414D-BAA0-64896FDBCD2B}"/>
    <dgm:cxn modelId="{CF804AF2-FE90-4696-8CB9-A06989456127}" type="presOf" srcId="{7BC4705A-2F4E-4BEA-9BCE-FFD4A916358C}" destId="{4D5B3555-CD3F-4225-89F3-0EE1627252FE}" srcOrd="1" destOrd="0" presId="urn:microsoft.com/office/officeart/2005/8/layout/venn1"/>
    <dgm:cxn modelId="{A10125E0-D617-49EB-85CE-250DEBE8CF59}" srcId="{F6769C68-0BEC-46A7-9ACA-A752A377F31A}" destId="{9044CF52-7BFE-4E57-80EE-E05B1A8D0B5A}" srcOrd="0" destOrd="0" parTransId="{C8358CAB-BA11-4AEE-AC7E-28DA085F9756}" sibTransId="{8E27A43C-FEE4-463B-A70D-D7332A3944E2}"/>
    <dgm:cxn modelId="{C5302FAE-B69E-469E-84ED-771919CDADE1}" type="presOf" srcId="{9044CF52-7BFE-4E57-80EE-E05B1A8D0B5A}" destId="{27211826-E563-4516-9F7B-17ABD4F6B4A7}" srcOrd="0" destOrd="0" presId="urn:microsoft.com/office/officeart/2005/8/layout/venn1"/>
    <dgm:cxn modelId="{154335D6-8EEA-41DC-87B6-D976817BE4C9}" type="presOf" srcId="{9044CF52-7BFE-4E57-80EE-E05B1A8D0B5A}" destId="{8EE600B5-7E54-41F1-8882-0EFB0897195E}" srcOrd="1" destOrd="0" presId="urn:microsoft.com/office/officeart/2005/8/layout/venn1"/>
    <dgm:cxn modelId="{6F0F8FE4-1CD9-422A-998F-E0D0ED65CDE8}" type="presParOf" srcId="{0D54CE1F-1BB3-43D0-A0C3-6B1204AF5088}" destId="{27211826-E563-4516-9F7B-17ABD4F6B4A7}" srcOrd="0" destOrd="0" presId="urn:microsoft.com/office/officeart/2005/8/layout/venn1"/>
    <dgm:cxn modelId="{E5BF392D-33E1-44FC-8955-B9834E029E65}" type="presParOf" srcId="{0D54CE1F-1BB3-43D0-A0C3-6B1204AF5088}" destId="{8EE600B5-7E54-41F1-8882-0EFB0897195E}" srcOrd="1" destOrd="0" presId="urn:microsoft.com/office/officeart/2005/8/layout/venn1"/>
    <dgm:cxn modelId="{768DE274-D52B-43A4-BDA6-448386D056CF}" type="presParOf" srcId="{0D54CE1F-1BB3-43D0-A0C3-6B1204AF5088}" destId="{FCD910EB-6BA6-4D49-BCD4-DCE304C34656}" srcOrd="2" destOrd="0" presId="urn:microsoft.com/office/officeart/2005/8/layout/venn1"/>
    <dgm:cxn modelId="{B043B723-E767-43CC-8864-48954166BC3E}" type="presParOf" srcId="{0D54CE1F-1BB3-43D0-A0C3-6B1204AF5088}" destId="{B3933D15-BA67-4A25-9A07-9D57C8E15C2D}" srcOrd="3" destOrd="0" presId="urn:microsoft.com/office/officeart/2005/8/layout/venn1"/>
    <dgm:cxn modelId="{D71C11BA-68A6-40E1-B41E-82B67BA23788}" type="presParOf" srcId="{0D54CE1F-1BB3-43D0-A0C3-6B1204AF5088}" destId="{3A2594C2-4C91-432D-9B35-B02970AFA5E9}" srcOrd="4" destOrd="0" presId="urn:microsoft.com/office/officeart/2005/8/layout/venn1"/>
    <dgm:cxn modelId="{EE0D0DCA-87D2-4F0F-9609-4D4585116239}" type="presParOf" srcId="{0D54CE1F-1BB3-43D0-A0C3-6B1204AF5088}" destId="{4D5B3555-CD3F-4225-89F3-0EE1627252FE}" srcOrd="5"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94D8368-BCE5-424C-82B4-C166635E5828}"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en-US"/>
        </a:p>
      </dgm:t>
    </dgm:pt>
    <dgm:pt modelId="{B9838E85-BDD2-4ECD-8EE2-EFBB6328A573}">
      <dgm:prSet custT="1"/>
      <dgm:spPr/>
      <dgm:t>
        <a:bodyPr/>
        <a:lstStyle/>
        <a:p>
          <a:pPr rtl="0"/>
          <a:r>
            <a:rPr lang="en-US" sz="2400" dirty="0" smtClean="0"/>
            <a:t>Adapting</a:t>
          </a:r>
          <a:endParaRPr lang="en-US" sz="2400" dirty="0"/>
        </a:p>
      </dgm:t>
    </dgm:pt>
    <dgm:pt modelId="{CFC56E27-9EDB-4A7E-926E-304A325A8CAA}" type="parTrans" cxnId="{11B9F2F7-6906-4E76-B035-6E2DCEB8F202}">
      <dgm:prSet/>
      <dgm:spPr/>
      <dgm:t>
        <a:bodyPr/>
        <a:lstStyle/>
        <a:p>
          <a:endParaRPr lang="en-US"/>
        </a:p>
      </dgm:t>
    </dgm:pt>
    <dgm:pt modelId="{96BC23FA-047C-4246-9C76-FD4E6A7EDAA0}" type="sibTrans" cxnId="{11B9F2F7-6906-4E76-B035-6E2DCEB8F202}">
      <dgm:prSet/>
      <dgm:spPr/>
      <dgm:t>
        <a:bodyPr/>
        <a:lstStyle/>
        <a:p>
          <a:endParaRPr lang="en-US"/>
        </a:p>
      </dgm:t>
    </dgm:pt>
    <dgm:pt modelId="{213CF894-D2C9-4E55-9F8C-DE0EB849BB1A}">
      <dgm:prSet custT="1"/>
      <dgm:spPr/>
      <dgm:t>
        <a:bodyPr/>
        <a:lstStyle/>
        <a:p>
          <a:pPr rtl="0"/>
          <a:r>
            <a:rPr lang="en-US" sz="2400" dirty="0" smtClean="0"/>
            <a:t>Exploring</a:t>
          </a:r>
          <a:endParaRPr lang="en-US" sz="2400" dirty="0"/>
        </a:p>
      </dgm:t>
    </dgm:pt>
    <dgm:pt modelId="{5EA4954B-A531-4EEC-92DC-1626D715C278}" type="parTrans" cxnId="{A6EB3D9E-FCA6-412C-B5F5-FEE7DEB42899}">
      <dgm:prSet/>
      <dgm:spPr/>
      <dgm:t>
        <a:bodyPr/>
        <a:lstStyle/>
        <a:p>
          <a:endParaRPr lang="en-US"/>
        </a:p>
      </dgm:t>
    </dgm:pt>
    <dgm:pt modelId="{25B616A6-4716-4437-A35F-301CC9306845}" type="sibTrans" cxnId="{A6EB3D9E-FCA6-412C-B5F5-FEE7DEB42899}">
      <dgm:prSet/>
      <dgm:spPr/>
      <dgm:t>
        <a:bodyPr/>
        <a:lstStyle/>
        <a:p>
          <a:endParaRPr lang="en-US"/>
        </a:p>
      </dgm:t>
    </dgm:pt>
    <dgm:pt modelId="{02BE856F-D4FE-4799-A236-2F3A211870C7}">
      <dgm:prSet custT="1"/>
      <dgm:spPr/>
      <dgm:t>
        <a:bodyPr/>
        <a:lstStyle/>
        <a:p>
          <a:pPr rtl="0"/>
          <a:r>
            <a:rPr lang="en-US" sz="2400" dirty="0" smtClean="0"/>
            <a:t>Riding Paradox</a:t>
          </a:r>
          <a:endParaRPr lang="en-US" sz="2400" dirty="0"/>
        </a:p>
      </dgm:t>
    </dgm:pt>
    <dgm:pt modelId="{F3F40B90-29DD-4823-8DED-E7A0EE4C5EEB}" type="parTrans" cxnId="{88CC71CD-FC4F-46C0-A940-2EC8CF21CB9A}">
      <dgm:prSet/>
      <dgm:spPr/>
      <dgm:t>
        <a:bodyPr/>
        <a:lstStyle/>
        <a:p>
          <a:endParaRPr lang="en-US"/>
        </a:p>
      </dgm:t>
    </dgm:pt>
    <dgm:pt modelId="{2683D2F8-B827-4784-A14B-AB6677822864}" type="sibTrans" cxnId="{88CC71CD-FC4F-46C0-A940-2EC8CF21CB9A}">
      <dgm:prSet/>
      <dgm:spPr/>
      <dgm:t>
        <a:bodyPr/>
        <a:lstStyle/>
        <a:p>
          <a:endParaRPr lang="en-US"/>
        </a:p>
      </dgm:t>
    </dgm:pt>
    <dgm:pt modelId="{2AB2C824-12E1-4228-8674-BFF34BFA2FC1}">
      <dgm:prSet custT="1"/>
      <dgm:spPr/>
      <dgm:t>
        <a:bodyPr/>
        <a:lstStyle/>
        <a:p>
          <a:pPr rtl="0"/>
          <a:r>
            <a:rPr lang="en-US" sz="2300" dirty="0" smtClean="0"/>
            <a:t>Engaging</a:t>
          </a:r>
          <a:endParaRPr lang="en-US" sz="2300" dirty="0"/>
        </a:p>
      </dgm:t>
    </dgm:pt>
    <dgm:pt modelId="{320A1128-03B0-4995-AF73-977B5E210D02}" type="parTrans" cxnId="{064C9958-9ABA-4E98-A381-BE306BE789E8}">
      <dgm:prSet/>
      <dgm:spPr/>
      <dgm:t>
        <a:bodyPr/>
        <a:lstStyle/>
        <a:p>
          <a:endParaRPr lang="en-US"/>
        </a:p>
      </dgm:t>
    </dgm:pt>
    <dgm:pt modelId="{AB259BE0-A330-49F2-812C-CB533E25FC0D}" type="sibTrans" cxnId="{064C9958-9ABA-4E98-A381-BE306BE789E8}">
      <dgm:prSet/>
      <dgm:spPr/>
      <dgm:t>
        <a:bodyPr/>
        <a:lstStyle/>
        <a:p>
          <a:endParaRPr lang="en-US"/>
        </a:p>
      </dgm:t>
    </dgm:pt>
    <dgm:pt modelId="{0D910FB7-ACE3-41DA-AECA-5E7FDB2CFC87}" type="pres">
      <dgm:prSet presAssocID="{E94D8368-BCE5-424C-82B4-C166635E5828}" presName="matrix" presStyleCnt="0">
        <dgm:presLayoutVars>
          <dgm:chMax val="1"/>
          <dgm:dir/>
          <dgm:resizeHandles val="exact"/>
        </dgm:presLayoutVars>
      </dgm:prSet>
      <dgm:spPr/>
      <dgm:t>
        <a:bodyPr/>
        <a:lstStyle/>
        <a:p>
          <a:endParaRPr lang="en-US"/>
        </a:p>
      </dgm:t>
    </dgm:pt>
    <dgm:pt modelId="{A80B2B04-6FBE-49BD-9D85-08CFDEAE6C92}" type="pres">
      <dgm:prSet presAssocID="{E94D8368-BCE5-424C-82B4-C166635E5828}" presName="diamond" presStyleLbl="bgShp" presStyleIdx="0" presStyleCnt="1"/>
      <dgm:spPr/>
      <dgm:t>
        <a:bodyPr/>
        <a:lstStyle/>
        <a:p>
          <a:endParaRPr lang="en-US"/>
        </a:p>
      </dgm:t>
    </dgm:pt>
    <dgm:pt modelId="{B146AB6F-A4D0-49DC-8AF0-B11561AD68F5}" type="pres">
      <dgm:prSet presAssocID="{E94D8368-BCE5-424C-82B4-C166635E5828}" presName="quad1" presStyleLbl="node1" presStyleIdx="0" presStyleCnt="4">
        <dgm:presLayoutVars>
          <dgm:chMax val="0"/>
          <dgm:chPref val="0"/>
          <dgm:bulletEnabled val="1"/>
        </dgm:presLayoutVars>
      </dgm:prSet>
      <dgm:spPr/>
      <dgm:t>
        <a:bodyPr/>
        <a:lstStyle/>
        <a:p>
          <a:endParaRPr lang="en-US"/>
        </a:p>
      </dgm:t>
    </dgm:pt>
    <dgm:pt modelId="{6C49DE17-E370-414B-B899-581A79F99233}" type="pres">
      <dgm:prSet presAssocID="{E94D8368-BCE5-424C-82B4-C166635E5828}" presName="quad2" presStyleLbl="node1" presStyleIdx="1" presStyleCnt="4">
        <dgm:presLayoutVars>
          <dgm:chMax val="0"/>
          <dgm:chPref val="0"/>
          <dgm:bulletEnabled val="1"/>
        </dgm:presLayoutVars>
      </dgm:prSet>
      <dgm:spPr/>
      <dgm:t>
        <a:bodyPr/>
        <a:lstStyle/>
        <a:p>
          <a:endParaRPr lang="en-US"/>
        </a:p>
      </dgm:t>
    </dgm:pt>
    <dgm:pt modelId="{321B22BB-1F7C-447D-A547-CC9405D3CCD7}" type="pres">
      <dgm:prSet presAssocID="{E94D8368-BCE5-424C-82B4-C166635E5828}" presName="quad3" presStyleLbl="node1" presStyleIdx="2" presStyleCnt="4">
        <dgm:presLayoutVars>
          <dgm:chMax val="0"/>
          <dgm:chPref val="0"/>
          <dgm:bulletEnabled val="1"/>
        </dgm:presLayoutVars>
      </dgm:prSet>
      <dgm:spPr/>
      <dgm:t>
        <a:bodyPr/>
        <a:lstStyle/>
        <a:p>
          <a:endParaRPr lang="en-US"/>
        </a:p>
      </dgm:t>
    </dgm:pt>
    <dgm:pt modelId="{5905D757-C792-4B4B-8C0C-9F98B2A50862}" type="pres">
      <dgm:prSet presAssocID="{E94D8368-BCE5-424C-82B4-C166635E5828}" presName="quad4" presStyleLbl="node1" presStyleIdx="3" presStyleCnt="4">
        <dgm:presLayoutVars>
          <dgm:chMax val="0"/>
          <dgm:chPref val="0"/>
          <dgm:bulletEnabled val="1"/>
        </dgm:presLayoutVars>
      </dgm:prSet>
      <dgm:spPr/>
      <dgm:t>
        <a:bodyPr/>
        <a:lstStyle/>
        <a:p>
          <a:endParaRPr lang="en-US"/>
        </a:p>
      </dgm:t>
    </dgm:pt>
  </dgm:ptLst>
  <dgm:cxnLst>
    <dgm:cxn modelId="{A6EB3D9E-FCA6-412C-B5F5-FEE7DEB42899}" srcId="{E94D8368-BCE5-424C-82B4-C166635E5828}" destId="{213CF894-D2C9-4E55-9F8C-DE0EB849BB1A}" srcOrd="1" destOrd="0" parTransId="{5EA4954B-A531-4EEC-92DC-1626D715C278}" sibTransId="{25B616A6-4716-4437-A35F-301CC9306845}"/>
    <dgm:cxn modelId="{11B9F2F7-6906-4E76-B035-6E2DCEB8F202}" srcId="{E94D8368-BCE5-424C-82B4-C166635E5828}" destId="{B9838E85-BDD2-4ECD-8EE2-EFBB6328A573}" srcOrd="0" destOrd="0" parTransId="{CFC56E27-9EDB-4A7E-926E-304A325A8CAA}" sibTransId="{96BC23FA-047C-4246-9C76-FD4E6A7EDAA0}"/>
    <dgm:cxn modelId="{6489865D-FA4B-4CA5-9EBA-B6A93DD0BB89}" type="presOf" srcId="{213CF894-D2C9-4E55-9F8C-DE0EB849BB1A}" destId="{6C49DE17-E370-414B-B899-581A79F99233}" srcOrd="0" destOrd="0" presId="urn:microsoft.com/office/officeart/2005/8/layout/matrix3"/>
    <dgm:cxn modelId="{88CC71CD-FC4F-46C0-A940-2EC8CF21CB9A}" srcId="{E94D8368-BCE5-424C-82B4-C166635E5828}" destId="{02BE856F-D4FE-4799-A236-2F3A211870C7}" srcOrd="2" destOrd="0" parTransId="{F3F40B90-29DD-4823-8DED-E7A0EE4C5EEB}" sibTransId="{2683D2F8-B827-4784-A14B-AB6677822864}"/>
    <dgm:cxn modelId="{292B8D07-1CDC-4061-96D9-A56C0806481D}" type="presOf" srcId="{2AB2C824-12E1-4228-8674-BFF34BFA2FC1}" destId="{5905D757-C792-4B4B-8C0C-9F98B2A50862}" srcOrd="0" destOrd="0" presId="urn:microsoft.com/office/officeart/2005/8/layout/matrix3"/>
    <dgm:cxn modelId="{064C9958-9ABA-4E98-A381-BE306BE789E8}" srcId="{E94D8368-BCE5-424C-82B4-C166635E5828}" destId="{2AB2C824-12E1-4228-8674-BFF34BFA2FC1}" srcOrd="3" destOrd="0" parTransId="{320A1128-03B0-4995-AF73-977B5E210D02}" sibTransId="{AB259BE0-A330-49F2-812C-CB533E25FC0D}"/>
    <dgm:cxn modelId="{B38BF671-BF64-43A2-AD71-1CFF5B7AC680}" type="presOf" srcId="{02BE856F-D4FE-4799-A236-2F3A211870C7}" destId="{321B22BB-1F7C-447D-A547-CC9405D3CCD7}" srcOrd="0" destOrd="0" presId="urn:microsoft.com/office/officeart/2005/8/layout/matrix3"/>
    <dgm:cxn modelId="{7332F2EC-EDD6-4811-8DE1-8CB6C099BB95}" type="presOf" srcId="{E94D8368-BCE5-424C-82B4-C166635E5828}" destId="{0D910FB7-ACE3-41DA-AECA-5E7FDB2CFC87}" srcOrd="0" destOrd="0" presId="urn:microsoft.com/office/officeart/2005/8/layout/matrix3"/>
    <dgm:cxn modelId="{DB99D85E-1EDD-40CB-990D-514DBC79CFDE}" type="presOf" srcId="{B9838E85-BDD2-4ECD-8EE2-EFBB6328A573}" destId="{B146AB6F-A4D0-49DC-8AF0-B11561AD68F5}" srcOrd="0" destOrd="0" presId="urn:microsoft.com/office/officeart/2005/8/layout/matrix3"/>
    <dgm:cxn modelId="{19C1AF38-377A-40D1-AAC1-9BEF7EFFFBE3}" type="presParOf" srcId="{0D910FB7-ACE3-41DA-AECA-5E7FDB2CFC87}" destId="{A80B2B04-6FBE-49BD-9D85-08CFDEAE6C92}" srcOrd="0" destOrd="0" presId="urn:microsoft.com/office/officeart/2005/8/layout/matrix3"/>
    <dgm:cxn modelId="{2E7B760E-5BFB-4B25-A7A7-ACA2502CDF12}" type="presParOf" srcId="{0D910FB7-ACE3-41DA-AECA-5E7FDB2CFC87}" destId="{B146AB6F-A4D0-49DC-8AF0-B11561AD68F5}" srcOrd="1" destOrd="0" presId="urn:microsoft.com/office/officeart/2005/8/layout/matrix3"/>
    <dgm:cxn modelId="{759BED70-AA47-47B1-AB06-D5437D89FB1A}" type="presParOf" srcId="{0D910FB7-ACE3-41DA-AECA-5E7FDB2CFC87}" destId="{6C49DE17-E370-414B-B899-581A79F99233}" srcOrd="2" destOrd="0" presId="urn:microsoft.com/office/officeart/2005/8/layout/matrix3"/>
    <dgm:cxn modelId="{6EC5BE79-E286-49F3-A058-BA81ADFFFC84}" type="presParOf" srcId="{0D910FB7-ACE3-41DA-AECA-5E7FDB2CFC87}" destId="{321B22BB-1F7C-447D-A547-CC9405D3CCD7}" srcOrd="3" destOrd="0" presId="urn:microsoft.com/office/officeart/2005/8/layout/matrix3"/>
    <dgm:cxn modelId="{8031CE9C-295A-4DBB-A23F-FF835C603203}" type="presParOf" srcId="{0D910FB7-ACE3-41DA-AECA-5E7FDB2CFC87}" destId="{5905D757-C792-4B4B-8C0C-9F98B2A50862}"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6735E43-AA73-4A44-B24D-4A84C278B3E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8BC9FD7-8D3A-4A1F-8FB5-4499AF3D3C26}">
      <dgm:prSet/>
      <dgm:spPr/>
      <dgm:t>
        <a:bodyPr/>
        <a:lstStyle/>
        <a:p>
          <a:pPr rtl="0"/>
          <a:r>
            <a:rPr lang="en-US" i="1" dirty="0" smtClean="0"/>
            <a:t>It is difficult to make predictions, especially about the future. </a:t>
          </a:r>
          <a:br>
            <a:rPr lang="en-US" i="1" dirty="0" smtClean="0"/>
          </a:br>
          <a:r>
            <a:rPr lang="en-US" i="1" dirty="0" smtClean="0"/>
            <a:t>                                               </a:t>
          </a:r>
          <a:r>
            <a:rPr lang="en-US" dirty="0" smtClean="0"/>
            <a:t>Yogi Berra</a:t>
          </a:r>
          <a:endParaRPr lang="en-US" dirty="0"/>
        </a:p>
      </dgm:t>
    </dgm:pt>
    <dgm:pt modelId="{8E10AAFE-135A-445A-A2B8-36B8A7C23EB7}" type="parTrans" cxnId="{9B9A2F22-A863-4DDB-9000-4547C0A27B3C}">
      <dgm:prSet/>
      <dgm:spPr/>
      <dgm:t>
        <a:bodyPr/>
        <a:lstStyle/>
        <a:p>
          <a:endParaRPr lang="en-US"/>
        </a:p>
      </dgm:t>
    </dgm:pt>
    <dgm:pt modelId="{D53828B5-AFE0-44C4-AB77-0F3264DFDF48}" type="sibTrans" cxnId="{9B9A2F22-A863-4DDB-9000-4547C0A27B3C}">
      <dgm:prSet/>
      <dgm:spPr/>
      <dgm:t>
        <a:bodyPr/>
        <a:lstStyle/>
        <a:p>
          <a:endParaRPr lang="en-US"/>
        </a:p>
      </dgm:t>
    </dgm:pt>
    <dgm:pt modelId="{7BFBA7CD-1DB0-4588-9482-E62AB74F7BA1}" type="pres">
      <dgm:prSet presAssocID="{C6735E43-AA73-4A44-B24D-4A84C278B3E6}" presName="linear" presStyleCnt="0">
        <dgm:presLayoutVars>
          <dgm:animLvl val="lvl"/>
          <dgm:resizeHandles val="exact"/>
        </dgm:presLayoutVars>
      </dgm:prSet>
      <dgm:spPr/>
      <dgm:t>
        <a:bodyPr/>
        <a:lstStyle/>
        <a:p>
          <a:endParaRPr lang="en-US"/>
        </a:p>
      </dgm:t>
    </dgm:pt>
    <dgm:pt modelId="{5A912A09-617B-4AC7-8236-6FE419B4CC90}" type="pres">
      <dgm:prSet presAssocID="{68BC9FD7-8D3A-4A1F-8FB5-4499AF3D3C26}" presName="parentText" presStyleLbl="node1" presStyleIdx="0" presStyleCnt="1">
        <dgm:presLayoutVars>
          <dgm:chMax val="0"/>
          <dgm:bulletEnabled val="1"/>
        </dgm:presLayoutVars>
      </dgm:prSet>
      <dgm:spPr/>
      <dgm:t>
        <a:bodyPr/>
        <a:lstStyle/>
        <a:p>
          <a:endParaRPr lang="en-US"/>
        </a:p>
      </dgm:t>
    </dgm:pt>
  </dgm:ptLst>
  <dgm:cxnLst>
    <dgm:cxn modelId="{3B5DABA5-B9B6-41AA-8191-2E54CD56286F}" type="presOf" srcId="{C6735E43-AA73-4A44-B24D-4A84C278B3E6}" destId="{7BFBA7CD-1DB0-4588-9482-E62AB74F7BA1}" srcOrd="0" destOrd="0" presId="urn:microsoft.com/office/officeart/2005/8/layout/vList2"/>
    <dgm:cxn modelId="{9B9A2F22-A863-4DDB-9000-4547C0A27B3C}" srcId="{C6735E43-AA73-4A44-B24D-4A84C278B3E6}" destId="{68BC9FD7-8D3A-4A1F-8FB5-4499AF3D3C26}" srcOrd="0" destOrd="0" parTransId="{8E10AAFE-135A-445A-A2B8-36B8A7C23EB7}" sibTransId="{D53828B5-AFE0-44C4-AB77-0F3264DFDF48}"/>
    <dgm:cxn modelId="{F5F6F1DF-7EBF-4F44-9706-15F5DE724B09}" type="presOf" srcId="{68BC9FD7-8D3A-4A1F-8FB5-4499AF3D3C26}" destId="{5A912A09-617B-4AC7-8236-6FE419B4CC90}" srcOrd="0" destOrd="0" presId="urn:microsoft.com/office/officeart/2005/8/layout/vList2"/>
    <dgm:cxn modelId="{53C42349-B3AA-4F63-A40B-CAEE54ACF4E4}" type="presParOf" srcId="{7BFBA7CD-1DB0-4588-9482-E62AB74F7BA1}" destId="{5A912A09-617B-4AC7-8236-6FE419B4CC9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3B3332-5E1F-4CA3-B2E8-5CB6751947A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3D6E7529-C8F8-476F-B857-C643BC8BBB9E}">
      <dgm:prSet custT="1"/>
      <dgm:spPr/>
      <dgm:t>
        <a:bodyPr/>
        <a:lstStyle/>
        <a:p>
          <a:pPr algn="ctr" rtl="0">
            <a:spcAft>
              <a:spcPct val="35000"/>
            </a:spcAft>
          </a:pPr>
          <a:r>
            <a:rPr lang="en-US" sz="3200" dirty="0" smtClean="0"/>
            <a:t>“88% of executives cite </a:t>
          </a:r>
          <a:r>
            <a:rPr lang="en-US" sz="3200" b="0" dirty="0" err="1" smtClean="0"/>
            <a:t>organisational</a:t>
          </a:r>
          <a:r>
            <a:rPr lang="en-US" sz="3200" b="0" dirty="0" smtClean="0"/>
            <a:t> agility as key to global success</a:t>
          </a:r>
          <a:r>
            <a:rPr lang="en-US" sz="3200" dirty="0" smtClean="0"/>
            <a:t>.”</a:t>
          </a:r>
        </a:p>
        <a:p>
          <a:pPr algn="ctr" rtl="0">
            <a:spcAft>
              <a:spcPts val="0"/>
            </a:spcAft>
          </a:pPr>
          <a:r>
            <a:rPr lang="en-US" sz="3200" dirty="0" smtClean="0"/>
            <a:t> </a:t>
          </a:r>
        </a:p>
        <a:p>
          <a:pPr algn="ctr" rtl="0">
            <a:spcAft>
              <a:spcPct val="35000"/>
            </a:spcAft>
          </a:pPr>
          <a:r>
            <a:rPr lang="en-US" sz="3200" dirty="0" smtClean="0"/>
            <a:t>“50% say that </a:t>
          </a:r>
          <a:r>
            <a:rPr lang="en-US" sz="3200" b="0" dirty="0" smtClean="0"/>
            <a:t>agility is not only important, but a core differentiator</a:t>
          </a:r>
          <a:r>
            <a:rPr lang="en-US" sz="3200" dirty="0" smtClean="0"/>
            <a:t>.”</a:t>
          </a:r>
        </a:p>
      </dgm:t>
    </dgm:pt>
    <dgm:pt modelId="{7AD5EC56-06E1-4A99-BC05-B17D7BE0EBBA}" type="parTrans" cxnId="{3F6B1778-8921-474C-A3D5-23CA5323022D}">
      <dgm:prSet/>
      <dgm:spPr/>
      <dgm:t>
        <a:bodyPr/>
        <a:lstStyle/>
        <a:p>
          <a:pPr algn="ctr"/>
          <a:endParaRPr lang="en-US" sz="1600"/>
        </a:p>
      </dgm:t>
    </dgm:pt>
    <dgm:pt modelId="{5FD031E3-B9F8-4306-839A-71D6636D0149}" type="sibTrans" cxnId="{3F6B1778-8921-474C-A3D5-23CA5323022D}">
      <dgm:prSet/>
      <dgm:spPr/>
      <dgm:t>
        <a:bodyPr/>
        <a:lstStyle/>
        <a:p>
          <a:pPr algn="ctr"/>
          <a:endParaRPr lang="en-US" sz="1600"/>
        </a:p>
      </dgm:t>
    </dgm:pt>
    <dgm:pt modelId="{15B377D3-9BC3-4B14-A14E-429B7EC61CBE}" type="pres">
      <dgm:prSet presAssocID="{8B3B3332-5E1F-4CA3-B2E8-5CB6751947A6}" presName="linear" presStyleCnt="0">
        <dgm:presLayoutVars>
          <dgm:animLvl val="lvl"/>
          <dgm:resizeHandles val="exact"/>
        </dgm:presLayoutVars>
      </dgm:prSet>
      <dgm:spPr/>
      <dgm:t>
        <a:bodyPr/>
        <a:lstStyle/>
        <a:p>
          <a:endParaRPr lang="en-US"/>
        </a:p>
      </dgm:t>
    </dgm:pt>
    <dgm:pt modelId="{B6DADE7F-E9A6-4E71-A06C-F1166820764B}" type="pres">
      <dgm:prSet presAssocID="{3D6E7529-C8F8-476F-B857-C643BC8BBB9E}" presName="parentText" presStyleLbl="node1" presStyleIdx="0" presStyleCnt="1" custLinFactNeighborX="-722" custLinFactNeighborY="-3343">
        <dgm:presLayoutVars>
          <dgm:chMax val="0"/>
          <dgm:bulletEnabled val="1"/>
        </dgm:presLayoutVars>
      </dgm:prSet>
      <dgm:spPr/>
      <dgm:t>
        <a:bodyPr/>
        <a:lstStyle/>
        <a:p>
          <a:endParaRPr lang="en-US"/>
        </a:p>
      </dgm:t>
    </dgm:pt>
  </dgm:ptLst>
  <dgm:cxnLst>
    <dgm:cxn modelId="{D929436B-414C-4069-A78E-5D2CEB86BE8C}" type="presOf" srcId="{3D6E7529-C8F8-476F-B857-C643BC8BBB9E}" destId="{B6DADE7F-E9A6-4E71-A06C-F1166820764B}" srcOrd="0" destOrd="0" presId="urn:microsoft.com/office/officeart/2005/8/layout/vList2"/>
    <dgm:cxn modelId="{3F6B1778-8921-474C-A3D5-23CA5323022D}" srcId="{8B3B3332-5E1F-4CA3-B2E8-5CB6751947A6}" destId="{3D6E7529-C8F8-476F-B857-C643BC8BBB9E}" srcOrd="0" destOrd="0" parTransId="{7AD5EC56-06E1-4A99-BC05-B17D7BE0EBBA}" sibTransId="{5FD031E3-B9F8-4306-839A-71D6636D0149}"/>
    <dgm:cxn modelId="{37EEDFCF-A851-4BE3-B13D-27F0D5D943BD}" type="presOf" srcId="{8B3B3332-5E1F-4CA3-B2E8-5CB6751947A6}" destId="{15B377D3-9BC3-4B14-A14E-429B7EC61CBE}" srcOrd="0" destOrd="0" presId="urn:microsoft.com/office/officeart/2005/8/layout/vList2"/>
    <dgm:cxn modelId="{C5877762-A6CB-441A-87B6-AE175F1D1490}" type="presParOf" srcId="{15B377D3-9BC3-4B14-A14E-429B7EC61CBE}" destId="{B6DADE7F-E9A6-4E71-A06C-F1166820764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F76DBA-38E0-4146-90AD-321149AE043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C9104A0-DC77-43C2-BB10-6CD61F55B3CA}">
      <dgm:prSet/>
      <dgm:spPr/>
      <dgm:t>
        <a:bodyPr/>
        <a:lstStyle/>
        <a:p>
          <a:pPr rtl="0"/>
          <a:r>
            <a:rPr lang="en-US" dirty="0" smtClean="0"/>
            <a:t>“Every decade or so since the beginning of the computer age there comes a platform change...”</a:t>
          </a:r>
          <a:endParaRPr lang="en-US" dirty="0"/>
        </a:p>
      </dgm:t>
    </dgm:pt>
    <dgm:pt modelId="{2AB9685A-E928-4BFE-A944-CC711F0F360B}" type="parTrans" cxnId="{DFAF6DB9-2FCF-4B60-8696-FB65801B7940}">
      <dgm:prSet/>
      <dgm:spPr/>
      <dgm:t>
        <a:bodyPr/>
        <a:lstStyle/>
        <a:p>
          <a:endParaRPr lang="en-US"/>
        </a:p>
      </dgm:t>
    </dgm:pt>
    <dgm:pt modelId="{5C8A359A-33B4-4E30-8FB0-5B87CB64470B}" type="sibTrans" cxnId="{DFAF6DB9-2FCF-4B60-8696-FB65801B7940}">
      <dgm:prSet/>
      <dgm:spPr/>
      <dgm:t>
        <a:bodyPr/>
        <a:lstStyle/>
        <a:p>
          <a:endParaRPr lang="en-US"/>
        </a:p>
      </dgm:t>
    </dgm:pt>
    <dgm:pt modelId="{740FF5AD-EF91-4050-BEC7-892D3A3A9290}">
      <dgm:prSet/>
      <dgm:spPr/>
      <dgm:t>
        <a:bodyPr/>
        <a:lstStyle/>
        <a:p>
          <a:pPr rtl="0"/>
          <a:r>
            <a:rPr lang="en-US" dirty="0" smtClean="0"/>
            <a:t>2000 - the Web</a:t>
          </a:r>
          <a:endParaRPr lang="en-US" dirty="0"/>
        </a:p>
      </dgm:t>
    </dgm:pt>
    <dgm:pt modelId="{24842498-9C84-462B-B958-091B9B6E894F}" type="parTrans" cxnId="{0A9780CD-76BA-44FF-A5CC-F734495FBC3F}">
      <dgm:prSet/>
      <dgm:spPr/>
      <dgm:t>
        <a:bodyPr/>
        <a:lstStyle/>
        <a:p>
          <a:endParaRPr lang="en-US"/>
        </a:p>
      </dgm:t>
    </dgm:pt>
    <dgm:pt modelId="{8F232DB8-7AE9-47CF-B956-14190C069B18}" type="sibTrans" cxnId="{0A9780CD-76BA-44FF-A5CC-F734495FBC3F}">
      <dgm:prSet/>
      <dgm:spPr/>
      <dgm:t>
        <a:bodyPr/>
        <a:lstStyle/>
        <a:p>
          <a:endParaRPr lang="en-US"/>
        </a:p>
      </dgm:t>
    </dgm:pt>
    <dgm:pt modelId="{3137FC1C-9DBA-40A0-A75D-78F38DC01563}">
      <dgm:prSet/>
      <dgm:spPr/>
      <dgm:t>
        <a:bodyPr/>
        <a:lstStyle/>
        <a:p>
          <a:pPr rtl="0"/>
          <a:r>
            <a:rPr lang="en-US" dirty="0" smtClean="0"/>
            <a:t>2012-mobility (individuals), cloud (system) plus big data and social media</a:t>
          </a:r>
          <a:endParaRPr lang="en-US" dirty="0"/>
        </a:p>
      </dgm:t>
    </dgm:pt>
    <dgm:pt modelId="{BACFF42D-D888-4BF2-8A95-D58FB1B25BF1}" type="parTrans" cxnId="{0B54A4FE-74C2-4B2C-BB7A-3AE9650FA0E6}">
      <dgm:prSet/>
      <dgm:spPr/>
      <dgm:t>
        <a:bodyPr/>
        <a:lstStyle/>
        <a:p>
          <a:endParaRPr lang="en-US"/>
        </a:p>
      </dgm:t>
    </dgm:pt>
    <dgm:pt modelId="{C7C31CB7-7FB7-4D63-B3D5-1CF4B0993C66}" type="sibTrans" cxnId="{0B54A4FE-74C2-4B2C-BB7A-3AE9650FA0E6}">
      <dgm:prSet/>
      <dgm:spPr/>
      <dgm:t>
        <a:bodyPr/>
        <a:lstStyle/>
        <a:p>
          <a:endParaRPr lang="en-US"/>
        </a:p>
      </dgm:t>
    </dgm:pt>
    <dgm:pt modelId="{691A7FB2-DA69-4B1B-B713-1FC6D0758C20}">
      <dgm:prSet/>
      <dgm:spPr/>
      <dgm:t>
        <a:bodyPr/>
        <a:lstStyle/>
        <a:p>
          <a:pPr rtl="0"/>
          <a:endParaRPr lang="en-US" dirty="0"/>
        </a:p>
      </dgm:t>
    </dgm:pt>
    <dgm:pt modelId="{B46CACFA-8197-4DC5-8D49-C69788857672}" type="parTrans" cxnId="{C50194CE-BB80-472C-8BD5-99B46508D4BB}">
      <dgm:prSet/>
      <dgm:spPr/>
      <dgm:t>
        <a:bodyPr/>
        <a:lstStyle/>
        <a:p>
          <a:endParaRPr lang="en-US"/>
        </a:p>
      </dgm:t>
    </dgm:pt>
    <dgm:pt modelId="{E912961F-9A69-4AA8-92D1-EDCC915DBA2D}" type="sibTrans" cxnId="{C50194CE-BB80-472C-8BD5-99B46508D4BB}">
      <dgm:prSet/>
      <dgm:spPr/>
      <dgm:t>
        <a:bodyPr/>
        <a:lstStyle/>
        <a:p>
          <a:endParaRPr lang="en-US"/>
        </a:p>
      </dgm:t>
    </dgm:pt>
    <dgm:pt modelId="{2709F65A-0BE6-447C-AA65-92B704618A20}" type="pres">
      <dgm:prSet presAssocID="{DAF76DBA-38E0-4146-90AD-321149AE0431}" presName="Name0" presStyleCnt="0">
        <dgm:presLayoutVars>
          <dgm:dir/>
          <dgm:animLvl val="lvl"/>
          <dgm:resizeHandles val="exact"/>
        </dgm:presLayoutVars>
      </dgm:prSet>
      <dgm:spPr/>
      <dgm:t>
        <a:bodyPr/>
        <a:lstStyle/>
        <a:p>
          <a:endParaRPr lang="en-US"/>
        </a:p>
      </dgm:t>
    </dgm:pt>
    <dgm:pt modelId="{42CC43BB-3F16-496B-89D5-562FB6D217AF}" type="pres">
      <dgm:prSet presAssocID="{BC9104A0-DC77-43C2-BB10-6CD61F55B3CA}" presName="linNode" presStyleCnt="0"/>
      <dgm:spPr/>
    </dgm:pt>
    <dgm:pt modelId="{6343C73D-4A90-4BBB-A0F9-037CC103DEE5}" type="pres">
      <dgm:prSet presAssocID="{BC9104A0-DC77-43C2-BB10-6CD61F55B3CA}" presName="parentText" presStyleLbl="node1" presStyleIdx="0" presStyleCnt="1">
        <dgm:presLayoutVars>
          <dgm:chMax val="1"/>
          <dgm:bulletEnabled val="1"/>
        </dgm:presLayoutVars>
      </dgm:prSet>
      <dgm:spPr/>
      <dgm:t>
        <a:bodyPr/>
        <a:lstStyle/>
        <a:p>
          <a:endParaRPr lang="en-US"/>
        </a:p>
      </dgm:t>
    </dgm:pt>
    <dgm:pt modelId="{AB2A1110-D1FE-411F-9502-4E611ACD51FE}" type="pres">
      <dgm:prSet presAssocID="{BC9104A0-DC77-43C2-BB10-6CD61F55B3CA}" presName="descendantText" presStyleLbl="alignAccFollowNode1" presStyleIdx="0" presStyleCnt="1">
        <dgm:presLayoutVars>
          <dgm:bulletEnabled val="1"/>
        </dgm:presLayoutVars>
      </dgm:prSet>
      <dgm:spPr/>
      <dgm:t>
        <a:bodyPr/>
        <a:lstStyle/>
        <a:p>
          <a:endParaRPr lang="en-US"/>
        </a:p>
      </dgm:t>
    </dgm:pt>
  </dgm:ptLst>
  <dgm:cxnLst>
    <dgm:cxn modelId="{0A9780CD-76BA-44FF-A5CC-F734495FBC3F}" srcId="{BC9104A0-DC77-43C2-BB10-6CD61F55B3CA}" destId="{740FF5AD-EF91-4050-BEC7-892D3A3A9290}" srcOrd="0" destOrd="0" parTransId="{24842498-9C84-462B-B958-091B9B6E894F}" sibTransId="{8F232DB8-7AE9-47CF-B956-14190C069B18}"/>
    <dgm:cxn modelId="{73D9CEB6-0A25-4005-B7AD-AA5DDC72D213}" type="presOf" srcId="{3137FC1C-9DBA-40A0-A75D-78F38DC01563}" destId="{AB2A1110-D1FE-411F-9502-4E611ACD51FE}" srcOrd="0" destOrd="2" presId="urn:microsoft.com/office/officeart/2005/8/layout/vList5"/>
    <dgm:cxn modelId="{C50194CE-BB80-472C-8BD5-99B46508D4BB}" srcId="{BC9104A0-DC77-43C2-BB10-6CD61F55B3CA}" destId="{691A7FB2-DA69-4B1B-B713-1FC6D0758C20}" srcOrd="1" destOrd="0" parTransId="{B46CACFA-8197-4DC5-8D49-C69788857672}" sibTransId="{E912961F-9A69-4AA8-92D1-EDCC915DBA2D}"/>
    <dgm:cxn modelId="{DFAF6DB9-2FCF-4B60-8696-FB65801B7940}" srcId="{DAF76DBA-38E0-4146-90AD-321149AE0431}" destId="{BC9104A0-DC77-43C2-BB10-6CD61F55B3CA}" srcOrd="0" destOrd="0" parTransId="{2AB9685A-E928-4BFE-A944-CC711F0F360B}" sibTransId="{5C8A359A-33B4-4E30-8FB0-5B87CB64470B}"/>
    <dgm:cxn modelId="{A4F33374-9E8C-4082-A000-0F7CD019AB20}" type="presOf" srcId="{740FF5AD-EF91-4050-BEC7-892D3A3A9290}" destId="{AB2A1110-D1FE-411F-9502-4E611ACD51FE}" srcOrd="0" destOrd="0" presId="urn:microsoft.com/office/officeart/2005/8/layout/vList5"/>
    <dgm:cxn modelId="{0B54A4FE-74C2-4B2C-BB7A-3AE9650FA0E6}" srcId="{BC9104A0-DC77-43C2-BB10-6CD61F55B3CA}" destId="{3137FC1C-9DBA-40A0-A75D-78F38DC01563}" srcOrd="2" destOrd="0" parTransId="{BACFF42D-D888-4BF2-8A95-D58FB1B25BF1}" sibTransId="{C7C31CB7-7FB7-4D63-B3D5-1CF4B0993C66}"/>
    <dgm:cxn modelId="{96065650-DC5F-47C9-BCE4-6BA8EDFA4CE9}" type="presOf" srcId="{BC9104A0-DC77-43C2-BB10-6CD61F55B3CA}" destId="{6343C73D-4A90-4BBB-A0F9-037CC103DEE5}" srcOrd="0" destOrd="0" presId="urn:microsoft.com/office/officeart/2005/8/layout/vList5"/>
    <dgm:cxn modelId="{2B39219D-92A9-403A-9739-699EFBC38A1C}" type="presOf" srcId="{691A7FB2-DA69-4B1B-B713-1FC6D0758C20}" destId="{AB2A1110-D1FE-411F-9502-4E611ACD51FE}" srcOrd="0" destOrd="1" presId="urn:microsoft.com/office/officeart/2005/8/layout/vList5"/>
    <dgm:cxn modelId="{E72087C1-3FFE-488D-AB9C-4D5074D4F26D}" type="presOf" srcId="{DAF76DBA-38E0-4146-90AD-321149AE0431}" destId="{2709F65A-0BE6-447C-AA65-92B704618A20}" srcOrd="0" destOrd="0" presId="urn:microsoft.com/office/officeart/2005/8/layout/vList5"/>
    <dgm:cxn modelId="{A961E383-D5AE-4BD9-AB08-DD09E2F962E9}" type="presParOf" srcId="{2709F65A-0BE6-447C-AA65-92B704618A20}" destId="{42CC43BB-3F16-496B-89D5-562FB6D217AF}" srcOrd="0" destOrd="0" presId="urn:microsoft.com/office/officeart/2005/8/layout/vList5"/>
    <dgm:cxn modelId="{536C831A-3625-4BE3-8ABA-4EE8B198D5CF}" type="presParOf" srcId="{42CC43BB-3F16-496B-89D5-562FB6D217AF}" destId="{6343C73D-4A90-4BBB-A0F9-037CC103DEE5}" srcOrd="0" destOrd="0" presId="urn:microsoft.com/office/officeart/2005/8/layout/vList5"/>
    <dgm:cxn modelId="{F4E93564-1718-4FB8-8F0F-C857F86EBF37}" type="presParOf" srcId="{42CC43BB-3F16-496B-89D5-562FB6D217AF}" destId="{AB2A1110-D1FE-411F-9502-4E611ACD51F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5F7D4A-CBAB-4A25-A709-A097429ED79D}" type="doc">
      <dgm:prSet loTypeId="urn:microsoft.com/office/officeart/2005/8/layout/venn1" loCatId="relationship" qsTypeId="urn:microsoft.com/office/officeart/2005/8/quickstyle/simple1" qsCatId="simple" csTypeId="urn:microsoft.com/office/officeart/2005/8/colors/accent2_3" csCatId="accent2" phldr="1"/>
      <dgm:spPr/>
      <dgm:t>
        <a:bodyPr/>
        <a:lstStyle/>
        <a:p>
          <a:endParaRPr lang="en-US"/>
        </a:p>
      </dgm:t>
    </dgm:pt>
    <dgm:pt modelId="{FE8A3F6C-2F59-4E4F-A0AA-405EA2F2B5F5}">
      <dgm:prSet/>
      <dgm:spPr/>
      <dgm:t>
        <a:bodyPr/>
        <a:lstStyle/>
        <a:p>
          <a:pPr rtl="0"/>
          <a:r>
            <a:rPr lang="en-US" smtClean="0"/>
            <a:t>Beyond Budgeting</a:t>
          </a:r>
          <a:endParaRPr lang="en-US"/>
        </a:p>
      </dgm:t>
    </dgm:pt>
    <dgm:pt modelId="{C796283B-1148-487D-A134-FC4CE5408EBB}" type="parTrans" cxnId="{B236871E-6D31-406D-90E4-9482EDFCC858}">
      <dgm:prSet/>
      <dgm:spPr/>
      <dgm:t>
        <a:bodyPr/>
        <a:lstStyle/>
        <a:p>
          <a:endParaRPr lang="en-US"/>
        </a:p>
      </dgm:t>
    </dgm:pt>
    <dgm:pt modelId="{B212DC75-D780-4BB2-9A82-3B8356892FA7}" type="sibTrans" cxnId="{B236871E-6D31-406D-90E4-9482EDFCC858}">
      <dgm:prSet/>
      <dgm:spPr/>
      <dgm:t>
        <a:bodyPr/>
        <a:lstStyle/>
        <a:p>
          <a:endParaRPr lang="en-US"/>
        </a:p>
      </dgm:t>
    </dgm:pt>
    <dgm:pt modelId="{CCB5F376-64CE-45A8-A351-E51219487D96}">
      <dgm:prSet/>
      <dgm:spPr/>
      <dgm:t>
        <a:bodyPr/>
        <a:lstStyle/>
        <a:p>
          <a:pPr rtl="0"/>
          <a:r>
            <a:rPr lang="en-US" smtClean="0"/>
            <a:t>Lean (lean startup)</a:t>
          </a:r>
          <a:endParaRPr lang="en-US"/>
        </a:p>
      </dgm:t>
    </dgm:pt>
    <dgm:pt modelId="{81FAF2F2-A2D9-41DB-80F7-07E59A4523EB}" type="parTrans" cxnId="{E6BC70E8-13DA-45DB-B221-E0538A10FD19}">
      <dgm:prSet/>
      <dgm:spPr/>
      <dgm:t>
        <a:bodyPr/>
        <a:lstStyle/>
        <a:p>
          <a:endParaRPr lang="en-US"/>
        </a:p>
      </dgm:t>
    </dgm:pt>
    <dgm:pt modelId="{C989DFE9-9B72-4EAF-BA0E-1A1E66F5C72D}" type="sibTrans" cxnId="{E6BC70E8-13DA-45DB-B221-E0538A10FD19}">
      <dgm:prSet/>
      <dgm:spPr/>
      <dgm:t>
        <a:bodyPr/>
        <a:lstStyle/>
        <a:p>
          <a:endParaRPr lang="en-US"/>
        </a:p>
      </dgm:t>
    </dgm:pt>
    <dgm:pt modelId="{B4F72AEA-321E-4AA5-BB71-E2247B2104F8}">
      <dgm:prSet/>
      <dgm:spPr/>
      <dgm:t>
        <a:bodyPr/>
        <a:lstStyle/>
        <a:p>
          <a:pPr rtl="0"/>
          <a:r>
            <a:rPr lang="en-US" dirty="0" smtClean="0"/>
            <a:t>Next Gen Management</a:t>
          </a:r>
          <a:endParaRPr lang="en-US" dirty="0"/>
        </a:p>
      </dgm:t>
    </dgm:pt>
    <dgm:pt modelId="{2D0EE43F-DC32-44F8-8FB3-B4D82132FE5B}" type="parTrans" cxnId="{1309C625-AC71-4B7D-B295-17EE379F60A0}">
      <dgm:prSet/>
      <dgm:spPr/>
      <dgm:t>
        <a:bodyPr/>
        <a:lstStyle/>
        <a:p>
          <a:endParaRPr lang="en-US"/>
        </a:p>
      </dgm:t>
    </dgm:pt>
    <dgm:pt modelId="{CA0753D9-D73E-4ADA-BF3D-E74B8BCF5919}" type="sibTrans" cxnId="{1309C625-AC71-4B7D-B295-17EE379F60A0}">
      <dgm:prSet/>
      <dgm:spPr/>
      <dgm:t>
        <a:bodyPr/>
        <a:lstStyle/>
        <a:p>
          <a:endParaRPr lang="en-US"/>
        </a:p>
      </dgm:t>
    </dgm:pt>
    <dgm:pt modelId="{E67661E7-090D-421F-90A6-1CB6B91DF081}" type="pres">
      <dgm:prSet presAssocID="{965F7D4A-CBAB-4A25-A709-A097429ED79D}" presName="compositeShape" presStyleCnt="0">
        <dgm:presLayoutVars>
          <dgm:chMax val="7"/>
          <dgm:dir/>
          <dgm:resizeHandles val="exact"/>
        </dgm:presLayoutVars>
      </dgm:prSet>
      <dgm:spPr/>
      <dgm:t>
        <a:bodyPr/>
        <a:lstStyle/>
        <a:p>
          <a:endParaRPr lang="en-US"/>
        </a:p>
      </dgm:t>
    </dgm:pt>
    <dgm:pt modelId="{E93F3B09-23F4-4BCE-AAC8-9B1126EC4D15}" type="pres">
      <dgm:prSet presAssocID="{FE8A3F6C-2F59-4E4F-A0AA-405EA2F2B5F5}" presName="circ1" presStyleLbl="vennNode1" presStyleIdx="0" presStyleCnt="3"/>
      <dgm:spPr/>
      <dgm:t>
        <a:bodyPr/>
        <a:lstStyle/>
        <a:p>
          <a:endParaRPr lang="en-US"/>
        </a:p>
      </dgm:t>
    </dgm:pt>
    <dgm:pt modelId="{C31D73D7-EFED-47EA-8A17-B967057D80A6}" type="pres">
      <dgm:prSet presAssocID="{FE8A3F6C-2F59-4E4F-A0AA-405EA2F2B5F5}" presName="circ1Tx" presStyleLbl="revTx" presStyleIdx="0" presStyleCnt="0">
        <dgm:presLayoutVars>
          <dgm:chMax val="0"/>
          <dgm:chPref val="0"/>
          <dgm:bulletEnabled val="1"/>
        </dgm:presLayoutVars>
      </dgm:prSet>
      <dgm:spPr/>
      <dgm:t>
        <a:bodyPr/>
        <a:lstStyle/>
        <a:p>
          <a:endParaRPr lang="en-US"/>
        </a:p>
      </dgm:t>
    </dgm:pt>
    <dgm:pt modelId="{50A00AE1-79A8-40FE-B648-D9A13C35CE12}" type="pres">
      <dgm:prSet presAssocID="{CCB5F376-64CE-45A8-A351-E51219487D96}" presName="circ2" presStyleLbl="vennNode1" presStyleIdx="1" presStyleCnt="3"/>
      <dgm:spPr/>
      <dgm:t>
        <a:bodyPr/>
        <a:lstStyle/>
        <a:p>
          <a:endParaRPr lang="en-US"/>
        </a:p>
      </dgm:t>
    </dgm:pt>
    <dgm:pt modelId="{08B295FB-D2AE-43C4-A7FE-5DAA703D9999}" type="pres">
      <dgm:prSet presAssocID="{CCB5F376-64CE-45A8-A351-E51219487D96}" presName="circ2Tx" presStyleLbl="revTx" presStyleIdx="0" presStyleCnt="0">
        <dgm:presLayoutVars>
          <dgm:chMax val="0"/>
          <dgm:chPref val="0"/>
          <dgm:bulletEnabled val="1"/>
        </dgm:presLayoutVars>
      </dgm:prSet>
      <dgm:spPr/>
      <dgm:t>
        <a:bodyPr/>
        <a:lstStyle/>
        <a:p>
          <a:endParaRPr lang="en-US"/>
        </a:p>
      </dgm:t>
    </dgm:pt>
    <dgm:pt modelId="{C5A07D37-A590-44C7-8B35-93033C9C509E}" type="pres">
      <dgm:prSet presAssocID="{B4F72AEA-321E-4AA5-BB71-E2247B2104F8}" presName="circ3" presStyleLbl="vennNode1" presStyleIdx="2" presStyleCnt="3"/>
      <dgm:spPr/>
      <dgm:t>
        <a:bodyPr/>
        <a:lstStyle/>
        <a:p>
          <a:endParaRPr lang="en-US"/>
        </a:p>
      </dgm:t>
    </dgm:pt>
    <dgm:pt modelId="{3FC60A23-AF71-4D1C-B0BF-71E98D244DFA}" type="pres">
      <dgm:prSet presAssocID="{B4F72AEA-321E-4AA5-BB71-E2247B2104F8}" presName="circ3Tx" presStyleLbl="revTx" presStyleIdx="0" presStyleCnt="0">
        <dgm:presLayoutVars>
          <dgm:chMax val="0"/>
          <dgm:chPref val="0"/>
          <dgm:bulletEnabled val="1"/>
        </dgm:presLayoutVars>
      </dgm:prSet>
      <dgm:spPr/>
      <dgm:t>
        <a:bodyPr/>
        <a:lstStyle/>
        <a:p>
          <a:endParaRPr lang="en-US"/>
        </a:p>
      </dgm:t>
    </dgm:pt>
  </dgm:ptLst>
  <dgm:cxnLst>
    <dgm:cxn modelId="{1309C625-AC71-4B7D-B295-17EE379F60A0}" srcId="{965F7D4A-CBAB-4A25-A709-A097429ED79D}" destId="{B4F72AEA-321E-4AA5-BB71-E2247B2104F8}" srcOrd="2" destOrd="0" parTransId="{2D0EE43F-DC32-44F8-8FB3-B4D82132FE5B}" sibTransId="{CA0753D9-D73E-4ADA-BF3D-E74B8BCF5919}"/>
    <dgm:cxn modelId="{B236871E-6D31-406D-90E4-9482EDFCC858}" srcId="{965F7D4A-CBAB-4A25-A709-A097429ED79D}" destId="{FE8A3F6C-2F59-4E4F-A0AA-405EA2F2B5F5}" srcOrd="0" destOrd="0" parTransId="{C796283B-1148-487D-A134-FC4CE5408EBB}" sibTransId="{B212DC75-D780-4BB2-9A82-3B8356892FA7}"/>
    <dgm:cxn modelId="{8977B88A-FBED-4C67-B89A-29605564B1DF}" type="presOf" srcId="{FE8A3F6C-2F59-4E4F-A0AA-405EA2F2B5F5}" destId="{E93F3B09-23F4-4BCE-AAC8-9B1126EC4D15}" srcOrd="0" destOrd="0" presId="urn:microsoft.com/office/officeart/2005/8/layout/venn1"/>
    <dgm:cxn modelId="{8D70706D-1C4A-4CF8-B326-90D92544CADE}" type="presOf" srcId="{CCB5F376-64CE-45A8-A351-E51219487D96}" destId="{08B295FB-D2AE-43C4-A7FE-5DAA703D9999}" srcOrd="1" destOrd="0" presId="urn:microsoft.com/office/officeart/2005/8/layout/venn1"/>
    <dgm:cxn modelId="{B1EE0E9F-CB78-4060-99FA-DA5B2C2E307D}" type="presOf" srcId="{B4F72AEA-321E-4AA5-BB71-E2247B2104F8}" destId="{C5A07D37-A590-44C7-8B35-93033C9C509E}" srcOrd="0" destOrd="0" presId="urn:microsoft.com/office/officeart/2005/8/layout/venn1"/>
    <dgm:cxn modelId="{E6BC70E8-13DA-45DB-B221-E0538A10FD19}" srcId="{965F7D4A-CBAB-4A25-A709-A097429ED79D}" destId="{CCB5F376-64CE-45A8-A351-E51219487D96}" srcOrd="1" destOrd="0" parTransId="{81FAF2F2-A2D9-41DB-80F7-07E59A4523EB}" sibTransId="{C989DFE9-9B72-4EAF-BA0E-1A1E66F5C72D}"/>
    <dgm:cxn modelId="{4EE6A6B5-F0B4-4C50-A490-BA289B63E7AC}" type="presOf" srcId="{CCB5F376-64CE-45A8-A351-E51219487D96}" destId="{50A00AE1-79A8-40FE-B648-D9A13C35CE12}" srcOrd="0" destOrd="0" presId="urn:microsoft.com/office/officeart/2005/8/layout/venn1"/>
    <dgm:cxn modelId="{85C4B972-15C4-4437-95F6-CA280ED1F1E8}" type="presOf" srcId="{965F7D4A-CBAB-4A25-A709-A097429ED79D}" destId="{E67661E7-090D-421F-90A6-1CB6B91DF081}" srcOrd="0" destOrd="0" presId="urn:microsoft.com/office/officeart/2005/8/layout/venn1"/>
    <dgm:cxn modelId="{D65C41CC-A256-4700-A516-B0F12FDA7C52}" type="presOf" srcId="{B4F72AEA-321E-4AA5-BB71-E2247B2104F8}" destId="{3FC60A23-AF71-4D1C-B0BF-71E98D244DFA}" srcOrd="1" destOrd="0" presId="urn:microsoft.com/office/officeart/2005/8/layout/venn1"/>
    <dgm:cxn modelId="{B7F574D7-AC74-4B91-AFAB-00A0EC31E02F}" type="presOf" srcId="{FE8A3F6C-2F59-4E4F-A0AA-405EA2F2B5F5}" destId="{C31D73D7-EFED-47EA-8A17-B967057D80A6}" srcOrd="1" destOrd="0" presId="urn:microsoft.com/office/officeart/2005/8/layout/venn1"/>
    <dgm:cxn modelId="{619F2C7F-F44F-48EF-B317-FFC795A2C47C}" type="presParOf" srcId="{E67661E7-090D-421F-90A6-1CB6B91DF081}" destId="{E93F3B09-23F4-4BCE-AAC8-9B1126EC4D15}" srcOrd="0" destOrd="0" presId="urn:microsoft.com/office/officeart/2005/8/layout/venn1"/>
    <dgm:cxn modelId="{49448ECC-BA6C-49BC-BFE7-BD1F19636DCF}" type="presParOf" srcId="{E67661E7-090D-421F-90A6-1CB6B91DF081}" destId="{C31D73D7-EFED-47EA-8A17-B967057D80A6}" srcOrd="1" destOrd="0" presId="urn:microsoft.com/office/officeart/2005/8/layout/venn1"/>
    <dgm:cxn modelId="{E45C1ECD-6F31-4226-9198-DAEAD4021273}" type="presParOf" srcId="{E67661E7-090D-421F-90A6-1CB6B91DF081}" destId="{50A00AE1-79A8-40FE-B648-D9A13C35CE12}" srcOrd="2" destOrd="0" presId="urn:microsoft.com/office/officeart/2005/8/layout/venn1"/>
    <dgm:cxn modelId="{A45B3A81-0D9D-407F-A0C1-57484BE2DEA6}" type="presParOf" srcId="{E67661E7-090D-421F-90A6-1CB6B91DF081}" destId="{08B295FB-D2AE-43C4-A7FE-5DAA703D9999}" srcOrd="3" destOrd="0" presId="urn:microsoft.com/office/officeart/2005/8/layout/venn1"/>
    <dgm:cxn modelId="{3F13075B-9E59-40D9-BDB3-67D64819573E}" type="presParOf" srcId="{E67661E7-090D-421F-90A6-1CB6B91DF081}" destId="{C5A07D37-A590-44C7-8B35-93033C9C509E}" srcOrd="4" destOrd="0" presId="urn:microsoft.com/office/officeart/2005/8/layout/venn1"/>
    <dgm:cxn modelId="{BB587B49-85A8-4A84-8430-CB5091E9D744}" type="presParOf" srcId="{E67661E7-090D-421F-90A6-1CB6B91DF081}" destId="{3FC60A23-AF71-4D1C-B0BF-71E98D244DFA}"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C748AB84-6B88-4F11-97FC-5F944F7CE96C}" type="doc">
      <dgm:prSet loTypeId="urn:microsoft.com/office/officeart/2005/8/layout/vList6" loCatId="list" qsTypeId="urn:microsoft.com/office/officeart/2005/8/quickstyle/simple1" qsCatId="simple" csTypeId="urn:microsoft.com/office/officeart/2005/8/colors/colorful1" csCatId="colorful"/>
      <dgm:spPr/>
      <dgm:t>
        <a:bodyPr/>
        <a:lstStyle/>
        <a:p>
          <a:endParaRPr lang="en-US"/>
        </a:p>
      </dgm:t>
    </dgm:pt>
    <dgm:pt modelId="{83317917-A21E-4B4A-AB6F-4ED7FA76EACE}">
      <dgm:prSet/>
      <dgm:spPr/>
      <dgm:t>
        <a:bodyPr/>
        <a:lstStyle/>
        <a:p>
          <a:pPr rtl="0"/>
          <a:r>
            <a:rPr lang="en-US" smtClean="0"/>
            <a:t>In what ways does our business need to be more responsive?</a:t>
          </a:r>
          <a:endParaRPr lang="en-US"/>
        </a:p>
      </dgm:t>
    </dgm:pt>
    <dgm:pt modelId="{98871CDE-02B0-4855-AD35-90F92DC00D6E}" type="parTrans" cxnId="{BC63607C-110C-49FD-A675-EA9C46EC7A32}">
      <dgm:prSet/>
      <dgm:spPr/>
      <dgm:t>
        <a:bodyPr/>
        <a:lstStyle/>
        <a:p>
          <a:endParaRPr lang="en-US"/>
        </a:p>
      </dgm:t>
    </dgm:pt>
    <dgm:pt modelId="{DAC6A69E-BC38-4B88-8BDB-4F2F856B5EFE}" type="sibTrans" cxnId="{BC63607C-110C-49FD-A675-EA9C46EC7A32}">
      <dgm:prSet/>
      <dgm:spPr/>
      <dgm:t>
        <a:bodyPr/>
        <a:lstStyle/>
        <a:p>
          <a:endParaRPr lang="en-US"/>
        </a:p>
      </dgm:t>
    </dgm:pt>
    <dgm:pt modelId="{8E924897-82BB-45EB-9796-D8C58BD3484F}">
      <dgm:prSet/>
      <dgm:spPr/>
      <dgm:t>
        <a:bodyPr/>
        <a:lstStyle/>
        <a:p>
          <a:pPr rtl="0"/>
          <a:r>
            <a:rPr lang="en-US" dirty="0" smtClean="0"/>
            <a:t>If we could deliver solutions much faster via continuous design &amp; delivery, how could we take advantage of that?</a:t>
          </a:r>
          <a:endParaRPr lang="en-US" dirty="0"/>
        </a:p>
      </dgm:t>
    </dgm:pt>
    <dgm:pt modelId="{76B8A581-FC62-4AAD-BA57-F84EAEA3BE4F}" type="parTrans" cxnId="{9D867911-1E98-41A5-B547-6585390FDB85}">
      <dgm:prSet/>
      <dgm:spPr/>
      <dgm:t>
        <a:bodyPr/>
        <a:lstStyle/>
        <a:p>
          <a:endParaRPr lang="en-US"/>
        </a:p>
      </dgm:t>
    </dgm:pt>
    <dgm:pt modelId="{299AFC22-6507-4701-9C2C-DCE18145F562}" type="sibTrans" cxnId="{9D867911-1E98-41A5-B547-6585390FDB85}">
      <dgm:prSet/>
      <dgm:spPr/>
      <dgm:t>
        <a:bodyPr/>
        <a:lstStyle/>
        <a:p>
          <a:endParaRPr lang="en-US"/>
        </a:p>
      </dgm:t>
    </dgm:pt>
    <dgm:pt modelId="{1AD732B0-C446-4686-82F4-9AC0AB67ACD7}" type="pres">
      <dgm:prSet presAssocID="{C748AB84-6B88-4F11-97FC-5F944F7CE96C}" presName="Name0" presStyleCnt="0">
        <dgm:presLayoutVars>
          <dgm:dir/>
          <dgm:animLvl val="lvl"/>
          <dgm:resizeHandles/>
        </dgm:presLayoutVars>
      </dgm:prSet>
      <dgm:spPr/>
      <dgm:t>
        <a:bodyPr/>
        <a:lstStyle/>
        <a:p>
          <a:endParaRPr lang="en-US"/>
        </a:p>
      </dgm:t>
    </dgm:pt>
    <dgm:pt modelId="{8A87B0A1-3B04-4A1E-9A09-BC0F4C0AF955}" type="pres">
      <dgm:prSet presAssocID="{83317917-A21E-4B4A-AB6F-4ED7FA76EACE}" presName="linNode" presStyleCnt="0"/>
      <dgm:spPr/>
      <dgm:t>
        <a:bodyPr/>
        <a:lstStyle/>
        <a:p>
          <a:endParaRPr lang="en-US"/>
        </a:p>
      </dgm:t>
    </dgm:pt>
    <dgm:pt modelId="{6F5E2301-A02F-4699-861B-3B7580A9BC57}" type="pres">
      <dgm:prSet presAssocID="{83317917-A21E-4B4A-AB6F-4ED7FA76EACE}" presName="parentShp" presStyleLbl="node1" presStyleIdx="0" presStyleCnt="2">
        <dgm:presLayoutVars>
          <dgm:bulletEnabled val="1"/>
        </dgm:presLayoutVars>
      </dgm:prSet>
      <dgm:spPr/>
      <dgm:t>
        <a:bodyPr/>
        <a:lstStyle/>
        <a:p>
          <a:endParaRPr lang="en-US"/>
        </a:p>
      </dgm:t>
    </dgm:pt>
    <dgm:pt modelId="{3EB5AE44-9634-40FA-812F-DA6E579F3AF4}" type="pres">
      <dgm:prSet presAssocID="{83317917-A21E-4B4A-AB6F-4ED7FA76EACE}" presName="childShp" presStyleLbl="bgAccFollowNode1" presStyleIdx="0" presStyleCnt="2">
        <dgm:presLayoutVars>
          <dgm:bulletEnabled val="1"/>
        </dgm:presLayoutVars>
      </dgm:prSet>
      <dgm:spPr/>
      <dgm:t>
        <a:bodyPr/>
        <a:lstStyle/>
        <a:p>
          <a:endParaRPr lang="en-US"/>
        </a:p>
      </dgm:t>
    </dgm:pt>
    <dgm:pt modelId="{1298195C-B50A-4298-9FF6-D2CCE18BAE2C}" type="pres">
      <dgm:prSet presAssocID="{DAC6A69E-BC38-4B88-8BDB-4F2F856B5EFE}" presName="spacing" presStyleCnt="0"/>
      <dgm:spPr/>
      <dgm:t>
        <a:bodyPr/>
        <a:lstStyle/>
        <a:p>
          <a:endParaRPr lang="en-US"/>
        </a:p>
      </dgm:t>
    </dgm:pt>
    <dgm:pt modelId="{0D3E5D8B-2EA9-495E-8BF5-EDF80036C635}" type="pres">
      <dgm:prSet presAssocID="{8E924897-82BB-45EB-9796-D8C58BD3484F}" presName="linNode" presStyleCnt="0"/>
      <dgm:spPr/>
      <dgm:t>
        <a:bodyPr/>
        <a:lstStyle/>
        <a:p>
          <a:endParaRPr lang="en-US"/>
        </a:p>
      </dgm:t>
    </dgm:pt>
    <dgm:pt modelId="{5B4EAA91-6F80-4E53-AF8E-7CE7B6D72D0A}" type="pres">
      <dgm:prSet presAssocID="{8E924897-82BB-45EB-9796-D8C58BD3484F}" presName="parentShp" presStyleLbl="node1" presStyleIdx="1" presStyleCnt="2">
        <dgm:presLayoutVars>
          <dgm:bulletEnabled val="1"/>
        </dgm:presLayoutVars>
      </dgm:prSet>
      <dgm:spPr/>
      <dgm:t>
        <a:bodyPr/>
        <a:lstStyle/>
        <a:p>
          <a:endParaRPr lang="en-US"/>
        </a:p>
      </dgm:t>
    </dgm:pt>
    <dgm:pt modelId="{A726BACD-A522-444D-A991-BFD97D366F8A}" type="pres">
      <dgm:prSet presAssocID="{8E924897-82BB-45EB-9796-D8C58BD3484F}" presName="childShp" presStyleLbl="bgAccFollowNode1" presStyleIdx="1" presStyleCnt="2">
        <dgm:presLayoutVars>
          <dgm:bulletEnabled val="1"/>
        </dgm:presLayoutVars>
      </dgm:prSet>
      <dgm:spPr/>
      <dgm:t>
        <a:bodyPr/>
        <a:lstStyle/>
        <a:p>
          <a:endParaRPr lang="en-US"/>
        </a:p>
      </dgm:t>
    </dgm:pt>
  </dgm:ptLst>
  <dgm:cxnLst>
    <dgm:cxn modelId="{ED4EF3F4-7106-42E3-A8E9-2F2FFEBD0614}" type="presOf" srcId="{C748AB84-6B88-4F11-97FC-5F944F7CE96C}" destId="{1AD732B0-C446-4686-82F4-9AC0AB67ACD7}" srcOrd="0" destOrd="0" presId="urn:microsoft.com/office/officeart/2005/8/layout/vList6"/>
    <dgm:cxn modelId="{9D867911-1E98-41A5-B547-6585390FDB85}" srcId="{C748AB84-6B88-4F11-97FC-5F944F7CE96C}" destId="{8E924897-82BB-45EB-9796-D8C58BD3484F}" srcOrd="1" destOrd="0" parTransId="{76B8A581-FC62-4AAD-BA57-F84EAEA3BE4F}" sibTransId="{299AFC22-6507-4701-9C2C-DCE18145F562}"/>
    <dgm:cxn modelId="{09447EBC-6193-4A8C-9F17-222A8C87985C}" type="presOf" srcId="{83317917-A21E-4B4A-AB6F-4ED7FA76EACE}" destId="{6F5E2301-A02F-4699-861B-3B7580A9BC57}" srcOrd="0" destOrd="0" presId="urn:microsoft.com/office/officeart/2005/8/layout/vList6"/>
    <dgm:cxn modelId="{BC63607C-110C-49FD-A675-EA9C46EC7A32}" srcId="{C748AB84-6B88-4F11-97FC-5F944F7CE96C}" destId="{83317917-A21E-4B4A-AB6F-4ED7FA76EACE}" srcOrd="0" destOrd="0" parTransId="{98871CDE-02B0-4855-AD35-90F92DC00D6E}" sibTransId="{DAC6A69E-BC38-4B88-8BDB-4F2F856B5EFE}"/>
    <dgm:cxn modelId="{BC14E31F-CA2E-4356-A41B-1224EDCC7001}" type="presOf" srcId="{8E924897-82BB-45EB-9796-D8C58BD3484F}" destId="{5B4EAA91-6F80-4E53-AF8E-7CE7B6D72D0A}" srcOrd="0" destOrd="0" presId="urn:microsoft.com/office/officeart/2005/8/layout/vList6"/>
    <dgm:cxn modelId="{ACA6CDFF-8315-4037-8C97-0D6BA5D7F267}" type="presParOf" srcId="{1AD732B0-C446-4686-82F4-9AC0AB67ACD7}" destId="{8A87B0A1-3B04-4A1E-9A09-BC0F4C0AF955}" srcOrd="0" destOrd="0" presId="urn:microsoft.com/office/officeart/2005/8/layout/vList6"/>
    <dgm:cxn modelId="{EDF56334-141B-493A-B7E9-6D942776EC0F}" type="presParOf" srcId="{8A87B0A1-3B04-4A1E-9A09-BC0F4C0AF955}" destId="{6F5E2301-A02F-4699-861B-3B7580A9BC57}" srcOrd="0" destOrd="0" presId="urn:microsoft.com/office/officeart/2005/8/layout/vList6"/>
    <dgm:cxn modelId="{61DC7113-7BA1-4C9C-9A34-60D326808893}" type="presParOf" srcId="{8A87B0A1-3B04-4A1E-9A09-BC0F4C0AF955}" destId="{3EB5AE44-9634-40FA-812F-DA6E579F3AF4}" srcOrd="1" destOrd="0" presId="urn:microsoft.com/office/officeart/2005/8/layout/vList6"/>
    <dgm:cxn modelId="{00D829DE-BFDB-47CA-94EA-92D6132E8129}" type="presParOf" srcId="{1AD732B0-C446-4686-82F4-9AC0AB67ACD7}" destId="{1298195C-B50A-4298-9FF6-D2CCE18BAE2C}" srcOrd="1" destOrd="0" presId="urn:microsoft.com/office/officeart/2005/8/layout/vList6"/>
    <dgm:cxn modelId="{FD493504-8A66-41B1-8BE2-C94E2FD1343A}" type="presParOf" srcId="{1AD732B0-C446-4686-82F4-9AC0AB67ACD7}" destId="{0D3E5D8B-2EA9-495E-8BF5-EDF80036C635}" srcOrd="2" destOrd="0" presId="urn:microsoft.com/office/officeart/2005/8/layout/vList6"/>
    <dgm:cxn modelId="{7125FAF8-7A61-4655-9CE1-D2A8DD1904CB}" type="presParOf" srcId="{0D3E5D8B-2EA9-495E-8BF5-EDF80036C635}" destId="{5B4EAA91-6F80-4E53-AF8E-7CE7B6D72D0A}" srcOrd="0" destOrd="0" presId="urn:microsoft.com/office/officeart/2005/8/layout/vList6"/>
    <dgm:cxn modelId="{AEA416B0-A168-4365-9E19-F16BDE33C9C4}" type="presParOf" srcId="{0D3E5D8B-2EA9-495E-8BF5-EDF80036C635}" destId="{A726BACD-A522-444D-A991-BFD97D366F8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DF0EBC-A45F-4D19-B60F-A24FE7F9624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50A6AB9-099C-4131-BC7E-6A3B778ACAC8}">
      <dgm:prSet/>
      <dgm:spPr/>
      <dgm:t>
        <a:bodyPr/>
        <a:lstStyle/>
        <a:p>
          <a:pPr rtl="0"/>
          <a:r>
            <a:rPr lang="en-US" dirty="0" smtClean="0"/>
            <a:t>Envision a Responsive Enterprise</a:t>
          </a:r>
          <a:endParaRPr lang="en-US" dirty="0"/>
        </a:p>
      </dgm:t>
    </dgm:pt>
    <dgm:pt modelId="{66F12184-7383-4FD2-9C0B-FE8589779F66}" type="parTrans" cxnId="{D8011D12-6FB0-4012-824A-9FBC7616F88C}">
      <dgm:prSet/>
      <dgm:spPr/>
      <dgm:t>
        <a:bodyPr/>
        <a:lstStyle/>
        <a:p>
          <a:endParaRPr lang="en-US"/>
        </a:p>
      </dgm:t>
    </dgm:pt>
    <dgm:pt modelId="{B98E2E61-5445-4AF9-A28F-609F146F1B95}" type="sibTrans" cxnId="{D8011D12-6FB0-4012-824A-9FBC7616F88C}">
      <dgm:prSet/>
      <dgm:spPr/>
      <dgm:t>
        <a:bodyPr/>
        <a:lstStyle/>
        <a:p>
          <a:endParaRPr lang="en-US"/>
        </a:p>
      </dgm:t>
    </dgm:pt>
    <dgm:pt modelId="{C2EC4F30-C675-425F-BB2C-F7CC93E79404}">
      <dgm:prSet/>
      <dgm:spPr>
        <a:solidFill>
          <a:schemeClr val="accent3"/>
        </a:solidFill>
      </dgm:spPr>
      <dgm:t>
        <a:bodyPr/>
        <a:lstStyle/>
        <a:p>
          <a:pPr rtl="0"/>
          <a:r>
            <a:rPr lang="en-US" dirty="0" smtClean="0"/>
            <a:t>Create an Innovative Culture</a:t>
          </a:r>
          <a:endParaRPr lang="en-US" dirty="0"/>
        </a:p>
      </dgm:t>
    </dgm:pt>
    <dgm:pt modelId="{FB0AEA62-C0CE-436D-9E94-4C22BD4FE052}" type="parTrans" cxnId="{8C0F2E02-890A-405D-8180-BF821BBEC8AA}">
      <dgm:prSet/>
      <dgm:spPr/>
      <dgm:t>
        <a:bodyPr/>
        <a:lstStyle/>
        <a:p>
          <a:endParaRPr lang="en-US"/>
        </a:p>
      </dgm:t>
    </dgm:pt>
    <dgm:pt modelId="{2C287C7D-AD04-423F-B548-844B6A90ED5B}" type="sibTrans" cxnId="{8C0F2E02-890A-405D-8180-BF821BBEC8AA}">
      <dgm:prSet/>
      <dgm:spPr/>
      <dgm:t>
        <a:bodyPr/>
        <a:lstStyle/>
        <a:p>
          <a:endParaRPr lang="en-US"/>
        </a:p>
      </dgm:t>
    </dgm:pt>
    <dgm:pt modelId="{3F72756B-75E7-46AC-BBB1-199A30813317}">
      <dgm:prSet/>
      <dgm:spPr>
        <a:solidFill>
          <a:schemeClr val="accent4"/>
        </a:solidFill>
      </dgm:spPr>
      <dgm:t>
        <a:bodyPr/>
        <a:lstStyle/>
        <a:p>
          <a:pPr rtl="0"/>
          <a:r>
            <a:rPr lang="en-US" dirty="0" smtClean="0"/>
            <a:t>Deliver a Continuous Stream of Value</a:t>
          </a:r>
          <a:endParaRPr lang="en-US" dirty="0"/>
        </a:p>
      </dgm:t>
    </dgm:pt>
    <dgm:pt modelId="{DE1E8991-4B3E-4C59-B31D-ED1ED0473803}" type="sibTrans" cxnId="{3B3F75E7-ED1B-4C91-BDB2-2EB1765637DF}">
      <dgm:prSet/>
      <dgm:spPr/>
      <dgm:t>
        <a:bodyPr/>
        <a:lstStyle/>
        <a:p>
          <a:endParaRPr lang="en-US"/>
        </a:p>
      </dgm:t>
    </dgm:pt>
    <dgm:pt modelId="{AB0D3EE4-2F84-45FC-B87F-A803E21D7107}" type="parTrans" cxnId="{3B3F75E7-ED1B-4C91-BDB2-2EB1765637DF}">
      <dgm:prSet/>
      <dgm:spPr/>
      <dgm:t>
        <a:bodyPr/>
        <a:lstStyle/>
        <a:p>
          <a:endParaRPr lang="en-US"/>
        </a:p>
      </dgm:t>
    </dgm:pt>
    <dgm:pt modelId="{A3582184-7060-4FB3-8DC8-CF59635DECAD}" type="pres">
      <dgm:prSet presAssocID="{BBDF0EBC-A45F-4D19-B60F-A24FE7F9624E}" presName="linear" presStyleCnt="0">
        <dgm:presLayoutVars>
          <dgm:animLvl val="lvl"/>
          <dgm:resizeHandles val="exact"/>
        </dgm:presLayoutVars>
      </dgm:prSet>
      <dgm:spPr/>
      <dgm:t>
        <a:bodyPr/>
        <a:lstStyle/>
        <a:p>
          <a:endParaRPr lang="en-US"/>
        </a:p>
      </dgm:t>
    </dgm:pt>
    <dgm:pt modelId="{747BECCF-59DD-47D0-9835-8AE1DD0D435E}" type="pres">
      <dgm:prSet presAssocID="{F50A6AB9-099C-4131-BC7E-6A3B778ACAC8}" presName="parentText" presStyleLbl="node1" presStyleIdx="0" presStyleCnt="3">
        <dgm:presLayoutVars>
          <dgm:chMax val="0"/>
          <dgm:bulletEnabled val="1"/>
        </dgm:presLayoutVars>
      </dgm:prSet>
      <dgm:spPr/>
      <dgm:t>
        <a:bodyPr/>
        <a:lstStyle/>
        <a:p>
          <a:endParaRPr lang="en-US"/>
        </a:p>
      </dgm:t>
    </dgm:pt>
    <dgm:pt modelId="{16530F4D-DEC3-451B-9E84-25AFFFF920CD}" type="pres">
      <dgm:prSet presAssocID="{B98E2E61-5445-4AF9-A28F-609F146F1B95}" presName="spacer" presStyleCnt="0"/>
      <dgm:spPr/>
      <dgm:t>
        <a:bodyPr/>
        <a:lstStyle/>
        <a:p>
          <a:endParaRPr lang="en-US"/>
        </a:p>
      </dgm:t>
    </dgm:pt>
    <dgm:pt modelId="{A4098B9D-E8FD-4BB8-8437-C75D4C5B1870}" type="pres">
      <dgm:prSet presAssocID="{3F72756B-75E7-46AC-BBB1-199A30813317}" presName="parentText" presStyleLbl="node1" presStyleIdx="1" presStyleCnt="3">
        <dgm:presLayoutVars>
          <dgm:chMax val="0"/>
          <dgm:bulletEnabled val="1"/>
        </dgm:presLayoutVars>
      </dgm:prSet>
      <dgm:spPr/>
      <dgm:t>
        <a:bodyPr/>
        <a:lstStyle/>
        <a:p>
          <a:endParaRPr lang="en-US"/>
        </a:p>
      </dgm:t>
    </dgm:pt>
    <dgm:pt modelId="{F107DAC8-938B-45AA-A398-B77109099C0D}" type="pres">
      <dgm:prSet presAssocID="{DE1E8991-4B3E-4C59-B31D-ED1ED0473803}" presName="spacer" presStyleCnt="0"/>
      <dgm:spPr/>
      <dgm:t>
        <a:bodyPr/>
        <a:lstStyle/>
        <a:p>
          <a:endParaRPr lang="en-US"/>
        </a:p>
      </dgm:t>
    </dgm:pt>
    <dgm:pt modelId="{C0FA023C-E950-4855-A079-1F232B9E4DE0}" type="pres">
      <dgm:prSet presAssocID="{C2EC4F30-C675-425F-BB2C-F7CC93E79404}" presName="parentText" presStyleLbl="node1" presStyleIdx="2" presStyleCnt="3" custLinFactNeighborX="-37" custLinFactNeighborY="28005">
        <dgm:presLayoutVars>
          <dgm:chMax val="0"/>
          <dgm:bulletEnabled val="1"/>
        </dgm:presLayoutVars>
      </dgm:prSet>
      <dgm:spPr/>
      <dgm:t>
        <a:bodyPr/>
        <a:lstStyle/>
        <a:p>
          <a:endParaRPr lang="en-US"/>
        </a:p>
      </dgm:t>
    </dgm:pt>
  </dgm:ptLst>
  <dgm:cxnLst>
    <dgm:cxn modelId="{6F2F5E22-E188-4B48-A54F-FB78415076F6}" type="presOf" srcId="{3F72756B-75E7-46AC-BBB1-199A30813317}" destId="{A4098B9D-E8FD-4BB8-8437-C75D4C5B1870}" srcOrd="0" destOrd="0" presId="urn:microsoft.com/office/officeart/2005/8/layout/vList2"/>
    <dgm:cxn modelId="{699D7EE9-8A04-4CC5-B3AC-86C2A065465F}" type="presOf" srcId="{BBDF0EBC-A45F-4D19-B60F-A24FE7F9624E}" destId="{A3582184-7060-4FB3-8DC8-CF59635DECAD}" srcOrd="0" destOrd="0" presId="urn:microsoft.com/office/officeart/2005/8/layout/vList2"/>
    <dgm:cxn modelId="{D3588EF6-5ED3-49FA-99F7-CB9AC15AA631}" type="presOf" srcId="{C2EC4F30-C675-425F-BB2C-F7CC93E79404}" destId="{C0FA023C-E950-4855-A079-1F232B9E4DE0}" srcOrd="0" destOrd="0" presId="urn:microsoft.com/office/officeart/2005/8/layout/vList2"/>
    <dgm:cxn modelId="{F1E57386-A80E-476D-AB4D-4B29452EBD1A}" type="presOf" srcId="{F50A6AB9-099C-4131-BC7E-6A3B778ACAC8}" destId="{747BECCF-59DD-47D0-9835-8AE1DD0D435E}" srcOrd="0" destOrd="0" presId="urn:microsoft.com/office/officeart/2005/8/layout/vList2"/>
    <dgm:cxn modelId="{D8011D12-6FB0-4012-824A-9FBC7616F88C}" srcId="{BBDF0EBC-A45F-4D19-B60F-A24FE7F9624E}" destId="{F50A6AB9-099C-4131-BC7E-6A3B778ACAC8}" srcOrd="0" destOrd="0" parTransId="{66F12184-7383-4FD2-9C0B-FE8589779F66}" sibTransId="{B98E2E61-5445-4AF9-A28F-609F146F1B95}"/>
    <dgm:cxn modelId="{8C0F2E02-890A-405D-8180-BF821BBEC8AA}" srcId="{BBDF0EBC-A45F-4D19-B60F-A24FE7F9624E}" destId="{C2EC4F30-C675-425F-BB2C-F7CC93E79404}" srcOrd="2" destOrd="0" parTransId="{FB0AEA62-C0CE-436D-9E94-4C22BD4FE052}" sibTransId="{2C287C7D-AD04-423F-B548-844B6A90ED5B}"/>
    <dgm:cxn modelId="{3B3F75E7-ED1B-4C91-BDB2-2EB1765637DF}" srcId="{BBDF0EBC-A45F-4D19-B60F-A24FE7F9624E}" destId="{3F72756B-75E7-46AC-BBB1-199A30813317}" srcOrd="1" destOrd="0" parTransId="{AB0D3EE4-2F84-45FC-B87F-A803E21D7107}" sibTransId="{DE1E8991-4B3E-4C59-B31D-ED1ED0473803}"/>
    <dgm:cxn modelId="{22942AFA-1D2D-458E-9291-C80DA3F14649}" type="presParOf" srcId="{A3582184-7060-4FB3-8DC8-CF59635DECAD}" destId="{747BECCF-59DD-47D0-9835-8AE1DD0D435E}" srcOrd="0" destOrd="0" presId="urn:microsoft.com/office/officeart/2005/8/layout/vList2"/>
    <dgm:cxn modelId="{A047E6FE-02B5-46EB-9041-A271EFFF5B92}" type="presParOf" srcId="{A3582184-7060-4FB3-8DC8-CF59635DECAD}" destId="{16530F4D-DEC3-451B-9E84-25AFFFF920CD}" srcOrd="1" destOrd="0" presId="urn:microsoft.com/office/officeart/2005/8/layout/vList2"/>
    <dgm:cxn modelId="{0C94F276-3BFD-43E4-828A-E6ACD651F11D}" type="presParOf" srcId="{A3582184-7060-4FB3-8DC8-CF59635DECAD}" destId="{A4098B9D-E8FD-4BB8-8437-C75D4C5B1870}" srcOrd="2" destOrd="0" presId="urn:microsoft.com/office/officeart/2005/8/layout/vList2"/>
    <dgm:cxn modelId="{66E7C49D-7636-41B3-9370-E7657FFDDC32}" type="presParOf" srcId="{A3582184-7060-4FB3-8DC8-CF59635DECAD}" destId="{F107DAC8-938B-45AA-A398-B77109099C0D}" srcOrd="3" destOrd="0" presId="urn:microsoft.com/office/officeart/2005/8/layout/vList2"/>
    <dgm:cxn modelId="{BB22064F-9FFB-47A3-BE63-EE4BCCBF2255}" type="presParOf" srcId="{A3582184-7060-4FB3-8DC8-CF59635DECAD}" destId="{C0FA023C-E950-4855-A079-1F232B9E4DE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769C68-0BEC-46A7-9ACA-A752A377F31A}"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9044CF52-7BFE-4E57-80EE-E05B1A8D0B5A}">
      <dgm:prSet/>
      <dgm:spPr/>
      <dgm:t>
        <a:bodyPr/>
        <a:lstStyle/>
        <a:p>
          <a:pPr rtl="0"/>
          <a:r>
            <a:rPr lang="en-US" dirty="0" smtClean="0"/>
            <a:t>Why Agile?</a:t>
          </a:r>
          <a:endParaRPr lang="en-US" dirty="0"/>
        </a:p>
      </dgm:t>
    </dgm:pt>
    <dgm:pt modelId="{C8358CAB-BA11-4AEE-AC7E-28DA085F9756}" type="parTrans" cxnId="{A10125E0-D617-49EB-85CE-250DEBE8CF59}">
      <dgm:prSet/>
      <dgm:spPr/>
      <dgm:t>
        <a:bodyPr/>
        <a:lstStyle/>
        <a:p>
          <a:endParaRPr lang="en-US"/>
        </a:p>
      </dgm:t>
    </dgm:pt>
    <dgm:pt modelId="{8E27A43C-FEE4-463B-A70D-D7332A3944E2}" type="sibTrans" cxnId="{A10125E0-D617-49EB-85CE-250DEBE8CF59}">
      <dgm:prSet/>
      <dgm:spPr/>
      <dgm:t>
        <a:bodyPr/>
        <a:lstStyle/>
        <a:p>
          <a:endParaRPr lang="en-US"/>
        </a:p>
      </dgm:t>
    </dgm:pt>
    <dgm:pt modelId="{E086F556-CE80-4069-AF5F-F8EA353F41E3}">
      <dgm:prSet/>
      <dgm:spPr/>
      <dgm:t>
        <a:bodyPr/>
        <a:lstStyle/>
        <a:p>
          <a:pPr rtl="0"/>
          <a:r>
            <a:rPr lang="en-US" dirty="0" smtClean="0"/>
            <a:t>Be Agile</a:t>
          </a:r>
          <a:endParaRPr lang="en-US" dirty="0"/>
        </a:p>
      </dgm:t>
    </dgm:pt>
    <dgm:pt modelId="{EAEBA745-6155-4793-8627-C6A6900300A4}" type="parTrans" cxnId="{FB1F7199-8496-40A6-A76F-2AEF64C059D2}">
      <dgm:prSet/>
      <dgm:spPr/>
      <dgm:t>
        <a:bodyPr/>
        <a:lstStyle/>
        <a:p>
          <a:endParaRPr lang="en-US"/>
        </a:p>
      </dgm:t>
    </dgm:pt>
    <dgm:pt modelId="{4BD38BA9-BE06-4339-A78F-AF1A1129C174}" type="sibTrans" cxnId="{FB1F7199-8496-40A6-A76F-2AEF64C059D2}">
      <dgm:prSet/>
      <dgm:spPr/>
      <dgm:t>
        <a:bodyPr/>
        <a:lstStyle/>
        <a:p>
          <a:endParaRPr lang="en-US"/>
        </a:p>
      </dgm:t>
    </dgm:pt>
    <dgm:pt modelId="{7BC4705A-2F4E-4BEA-9BCE-FFD4A916358C}">
      <dgm:prSet/>
      <dgm:spPr>
        <a:solidFill>
          <a:schemeClr val="accent4">
            <a:hueOff val="0"/>
            <a:satOff val="0"/>
            <a:lumOff val="0"/>
            <a:alpha val="50000"/>
          </a:schemeClr>
        </a:solidFill>
      </dgm:spPr>
      <dgm:t>
        <a:bodyPr/>
        <a:lstStyle/>
        <a:p>
          <a:pPr rtl="0"/>
          <a:r>
            <a:rPr lang="en-US" dirty="0" smtClean="0"/>
            <a:t>Do Agile</a:t>
          </a:r>
          <a:endParaRPr lang="en-US" dirty="0"/>
        </a:p>
      </dgm:t>
    </dgm:pt>
    <dgm:pt modelId="{F889C0D3-4BDF-45F4-AB64-FCFCF7B51BFF}" type="parTrans" cxnId="{5050C301-46ED-4C34-8E87-499FCD857041}">
      <dgm:prSet/>
      <dgm:spPr/>
      <dgm:t>
        <a:bodyPr/>
        <a:lstStyle/>
        <a:p>
          <a:endParaRPr lang="en-US"/>
        </a:p>
      </dgm:t>
    </dgm:pt>
    <dgm:pt modelId="{F5904455-3720-414D-BAA0-64896FDBCD2B}" type="sibTrans" cxnId="{5050C301-46ED-4C34-8E87-499FCD857041}">
      <dgm:prSet/>
      <dgm:spPr/>
      <dgm:t>
        <a:bodyPr/>
        <a:lstStyle/>
        <a:p>
          <a:endParaRPr lang="en-US"/>
        </a:p>
      </dgm:t>
    </dgm:pt>
    <dgm:pt modelId="{0D54CE1F-1BB3-43D0-A0C3-6B1204AF5088}" type="pres">
      <dgm:prSet presAssocID="{F6769C68-0BEC-46A7-9ACA-A752A377F31A}" presName="compositeShape" presStyleCnt="0">
        <dgm:presLayoutVars>
          <dgm:chMax val="7"/>
          <dgm:dir/>
          <dgm:resizeHandles val="exact"/>
        </dgm:presLayoutVars>
      </dgm:prSet>
      <dgm:spPr/>
      <dgm:t>
        <a:bodyPr/>
        <a:lstStyle/>
        <a:p>
          <a:endParaRPr lang="en-US"/>
        </a:p>
      </dgm:t>
    </dgm:pt>
    <dgm:pt modelId="{27211826-E563-4516-9F7B-17ABD4F6B4A7}" type="pres">
      <dgm:prSet presAssocID="{9044CF52-7BFE-4E57-80EE-E05B1A8D0B5A}" presName="circ1" presStyleLbl="vennNode1" presStyleIdx="0" presStyleCnt="3"/>
      <dgm:spPr/>
      <dgm:t>
        <a:bodyPr/>
        <a:lstStyle/>
        <a:p>
          <a:endParaRPr lang="en-US"/>
        </a:p>
      </dgm:t>
    </dgm:pt>
    <dgm:pt modelId="{8EE600B5-7E54-41F1-8882-0EFB0897195E}" type="pres">
      <dgm:prSet presAssocID="{9044CF52-7BFE-4E57-80EE-E05B1A8D0B5A}" presName="circ1Tx" presStyleLbl="revTx" presStyleIdx="0" presStyleCnt="0">
        <dgm:presLayoutVars>
          <dgm:chMax val="0"/>
          <dgm:chPref val="0"/>
          <dgm:bulletEnabled val="1"/>
        </dgm:presLayoutVars>
      </dgm:prSet>
      <dgm:spPr/>
      <dgm:t>
        <a:bodyPr/>
        <a:lstStyle/>
        <a:p>
          <a:endParaRPr lang="en-US"/>
        </a:p>
      </dgm:t>
    </dgm:pt>
    <dgm:pt modelId="{FCD910EB-6BA6-4D49-BCD4-DCE304C34656}" type="pres">
      <dgm:prSet presAssocID="{E086F556-CE80-4069-AF5F-F8EA353F41E3}" presName="circ2" presStyleLbl="vennNode1" presStyleIdx="1" presStyleCnt="3"/>
      <dgm:spPr/>
      <dgm:t>
        <a:bodyPr/>
        <a:lstStyle/>
        <a:p>
          <a:endParaRPr lang="en-US"/>
        </a:p>
      </dgm:t>
    </dgm:pt>
    <dgm:pt modelId="{B3933D15-BA67-4A25-9A07-9D57C8E15C2D}" type="pres">
      <dgm:prSet presAssocID="{E086F556-CE80-4069-AF5F-F8EA353F41E3}" presName="circ2Tx" presStyleLbl="revTx" presStyleIdx="0" presStyleCnt="0">
        <dgm:presLayoutVars>
          <dgm:chMax val="0"/>
          <dgm:chPref val="0"/>
          <dgm:bulletEnabled val="1"/>
        </dgm:presLayoutVars>
      </dgm:prSet>
      <dgm:spPr/>
      <dgm:t>
        <a:bodyPr/>
        <a:lstStyle/>
        <a:p>
          <a:endParaRPr lang="en-US"/>
        </a:p>
      </dgm:t>
    </dgm:pt>
    <dgm:pt modelId="{3A2594C2-4C91-432D-9B35-B02970AFA5E9}" type="pres">
      <dgm:prSet presAssocID="{7BC4705A-2F4E-4BEA-9BCE-FFD4A916358C}" presName="circ3" presStyleLbl="vennNode1" presStyleIdx="2" presStyleCnt="3"/>
      <dgm:spPr/>
      <dgm:t>
        <a:bodyPr/>
        <a:lstStyle/>
        <a:p>
          <a:endParaRPr lang="en-US"/>
        </a:p>
      </dgm:t>
    </dgm:pt>
    <dgm:pt modelId="{4D5B3555-CD3F-4225-89F3-0EE1627252FE}" type="pres">
      <dgm:prSet presAssocID="{7BC4705A-2F4E-4BEA-9BCE-FFD4A916358C}" presName="circ3Tx" presStyleLbl="revTx" presStyleIdx="0" presStyleCnt="0">
        <dgm:presLayoutVars>
          <dgm:chMax val="0"/>
          <dgm:chPref val="0"/>
          <dgm:bulletEnabled val="1"/>
        </dgm:presLayoutVars>
      </dgm:prSet>
      <dgm:spPr/>
      <dgm:t>
        <a:bodyPr/>
        <a:lstStyle/>
        <a:p>
          <a:endParaRPr lang="en-US"/>
        </a:p>
      </dgm:t>
    </dgm:pt>
  </dgm:ptLst>
  <dgm:cxnLst>
    <dgm:cxn modelId="{F3B4B941-8071-4C11-B678-D023A6AB8D45}" type="presOf" srcId="{F6769C68-0BEC-46A7-9ACA-A752A377F31A}" destId="{0D54CE1F-1BB3-43D0-A0C3-6B1204AF5088}" srcOrd="0" destOrd="0" presId="urn:microsoft.com/office/officeart/2005/8/layout/venn1"/>
    <dgm:cxn modelId="{054F3F49-9C87-4563-B0BD-A395DC621E63}" type="presOf" srcId="{7BC4705A-2F4E-4BEA-9BCE-FFD4A916358C}" destId="{3A2594C2-4C91-432D-9B35-B02970AFA5E9}" srcOrd="0" destOrd="0" presId="urn:microsoft.com/office/officeart/2005/8/layout/venn1"/>
    <dgm:cxn modelId="{4239943C-9BEE-4391-B088-716CEEF24B1D}" type="presOf" srcId="{E086F556-CE80-4069-AF5F-F8EA353F41E3}" destId="{FCD910EB-6BA6-4D49-BCD4-DCE304C34656}" srcOrd="0" destOrd="0" presId="urn:microsoft.com/office/officeart/2005/8/layout/venn1"/>
    <dgm:cxn modelId="{A10125E0-D617-49EB-85CE-250DEBE8CF59}" srcId="{F6769C68-0BEC-46A7-9ACA-A752A377F31A}" destId="{9044CF52-7BFE-4E57-80EE-E05B1A8D0B5A}" srcOrd="0" destOrd="0" parTransId="{C8358CAB-BA11-4AEE-AC7E-28DA085F9756}" sibTransId="{8E27A43C-FEE4-463B-A70D-D7332A3944E2}"/>
    <dgm:cxn modelId="{7822376D-B114-49C6-B3CA-7FD402608EAA}" type="presOf" srcId="{9044CF52-7BFE-4E57-80EE-E05B1A8D0B5A}" destId="{8EE600B5-7E54-41F1-8882-0EFB0897195E}" srcOrd="1" destOrd="0" presId="urn:microsoft.com/office/officeart/2005/8/layout/venn1"/>
    <dgm:cxn modelId="{47A69C97-98F2-4B42-B8FC-2000531A7314}" type="presOf" srcId="{7BC4705A-2F4E-4BEA-9BCE-FFD4A916358C}" destId="{4D5B3555-CD3F-4225-89F3-0EE1627252FE}" srcOrd="1" destOrd="0" presId="urn:microsoft.com/office/officeart/2005/8/layout/venn1"/>
    <dgm:cxn modelId="{7EFF6B22-4C7B-42C0-B1DC-C1A71A59BE74}" type="presOf" srcId="{E086F556-CE80-4069-AF5F-F8EA353F41E3}" destId="{B3933D15-BA67-4A25-9A07-9D57C8E15C2D}" srcOrd="1" destOrd="0" presId="urn:microsoft.com/office/officeart/2005/8/layout/venn1"/>
    <dgm:cxn modelId="{5050C301-46ED-4C34-8E87-499FCD857041}" srcId="{F6769C68-0BEC-46A7-9ACA-A752A377F31A}" destId="{7BC4705A-2F4E-4BEA-9BCE-FFD4A916358C}" srcOrd="2" destOrd="0" parTransId="{F889C0D3-4BDF-45F4-AB64-FCFCF7B51BFF}" sibTransId="{F5904455-3720-414D-BAA0-64896FDBCD2B}"/>
    <dgm:cxn modelId="{FB1F7199-8496-40A6-A76F-2AEF64C059D2}" srcId="{F6769C68-0BEC-46A7-9ACA-A752A377F31A}" destId="{E086F556-CE80-4069-AF5F-F8EA353F41E3}" srcOrd="1" destOrd="0" parTransId="{EAEBA745-6155-4793-8627-C6A6900300A4}" sibTransId="{4BD38BA9-BE06-4339-A78F-AF1A1129C174}"/>
    <dgm:cxn modelId="{9D95B69A-6E3E-42D6-BA6A-72BB481C0497}" type="presOf" srcId="{9044CF52-7BFE-4E57-80EE-E05B1A8D0B5A}" destId="{27211826-E563-4516-9F7B-17ABD4F6B4A7}" srcOrd="0" destOrd="0" presId="urn:microsoft.com/office/officeart/2005/8/layout/venn1"/>
    <dgm:cxn modelId="{F64AD788-7F6C-4A2A-B139-34F88D398862}" type="presParOf" srcId="{0D54CE1F-1BB3-43D0-A0C3-6B1204AF5088}" destId="{27211826-E563-4516-9F7B-17ABD4F6B4A7}" srcOrd="0" destOrd="0" presId="urn:microsoft.com/office/officeart/2005/8/layout/venn1"/>
    <dgm:cxn modelId="{8D9FF3E8-46F0-44D7-AC5A-FBE7F71315E6}" type="presParOf" srcId="{0D54CE1F-1BB3-43D0-A0C3-6B1204AF5088}" destId="{8EE600B5-7E54-41F1-8882-0EFB0897195E}" srcOrd="1" destOrd="0" presId="urn:microsoft.com/office/officeart/2005/8/layout/venn1"/>
    <dgm:cxn modelId="{2F25094B-B6AC-4A41-BCDF-2D20EB3EAAA7}" type="presParOf" srcId="{0D54CE1F-1BB3-43D0-A0C3-6B1204AF5088}" destId="{FCD910EB-6BA6-4D49-BCD4-DCE304C34656}" srcOrd="2" destOrd="0" presId="urn:microsoft.com/office/officeart/2005/8/layout/venn1"/>
    <dgm:cxn modelId="{80A56319-1E12-4CCF-9D6E-41598C4F6ACA}" type="presParOf" srcId="{0D54CE1F-1BB3-43D0-A0C3-6B1204AF5088}" destId="{B3933D15-BA67-4A25-9A07-9D57C8E15C2D}" srcOrd="3" destOrd="0" presId="urn:microsoft.com/office/officeart/2005/8/layout/venn1"/>
    <dgm:cxn modelId="{94108A03-441F-4544-8710-900B5E662FAB}" type="presParOf" srcId="{0D54CE1F-1BB3-43D0-A0C3-6B1204AF5088}" destId="{3A2594C2-4C91-432D-9B35-B02970AFA5E9}" srcOrd="4" destOrd="0" presId="urn:microsoft.com/office/officeart/2005/8/layout/venn1"/>
    <dgm:cxn modelId="{068D20FE-DB19-4B3F-9BC2-8005D3D91DC9}" type="presParOf" srcId="{0D54CE1F-1BB3-43D0-A0C3-6B1204AF5088}" destId="{4D5B3555-CD3F-4225-89F3-0EE1627252FE}" srcOrd="5"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C65F33-B1BF-4D8A-BD77-9A24387B7CF6}" type="doc">
      <dgm:prSet loTypeId="urn:microsoft.com/office/officeart/2005/8/layout/vList5" loCatId="list" qsTypeId="urn:microsoft.com/office/officeart/2009/2/quickstyle/3d8" qsCatId="3D" csTypeId="urn:microsoft.com/office/officeart/2005/8/colors/colorful3" csCatId="colorful" phldr="1"/>
      <dgm:spPr/>
      <dgm:t>
        <a:bodyPr/>
        <a:lstStyle/>
        <a:p>
          <a:endParaRPr lang="en-US"/>
        </a:p>
      </dgm:t>
    </dgm:pt>
    <dgm:pt modelId="{545CEA3F-37B0-4B7C-95D5-216F962E247F}">
      <dgm:prSet/>
      <dgm:spPr>
        <a:solidFill>
          <a:schemeClr val="bg2">
            <a:lumMod val="40000"/>
            <a:lumOff val="60000"/>
          </a:schemeClr>
        </a:solidFill>
      </dgm:spPr>
      <dgm:t>
        <a:bodyPr/>
        <a:lstStyle/>
        <a:p>
          <a:pPr rtl="0"/>
          <a:r>
            <a:rPr lang="en-US" dirty="0" smtClean="0"/>
            <a:t>Lean Customer Discovery</a:t>
          </a:r>
          <a:endParaRPr lang="en-US" dirty="0"/>
        </a:p>
      </dgm:t>
    </dgm:pt>
    <dgm:pt modelId="{1CA0A3A7-B249-4D0E-91CA-223F3DFE1A3C}" type="parTrans" cxnId="{67752BF1-753E-4CA7-AB35-D313F25E9675}">
      <dgm:prSet/>
      <dgm:spPr/>
      <dgm:t>
        <a:bodyPr/>
        <a:lstStyle/>
        <a:p>
          <a:endParaRPr lang="en-US"/>
        </a:p>
      </dgm:t>
    </dgm:pt>
    <dgm:pt modelId="{734549A4-87E8-4E41-BEA8-14755A692786}" type="sibTrans" cxnId="{67752BF1-753E-4CA7-AB35-D313F25E9675}">
      <dgm:prSet/>
      <dgm:spPr/>
      <dgm:t>
        <a:bodyPr/>
        <a:lstStyle/>
        <a:p>
          <a:endParaRPr lang="en-US"/>
        </a:p>
      </dgm:t>
    </dgm:pt>
    <dgm:pt modelId="{2EF1616C-B17C-444D-9716-DB47B5AA5B49}">
      <dgm:prSet/>
      <dgm:spPr/>
      <dgm:t>
        <a:bodyPr/>
        <a:lstStyle/>
        <a:p>
          <a:pPr rtl="0"/>
          <a:r>
            <a:rPr lang="en-US" dirty="0" smtClean="0"/>
            <a:t>Agile Product Delivery</a:t>
          </a:r>
          <a:endParaRPr lang="en-US" dirty="0"/>
        </a:p>
      </dgm:t>
    </dgm:pt>
    <dgm:pt modelId="{4519A0EB-C17E-461D-88DD-D0AF74D7BA72}" type="parTrans" cxnId="{59255824-5B0B-4928-8FB4-C845ECE3DE6C}">
      <dgm:prSet/>
      <dgm:spPr/>
      <dgm:t>
        <a:bodyPr/>
        <a:lstStyle/>
        <a:p>
          <a:endParaRPr lang="en-US"/>
        </a:p>
      </dgm:t>
    </dgm:pt>
    <dgm:pt modelId="{DB9A7FC9-6C78-4B33-8D53-11E902A48863}" type="sibTrans" cxnId="{59255824-5B0B-4928-8FB4-C845ECE3DE6C}">
      <dgm:prSet/>
      <dgm:spPr/>
      <dgm:t>
        <a:bodyPr/>
        <a:lstStyle/>
        <a:p>
          <a:endParaRPr lang="en-US"/>
        </a:p>
      </dgm:t>
    </dgm:pt>
    <dgm:pt modelId="{949A1988-05ED-4ADE-9978-86A9EBAF6791}" type="pres">
      <dgm:prSet presAssocID="{DCC65F33-B1BF-4D8A-BD77-9A24387B7CF6}" presName="Name0" presStyleCnt="0">
        <dgm:presLayoutVars>
          <dgm:dir/>
          <dgm:animLvl val="lvl"/>
          <dgm:resizeHandles val="exact"/>
        </dgm:presLayoutVars>
      </dgm:prSet>
      <dgm:spPr/>
      <dgm:t>
        <a:bodyPr/>
        <a:lstStyle/>
        <a:p>
          <a:endParaRPr lang="en-US"/>
        </a:p>
      </dgm:t>
    </dgm:pt>
    <dgm:pt modelId="{5550B980-43CA-487F-AB47-4C391FC686A2}" type="pres">
      <dgm:prSet presAssocID="{545CEA3F-37B0-4B7C-95D5-216F962E247F}" presName="linNode" presStyleCnt="0"/>
      <dgm:spPr/>
      <dgm:t>
        <a:bodyPr/>
        <a:lstStyle/>
        <a:p>
          <a:endParaRPr lang="en-US"/>
        </a:p>
      </dgm:t>
    </dgm:pt>
    <dgm:pt modelId="{4DECD463-F98D-451D-984F-22C68BE24BB9}" type="pres">
      <dgm:prSet presAssocID="{545CEA3F-37B0-4B7C-95D5-216F962E247F}" presName="parentText" presStyleLbl="node1" presStyleIdx="0" presStyleCnt="2">
        <dgm:presLayoutVars>
          <dgm:chMax val="1"/>
          <dgm:bulletEnabled val="1"/>
        </dgm:presLayoutVars>
      </dgm:prSet>
      <dgm:spPr/>
      <dgm:t>
        <a:bodyPr/>
        <a:lstStyle/>
        <a:p>
          <a:endParaRPr lang="en-US"/>
        </a:p>
      </dgm:t>
    </dgm:pt>
    <dgm:pt modelId="{6A26E177-0131-467A-A3EB-B600742D192D}" type="pres">
      <dgm:prSet presAssocID="{734549A4-87E8-4E41-BEA8-14755A692786}" presName="sp" presStyleCnt="0"/>
      <dgm:spPr/>
      <dgm:t>
        <a:bodyPr/>
        <a:lstStyle/>
        <a:p>
          <a:endParaRPr lang="en-US"/>
        </a:p>
      </dgm:t>
    </dgm:pt>
    <dgm:pt modelId="{199B3A93-269B-43EB-B4EA-BB9872F591AC}" type="pres">
      <dgm:prSet presAssocID="{2EF1616C-B17C-444D-9716-DB47B5AA5B49}" presName="linNode" presStyleCnt="0"/>
      <dgm:spPr/>
      <dgm:t>
        <a:bodyPr/>
        <a:lstStyle/>
        <a:p>
          <a:endParaRPr lang="en-US"/>
        </a:p>
      </dgm:t>
    </dgm:pt>
    <dgm:pt modelId="{C40C34A9-176B-44F5-BF4B-5E5999B9383F}" type="pres">
      <dgm:prSet presAssocID="{2EF1616C-B17C-444D-9716-DB47B5AA5B49}" presName="parentText" presStyleLbl="node1" presStyleIdx="1" presStyleCnt="2">
        <dgm:presLayoutVars>
          <dgm:chMax val="1"/>
          <dgm:bulletEnabled val="1"/>
        </dgm:presLayoutVars>
      </dgm:prSet>
      <dgm:spPr/>
      <dgm:t>
        <a:bodyPr/>
        <a:lstStyle/>
        <a:p>
          <a:endParaRPr lang="en-US"/>
        </a:p>
      </dgm:t>
    </dgm:pt>
  </dgm:ptLst>
  <dgm:cxnLst>
    <dgm:cxn modelId="{67752BF1-753E-4CA7-AB35-D313F25E9675}" srcId="{DCC65F33-B1BF-4D8A-BD77-9A24387B7CF6}" destId="{545CEA3F-37B0-4B7C-95D5-216F962E247F}" srcOrd="0" destOrd="0" parTransId="{1CA0A3A7-B249-4D0E-91CA-223F3DFE1A3C}" sibTransId="{734549A4-87E8-4E41-BEA8-14755A692786}"/>
    <dgm:cxn modelId="{A97F2C19-5198-4DE8-BF01-F51147A9AAD2}" type="presOf" srcId="{2EF1616C-B17C-444D-9716-DB47B5AA5B49}" destId="{C40C34A9-176B-44F5-BF4B-5E5999B9383F}" srcOrd="0" destOrd="0" presId="urn:microsoft.com/office/officeart/2005/8/layout/vList5"/>
    <dgm:cxn modelId="{EA097D99-AF0A-4639-96D3-405AA33436BC}" type="presOf" srcId="{545CEA3F-37B0-4B7C-95D5-216F962E247F}" destId="{4DECD463-F98D-451D-984F-22C68BE24BB9}" srcOrd="0" destOrd="0" presId="urn:microsoft.com/office/officeart/2005/8/layout/vList5"/>
    <dgm:cxn modelId="{6801D4E2-E738-4227-AA73-92883A934EEC}" type="presOf" srcId="{DCC65F33-B1BF-4D8A-BD77-9A24387B7CF6}" destId="{949A1988-05ED-4ADE-9978-86A9EBAF6791}" srcOrd="0" destOrd="0" presId="urn:microsoft.com/office/officeart/2005/8/layout/vList5"/>
    <dgm:cxn modelId="{59255824-5B0B-4928-8FB4-C845ECE3DE6C}" srcId="{DCC65F33-B1BF-4D8A-BD77-9A24387B7CF6}" destId="{2EF1616C-B17C-444D-9716-DB47B5AA5B49}" srcOrd="1" destOrd="0" parTransId="{4519A0EB-C17E-461D-88DD-D0AF74D7BA72}" sibTransId="{DB9A7FC9-6C78-4B33-8D53-11E902A48863}"/>
    <dgm:cxn modelId="{D9DA37F6-7F9E-41BD-B92A-5500129886C6}" type="presParOf" srcId="{949A1988-05ED-4ADE-9978-86A9EBAF6791}" destId="{5550B980-43CA-487F-AB47-4C391FC686A2}" srcOrd="0" destOrd="0" presId="urn:microsoft.com/office/officeart/2005/8/layout/vList5"/>
    <dgm:cxn modelId="{00394FEA-142D-48A5-9A3D-88F395635141}" type="presParOf" srcId="{5550B980-43CA-487F-AB47-4C391FC686A2}" destId="{4DECD463-F98D-451D-984F-22C68BE24BB9}" srcOrd="0" destOrd="0" presId="urn:microsoft.com/office/officeart/2005/8/layout/vList5"/>
    <dgm:cxn modelId="{57D7CF16-345F-4CCA-9241-C06201D3622F}" type="presParOf" srcId="{949A1988-05ED-4ADE-9978-86A9EBAF6791}" destId="{6A26E177-0131-467A-A3EB-B600742D192D}" srcOrd="1" destOrd="0" presId="urn:microsoft.com/office/officeart/2005/8/layout/vList5"/>
    <dgm:cxn modelId="{6EAED9F0-61A2-4EDE-81D4-985BA64B81BC}" type="presParOf" srcId="{949A1988-05ED-4ADE-9978-86A9EBAF6791}" destId="{199B3A93-269B-43EB-B4EA-BB9872F591AC}" srcOrd="2" destOrd="0" presId="urn:microsoft.com/office/officeart/2005/8/layout/vList5"/>
    <dgm:cxn modelId="{21A99E45-5544-482C-9799-C4F8D2EDF3C5}" type="presParOf" srcId="{199B3A93-269B-43EB-B4EA-BB9872F591AC}" destId="{C40C34A9-176B-44F5-BF4B-5E5999B9383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BECCF-59DD-47D0-9835-8AE1DD0D435E}">
      <dsp:nvSpPr>
        <dsp:cNvPr id="0" name=""/>
        <dsp:cNvSpPr/>
      </dsp:nvSpPr>
      <dsp:spPr>
        <a:xfrm>
          <a:off x="0" y="363255"/>
          <a:ext cx="4416552" cy="119690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dirty="0" smtClean="0"/>
            <a:t>Envision a Responsive Enterprise</a:t>
          </a:r>
          <a:endParaRPr lang="en-US" sz="3100" kern="1200" dirty="0"/>
        </a:p>
      </dsp:txBody>
      <dsp:txXfrm>
        <a:off x="58428" y="421683"/>
        <a:ext cx="4299696" cy="1080053"/>
      </dsp:txXfrm>
    </dsp:sp>
    <dsp:sp modelId="{A4098B9D-E8FD-4BB8-8437-C75D4C5B1870}">
      <dsp:nvSpPr>
        <dsp:cNvPr id="0" name=""/>
        <dsp:cNvSpPr/>
      </dsp:nvSpPr>
      <dsp:spPr>
        <a:xfrm>
          <a:off x="0" y="1649445"/>
          <a:ext cx="4416552" cy="1196909"/>
        </a:xfrm>
        <a:prstGeom prst="roundRect">
          <a:avLst/>
        </a:prstGeom>
        <a:solidFill>
          <a:schemeClr val="accent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dirty="0" smtClean="0"/>
            <a:t>Deliver a Continuous Stream of Value</a:t>
          </a:r>
          <a:endParaRPr lang="en-US" sz="3100" kern="1200" dirty="0"/>
        </a:p>
      </dsp:txBody>
      <dsp:txXfrm>
        <a:off x="58428" y="1707873"/>
        <a:ext cx="4299696" cy="1080053"/>
      </dsp:txXfrm>
    </dsp:sp>
    <dsp:sp modelId="{C0FA023C-E950-4855-A079-1F232B9E4DE0}">
      <dsp:nvSpPr>
        <dsp:cNvPr id="0" name=""/>
        <dsp:cNvSpPr/>
      </dsp:nvSpPr>
      <dsp:spPr>
        <a:xfrm>
          <a:off x="0" y="2960637"/>
          <a:ext cx="4416552" cy="1196909"/>
        </a:xfrm>
        <a:prstGeom prst="roundRect">
          <a:avLst/>
        </a:prstGeom>
        <a:solidFill>
          <a:schemeClr val="accent3"/>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dirty="0" smtClean="0"/>
            <a:t>Create an Innovative Culture</a:t>
          </a:r>
          <a:endParaRPr lang="en-US" sz="3100" kern="1200" dirty="0"/>
        </a:p>
      </dsp:txBody>
      <dsp:txXfrm>
        <a:off x="58428" y="3019065"/>
        <a:ext cx="4299696" cy="10800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B2B04-6FBE-49BD-9D85-08CFDEAE6C92}">
      <dsp:nvSpPr>
        <dsp:cNvPr id="0" name=""/>
        <dsp:cNvSpPr/>
      </dsp:nvSpPr>
      <dsp:spPr>
        <a:xfrm>
          <a:off x="1828799" y="0"/>
          <a:ext cx="4495800" cy="449580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46AB6F-A4D0-49DC-8AF0-B11561AD68F5}">
      <dsp:nvSpPr>
        <dsp:cNvPr id="0" name=""/>
        <dsp:cNvSpPr/>
      </dsp:nvSpPr>
      <dsp:spPr>
        <a:xfrm>
          <a:off x="2255900" y="427101"/>
          <a:ext cx="1753362" cy="175336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t>Do Less</a:t>
          </a:r>
          <a:r>
            <a:rPr lang="en-US" sz="2200" kern="1200" dirty="0" smtClean="0"/>
            <a:t> </a:t>
          </a:r>
          <a:endParaRPr lang="en-US" sz="2200" kern="1200" dirty="0"/>
        </a:p>
      </dsp:txBody>
      <dsp:txXfrm>
        <a:off x="2341492" y="512693"/>
        <a:ext cx="1582178" cy="1582178"/>
      </dsp:txXfrm>
    </dsp:sp>
    <dsp:sp modelId="{6C49DE17-E370-414B-B899-581A79F99233}">
      <dsp:nvSpPr>
        <dsp:cNvPr id="0" name=""/>
        <dsp:cNvSpPr/>
      </dsp:nvSpPr>
      <dsp:spPr>
        <a:xfrm>
          <a:off x="4144137" y="427101"/>
          <a:ext cx="1753362" cy="1753362"/>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t>Quality</a:t>
          </a:r>
          <a:endParaRPr lang="en-US" sz="2800" kern="1200" dirty="0"/>
        </a:p>
      </dsp:txBody>
      <dsp:txXfrm>
        <a:off x="4229729" y="512693"/>
        <a:ext cx="1582178" cy="1582178"/>
      </dsp:txXfrm>
    </dsp:sp>
    <dsp:sp modelId="{321B22BB-1F7C-447D-A547-CC9405D3CCD7}">
      <dsp:nvSpPr>
        <dsp:cNvPr id="0" name=""/>
        <dsp:cNvSpPr/>
      </dsp:nvSpPr>
      <dsp:spPr>
        <a:xfrm>
          <a:off x="2255900" y="2315337"/>
          <a:ext cx="1753362" cy="1753362"/>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Capability</a:t>
          </a:r>
          <a:endParaRPr lang="en-US" sz="2400" kern="1200" dirty="0"/>
        </a:p>
      </dsp:txBody>
      <dsp:txXfrm>
        <a:off x="2341492" y="2400929"/>
        <a:ext cx="1582178" cy="1582178"/>
      </dsp:txXfrm>
    </dsp:sp>
    <dsp:sp modelId="{5905D757-C792-4B4B-8C0C-9F98B2A50862}">
      <dsp:nvSpPr>
        <dsp:cNvPr id="0" name=""/>
        <dsp:cNvSpPr/>
      </dsp:nvSpPr>
      <dsp:spPr>
        <a:xfrm>
          <a:off x="4144137" y="2315337"/>
          <a:ext cx="1753362" cy="1753362"/>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t>Speed to Value</a:t>
          </a:r>
          <a:endParaRPr lang="en-US" sz="2800" kern="1200" dirty="0"/>
        </a:p>
      </dsp:txBody>
      <dsp:txXfrm>
        <a:off x="4229729" y="2400929"/>
        <a:ext cx="1582178" cy="15821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1790C-02B3-4076-8254-82502DCFC129}">
      <dsp:nvSpPr>
        <dsp:cNvPr id="0" name=""/>
        <dsp:cNvSpPr/>
      </dsp:nvSpPr>
      <dsp:spPr>
        <a:xfrm>
          <a:off x="995" y="465887"/>
          <a:ext cx="3622848" cy="18114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lvl="0" algn="ctr" defTabSz="2889250" rtl="0">
            <a:lnSpc>
              <a:spcPct val="90000"/>
            </a:lnSpc>
            <a:spcBef>
              <a:spcPct val="0"/>
            </a:spcBef>
            <a:spcAft>
              <a:spcPct val="35000"/>
            </a:spcAft>
          </a:pPr>
          <a:r>
            <a:rPr lang="en-US" sz="6500" kern="1200" dirty="0" smtClean="0"/>
            <a:t>Features</a:t>
          </a:r>
          <a:endParaRPr lang="en-US" sz="6500" kern="1200" dirty="0"/>
        </a:p>
      </dsp:txBody>
      <dsp:txXfrm>
        <a:off x="54050" y="518942"/>
        <a:ext cx="3516738" cy="1705314"/>
      </dsp:txXfrm>
    </dsp:sp>
    <dsp:sp modelId="{1062C450-C347-442C-9260-6B17F49F95FB}">
      <dsp:nvSpPr>
        <dsp:cNvPr id="0" name=""/>
        <dsp:cNvSpPr/>
      </dsp:nvSpPr>
      <dsp:spPr>
        <a:xfrm>
          <a:off x="4529556" y="465887"/>
          <a:ext cx="3622848" cy="18114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lvl="0" algn="ctr" defTabSz="2889250" rtl="0">
            <a:lnSpc>
              <a:spcPct val="90000"/>
            </a:lnSpc>
            <a:spcBef>
              <a:spcPct val="0"/>
            </a:spcBef>
            <a:spcAft>
              <a:spcPct val="35000"/>
            </a:spcAft>
          </a:pPr>
          <a:r>
            <a:rPr lang="en-US" sz="6500" kern="1200" dirty="0" smtClean="0"/>
            <a:t>Quality</a:t>
          </a:r>
          <a:endParaRPr lang="en-US" sz="6500" kern="1200" dirty="0"/>
        </a:p>
      </dsp:txBody>
      <dsp:txXfrm>
        <a:off x="4582611" y="518942"/>
        <a:ext cx="3516738" cy="170531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766B7-0D77-456B-AF9F-586F30B47AE0}">
      <dsp:nvSpPr>
        <dsp:cNvPr id="0" name=""/>
        <dsp:cNvSpPr/>
      </dsp:nvSpPr>
      <dsp:spPr>
        <a:xfrm>
          <a:off x="995" y="580187"/>
          <a:ext cx="3622848" cy="18114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lvl="0" algn="ctr" defTabSz="2889250" rtl="0">
            <a:lnSpc>
              <a:spcPct val="90000"/>
            </a:lnSpc>
            <a:spcBef>
              <a:spcPct val="0"/>
            </a:spcBef>
            <a:spcAft>
              <a:spcPct val="35000"/>
            </a:spcAft>
          </a:pPr>
          <a:r>
            <a:rPr lang="en-US" sz="6500" kern="1200" dirty="0" smtClean="0"/>
            <a:t>Features</a:t>
          </a:r>
          <a:endParaRPr lang="en-US" sz="6500" kern="1200" dirty="0"/>
        </a:p>
      </dsp:txBody>
      <dsp:txXfrm>
        <a:off x="54050" y="633242"/>
        <a:ext cx="3516738" cy="1705314"/>
      </dsp:txXfrm>
    </dsp:sp>
    <dsp:sp modelId="{02684BDD-DD4D-4349-9325-2493AFD81FC7}">
      <dsp:nvSpPr>
        <dsp:cNvPr id="0" name=""/>
        <dsp:cNvSpPr/>
      </dsp:nvSpPr>
      <dsp:spPr>
        <a:xfrm>
          <a:off x="4529556" y="580187"/>
          <a:ext cx="3622848" cy="18114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lvl="0" algn="ctr" defTabSz="2889250" rtl="0">
            <a:lnSpc>
              <a:spcPct val="90000"/>
            </a:lnSpc>
            <a:spcBef>
              <a:spcPct val="0"/>
            </a:spcBef>
            <a:spcAft>
              <a:spcPct val="35000"/>
            </a:spcAft>
          </a:pPr>
          <a:r>
            <a:rPr lang="en-US" sz="6500" kern="1200" dirty="0" smtClean="0"/>
            <a:t>?</a:t>
          </a:r>
          <a:endParaRPr lang="en-US" sz="6500" kern="1200" dirty="0"/>
        </a:p>
      </dsp:txBody>
      <dsp:txXfrm>
        <a:off x="4582611" y="633242"/>
        <a:ext cx="3516738" cy="170531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766B7-0D77-456B-AF9F-586F30B47AE0}">
      <dsp:nvSpPr>
        <dsp:cNvPr id="0" name=""/>
        <dsp:cNvSpPr/>
      </dsp:nvSpPr>
      <dsp:spPr>
        <a:xfrm>
          <a:off x="995" y="580187"/>
          <a:ext cx="3622848" cy="18114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395" tIns="74930" rIns="112395" bIns="74930" numCol="1" spcCol="1270" anchor="ctr" anchorCtr="0">
          <a:noAutofit/>
        </a:bodyPr>
        <a:lstStyle/>
        <a:p>
          <a:pPr lvl="0" algn="ctr" defTabSz="2622550" rtl="0">
            <a:lnSpc>
              <a:spcPct val="90000"/>
            </a:lnSpc>
            <a:spcBef>
              <a:spcPct val="0"/>
            </a:spcBef>
            <a:spcAft>
              <a:spcPct val="35000"/>
            </a:spcAft>
          </a:pPr>
          <a:r>
            <a:rPr lang="en-US" sz="5900" kern="1200" dirty="0" smtClean="0"/>
            <a:t>Features</a:t>
          </a:r>
          <a:endParaRPr lang="en-US" sz="5900" kern="1200" dirty="0"/>
        </a:p>
      </dsp:txBody>
      <dsp:txXfrm>
        <a:off x="54050" y="633242"/>
        <a:ext cx="3516738" cy="1705314"/>
      </dsp:txXfrm>
    </dsp:sp>
    <dsp:sp modelId="{02684BDD-DD4D-4349-9325-2493AFD81FC7}">
      <dsp:nvSpPr>
        <dsp:cNvPr id="0" name=""/>
        <dsp:cNvSpPr/>
      </dsp:nvSpPr>
      <dsp:spPr>
        <a:xfrm>
          <a:off x="4529556" y="580187"/>
          <a:ext cx="3622848" cy="18114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395" tIns="74930" rIns="112395" bIns="74930" numCol="1" spcCol="1270" anchor="ctr" anchorCtr="0">
          <a:noAutofit/>
        </a:bodyPr>
        <a:lstStyle/>
        <a:p>
          <a:pPr lvl="0" algn="ctr" defTabSz="2622550" rtl="0">
            <a:lnSpc>
              <a:spcPct val="90000"/>
            </a:lnSpc>
            <a:spcBef>
              <a:spcPct val="0"/>
            </a:spcBef>
            <a:spcAft>
              <a:spcPct val="35000"/>
            </a:spcAft>
          </a:pPr>
          <a:r>
            <a:rPr lang="en-US" sz="5900" kern="1200" dirty="0" smtClean="0"/>
            <a:t>Cycle Time</a:t>
          </a:r>
          <a:endParaRPr lang="en-US" sz="5900" kern="1200" dirty="0"/>
        </a:p>
      </dsp:txBody>
      <dsp:txXfrm>
        <a:off x="4582611" y="633242"/>
        <a:ext cx="3516738" cy="170531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53324-0DC1-46CB-98A0-78CFD79EA34C}">
      <dsp:nvSpPr>
        <dsp:cNvPr id="0" name=""/>
        <dsp:cNvSpPr/>
      </dsp:nvSpPr>
      <dsp:spPr>
        <a:xfrm>
          <a:off x="5057556" y="1629826"/>
          <a:ext cx="1625803" cy="282164"/>
        </a:xfrm>
        <a:custGeom>
          <a:avLst/>
          <a:gdLst/>
          <a:ahLst/>
          <a:cxnLst/>
          <a:rect l="0" t="0" r="0" b="0"/>
          <a:pathLst>
            <a:path>
              <a:moveTo>
                <a:pt x="0" y="0"/>
              </a:moveTo>
              <a:lnTo>
                <a:pt x="0" y="141082"/>
              </a:lnTo>
              <a:lnTo>
                <a:pt x="1625803" y="141082"/>
              </a:lnTo>
              <a:lnTo>
                <a:pt x="1625803" y="282164"/>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D35673-BD8F-43F2-9813-E04A5B6FF631}">
      <dsp:nvSpPr>
        <dsp:cNvPr id="0" name=""/>
        <dsp:cNvSpPr/>
      </dsp:nvSpPr>
      <dsp:spPr>
        <a:xfrm>
          <a:off x="5011836" y="1629826"/>
          <a:ext cx="91440" cy="282164"/>
        </a:xfrm>
        <a:custGeom>
          <a:avLst/>
          <a:gdLst/>
          <a:ahLst/>
          <a:cxnLst/>
          <a:rect l="0" t="0" r="0" b="0"/>
          <a:pathLst>
            <a:path>
              <a:moveTo>
                <a:pt x="45720" y="0"/>
              </a:moveTo>
              <a:lnTo>
                <a:pt x="45720" y="282164"/>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62C35-55BB-40DE-8F13-ED586B89AF50}">
      <dsp:nvSpPr>
        <dsp:cNvPr id="0" name=""/>
        <dsp:cNvSpPr/>
      </dsp:nvSpPr>
      <dsp:spPr>
        <a:xfrm>
          <a:off x="2894297" y="2583809"/>
          <a:ext cx="201545" cy="1572057"/>
        </a:xfrm>
        <a:custGeom>
          <a:avLst/>
          <a:gdLst/>
          <a:ahLst/>
          <a:cxnLst/>
          <a:rect l="0" t="0" r="0" b="0"/>
          <a:pathLst>
            <a:path>
              <a:moveTo>
                <a:pt x="0" y="0"/>
              </a:moveTo>
              <a:lnTo>
                <a:pt x="0" y="1572057"/>
              </a:lnTo>
              <a:lnTo>
                <a:pt x="201545" y="1572057"/>
              </a:lnTo>
            </a:path>
          </a:pathLst>
        </a:custGeom>
        <a:noFill/>
        <a:ln w="1905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798811-E54E-4699-B713-792B502A868C}">
      <dsp:nvSpPr>
        <dsp:cNvPr id="0" name=""/>
        <dsp:cNvSpPr/>
      </dsp:nvSpPr>
      <dsp:spPr>
        <a:xfrm>
          <a:off x="2894297" y="2583809"/>
          <a:ext cx="201545" cy="618073"/>
        </a:xfrm>
        <a:custGeom>
          <a:avLst/>
          <a:gdLst/>
          <a:ahLst/>
          <a:cxnLst/>
          <a:rect l="0" t="0" r="0" b="0"/>
          <a:pathLst>
            <a:path>
              <a:moveTo>
                <a:pt x="0" y="0"/>
              </a:moveTo>
              <a:lnTo>
                <a:pt x="0" y="618073"/>
              </a:lnTo>
              <a:lnTo>
                <a:pt x="201545" y="618073"/>
              </a:lnTo>
            </a:path>
          </a:pathLst>
        </a:custGeom>
        <a:noFill/>
        <a:ln w="1905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D3599D-C317-414B-9B95-E5CE77CDFB76}">
      <dsp:nvSpPr>
        <dsp:cNvPr id="0" name=""/>
        <dsp:cNvSpPr/>
      </dsp:nvSpPr>
      <dsp:spPr>
        <a:xfrm>
          <a:off x="3431753" y="1629826"/>
          <a:ext cx="1625803" cy="282164"/>
        </a:xfrm>
        <a:custGeom>
          <a:avLst/>
          <a:gdLst/>
          <a:ahLst/>
          <a:cxnLst/>
          <a:rect l="0" t="0" r="0" b="0"/>
          <a:pathLst>
            <a:path>
              <a:moveTo>
                <a:pt x="1625803" y="0"/>
              </a:moveTo>
              <a:lnTo>
                <a:pt x="1625803" y="141082"/>
              </a:lnTo>
              <a:lnTo>
                <a:pt x="0" y="141082"/>
              </a:lnTo>
              <a:lnTo>
                <a:pt x="0" y="282164"/>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59086-1983-4AC8-AC61-5303D7C1AADA}">
      <dsp:nvSpPr>
        <dsp:cNvPr id="0" name=""/>
        <dsp:cNvSpPr/>
      </dsp:nvSpPr>
      <dsp:spPr>
        <a:xfrm>
          <a:off x="3263798" y="675842"/>
          <a:ext cx="1793757" cy="282164"/>
        </a:xfrm>
        <a:custGeom>
          <a:avLst/>
          <a:gdLst/>
          <a:ahLst/>
          <a:cxnLst/>
          <a:rect l="0" t="0" r="0" b="0"/>
          <a:pathLst>
            <a:path>
              <a:moveTo>
                <a:pt x="0" y="0"/>
              </a:moveTo>
              <a:lnTo>
                <a:pt x="0" y="141082"/>
              </a:lnTo>
              <a:lnTo>
                <a:pt x="1793757" y="141082"/>
              </a:lnTo>
              <a:lnTo>
                <a:pt x="1793757" y="282164"/>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2BB744-FF5C-4AC0-A7A5-7319DBE73CEE}">
      <dsp:nvSpPr>
        <dsp:cNvPr id="0" name=""/>
        <dsp:cNvSpPr/>
      </dsp:nvSpPr>
      <dsp:spPr>
        <a:xfrm>
          <a:off x="932584" y="1629826"/>
          <a:ext cx="201545" cy="2526041"/>
        </a:xfrm>
        <a:custGeom>
          <a:avLst/>
          <a:gdLst/>
          <a:ahLst/>
          <a:cxnLst/>
          <a:rect l="0" t="0" r="0" b="0"/>
          <a:pathLst>
            <a:path>
              <a:moveTo>
                <a:pt x="0" y="0"/>
              </a:moveTo>
              <a:lnTo>
                <a:pt x="0" y="2526041"/>
              </a:lnTo>
              <a:lnTo>
                <a:pt x="201545" y="2526041"/>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E7A1A9-BE24-46CF-B547-62CF28E469F9}">
      <dsp:nvSpPr>
        <dsp:cNvPr id="0" name=""/>
        <dsp:cNvSpPr/>
      </dsp:nvSpPr>
      <dsp:spPr>
        <a:xfrm>
          <a:off x="932584" y="1629826"/>
          <a:ext cx="201545" cy="1572057"/>
        </a:xfrm>
        <a:custGeom>
          <a:avLst/>
          <a:gdLst/>
          <a:ahLst/>
          <a:cxnLst/>
          <a:rect l="0" t="0" r="0" b="0"/>
          <a:pathLst>
            <a:path>
              <a:moveTo>
                <a:pt x="0" y="0"/>
              </a:moveTo>
              <a:lnTo>
                <a:pt x="0" y="1572057"/>
              </a:lnTo>
              <a:lnTo>
                <a:pt x="201545" y="1572057"/>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A623B3-63C4-40A8-B9B8-F690DF050FCF}">
      <dsp:nvSpPr>
        <dsp:cNvPr id="0" name=""/>
        <dsp:cNvSpPr/>
      </dsp:nvSpPr>
      <dsp:spPr>
        <a:xfrm>
          <a:off x="932584" y="1629826"/>
          <a:ext cx="201545" cy="618073"/>
        </a:xfrm>
        <a:custGeom>
          <a:avLst/>
          <a:gdLst/>
          <a:ahLst/>
          <a:cxnLst/>
          <a:rect l="0" t="0" r="0" b="0"/>
          <a:pathLst>
            <a:path>
              <a:moveTo>
                <a:pt x="0" y="0"/>
              </a:moveTo>
              <a:lnTo>
                <a:pt x="0" y="618073"/>
              </a:lnTo>
              <a:lnTo>
                <a:pt x="201545" y="618073"/>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9ACA15-28D9-4397-B02A-7E28EC42F7A3}">
      <dsp:nvSpPr>
        <dsp:cNvPr id="0" name=""/>
        <dsp:cNvSpPr/>
      </dsp:nvSpPr>
      <dsp:spPr>
        <a:xfrm>
          <a:off x="1470040" y="675842"/>
          <a:ext cx="1793757" cy="282164"/>
        </a:xfrm>
        <a:custGeom>
          <a:avLst/>
          <a:gdLst/>
          <a:ahLst/>
          <a:cxnLst/>
          <a:rect l="0" t="0" r="0" b="0"/>
          <a:pathLst>
            <a:path>
              <a:moveTo>
                <a:pt x="1793757" y="0"/>
              </a:moveTo>
              <a:lnTo>
                <a:pt x="1793757" y="141082"/>
              </a:lnTo>
              <a:lnTo>
                <a:pt x="0" y="141082"/>
              </a:lnTo>
              <a:lnTo>
                <a:pt x="0" y="282164"/>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25E19D-B839-406A-8C3F-32BDED5B4427}">
      <dsp:nvSpPr>
        <dsp:cNvPr id="0" name=""/>
        <dsp:cNvSpPr/>
      </dsp:nvSpPr>
      <dsp:spPr>
        <a:xfrm>
          <a:off x="2591978" y="4023"/>
          <a:ext cx="1343638" cy="67181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EVCs</a:t>
          </a:r>
          <a:endParaRPr lang="en-US" sz="2000" kern="1200" dirty="0"/>
        </a:p>
      </dsp:txBody>
      <dsp:txXfrm>
        <a:off x="2591978" y="4023"/>
        <a:ext cx="1343638" cy="671819"/>
      </dsp:txXfrm>
    </dsp:sp>
    <dsp:sp modelId="{164FEFA1-B95E-4C79-A599-52250FC5362D}">
      <dsp:nvSpPr>
        <dsp:cNvPr id="0" name=""/>
        <dsp:cNvSpPr/>
      </dsp:nvSpPr>
      <dsp:spPr>
        <a:xfrm>
          <a:off x="798221" y="958006"/>
          <a:ext cx="1343638" cy="671819"/>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Purpose</a:t>
          </a:r>
          <a:endParaRPr lang="en-US" sz="2000" kern="1200" dirty="0"/>
        </a:p>
      </dsp:txBody>
      <dsp:txXfrm>
        <a:off x="798221" y="958006"/>
        <a:ext cx="1343638" cy="671819"/>
      </dsp:txXfrm>
    </dsp:sp>
    <dsp:sp modelId="{DC26636A-A12F-4BCA-AFB2-78A3B0BC093A}">
      <dsp:nvSpPr>
        <dsp:cNvPr id="0" name=""/>
        <dsp:cNvSpPr/>
      </dsp:nvSpPr>
      <dsp:spPr>
        <a:xfrm>
          <a:off x="1134130" y="1911990"/>
          <a:ext cx="1343638" cy="67181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Ultimate Reason</a:t>
          </a:r>
          <a:endParaRPr lang="en-US" sz="2000" kern="1200" dirty="0"/>
        </a:p>
      </dsp:txBody>
      <dsp:txXfrm>
        <a:off x="1134130" y="1911990"/>
        <a:ext cx="1343638" cy="671819"/>
      </dsp:txXfrm>
    </dsp:sp>
    <dsp:sp modelId="{2B5862AB-B40F-4088-8899-0D23171026F6}">
      <dsp:nvSpPr>
        <dsp:cNvPr id="0" name=""/>
        <dsp:cNvSpPr/>
      </dsp:nvSpPr>
      <dsp:spPr>
        <a:xfrm>
          <a:off x="1134130" y="2865973"/>
          <a:ext cx="1343638" cy="67181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Social Action</a:t>
          </a:r>
          <a:endParaRPr lang="en-US" sz="2000" kern="1200" dirty="0"/>
        </a:p>
      </dsp:txBody>
      <dsp:txXfrm>
        <a:off x="1134130" y="2865973"/>
        <a:ext cx="1343638" cy="671819"/>
      </dsp:txXfrm>
    </dsp:sp>
    <dsp:sp modelId="{057AEB08-6C68-4940-9CBE-4ABCC7BABEFF}">
      <dsp:nvSpPr>
        <dsp:cNvPr id="0" name=""/>
        <dsp:cNvSpPr/>
      </dsp:nvSpPr>
      <dsp:spPr>
        <a:xfrm>
          <a:off x="1134130" y="3819957"/>
          <a:ext cx="1343638" cy="67181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Learning &amp;</a:t>
          </a:r>
          <a:br>
            <a:rPr lang="en-US" sz="2000" kern="1200" dirty="0" smtClean="0"/>
          </a:br>
          <a:r>
            <a:rPr lang="en-US" sz="2000" kern="1200" dirty="0" smtClean="0"/>
            <a:t>Adapting</a:t>
          </a:r>
          <a:endParaRPr lang="en-US" sz="2000" kern="1200" dirty="0"/>
        </a:p>
      </dsp:txBody>
      <dsp:txXfrm>
        <a:off x="1134130" y="3819957"/>
        <a:ext cx="1343638" cy="671819"/>
      </dsp:txXfrm>
    </dsp:sp>
    <dsp:sp modelId="{9FE91828-C323-4609-A315-BBF1F0EDD8F9}">
      <dsp:nvSpPr>
        <dsp:cNvPr id="0" name=""/>
        <dsp:cNvSpPr/>
      </dsp:nvSpPr>
      <dsp:spPr>
        <a:xfrm>
          <a:off x="4385736" y="958006"/>
          <a:ext cx="1343638" cy="671819"/>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Profitability</a:t>
          </a:r>
          <a:endParaRPr lang="en-US" sz="2000" kern="1200" dirty="0"/>
        </a:p>
      </dsp:txBody>
      <dsp:txXfrm>
        <a:off x="4385736" y="958006"/>
        <a:ext cx="1343638" cy="671819"/>
      </dsp:txXfrm>
    </dsp:sp>
    <dsp:sp modelId="{DD401C6A-BDE6-44C0-A0F8-37627EB7C850}">
      <dsp:nvSpPr>
        <dsp:cNvPr id="0" name=""/>
        <dsp:cNvSpPr/>
      </dsp:nvSpPr>
      <dsp:spPr>
        <a:xfrm>
          <a:off x="2759933" y="1911990"/>
          <a:ext cx="1343638" cy="67181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Faster to Market</a:t>
          </a:r>
          <a:endParaRPr lang="en-US" sz="2000" kern="1200" dirty="0"/>
        </a:p>
      </dsp:txBody>
      <dsp:txXfrm>
        <a:off x="2759933" y="1911990"/>
        <a:ext cx="1343638" cy="671819"/>
      </dsp:txXfrm>
    </dsp:sp>
    <dsp:sp modelId="{C2CE4E03-CC1F-4E7D-A818-24A4B2361835}">
      <dsp:nvSpPr>
        <dsp:cNvPr id="0" name=""/>
        <dsp:cNvSpPr/>
      </dsp:nvSpPr>
      <dsp:spPr>
        <a:xfrm>
          <a:off x="3095843" y="2865973"/>
          <a:ext cx="1343638" cy="671819"/>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Reduce WIP</a:t>
          </a:r>
          <a:endParaRPr lang="en-US" sz="2000" kern="1200" dirty="0"/>
        </a:p>
      </dsp:txBody>
      <dsp:txXfrm>
        <a:off x="3095843" y="2865973"/>
        <a:ext cx="1343638" cy="671819"/>
      </dsp:txXfrm>
    </dsp:sp>
    <dsp:sp modelId="{7A4B20ED-78FD-49D4-8966-9F81270A5A1D}">
      <dsp:nvSpPr>
        <dsp:cNvPr id="0" name=""/>
        <dsp:cNvSpPr/>
      </dsp:nvSpPr>
      <dsp:spPr>
        <a:xfrm>
          <a:off x="3095843" y="3819957"/>
          <a:ext cx="1343638" cy="671819"/>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Be Continuous</a:t>
          </a:r>
          <a:endParaRPr lang="en-US" sz="2000" kern="1200" dirty="0"/>
        </a:p>
      </dsp:txBody>
      <dsp:txXfrm>
        <a:off x="3095843" y="3819957"/>
        <a:ext cx="1343638" cy="671819"/>
      </dsp:txXfrm>
    </dsp:sp>
    <dsp:sp modelId="{63B31EC3-6B8E-42D4-A55F-C27B012F1FBA}">
      <dsp:nvSpPr>
        <dsp:cNvPr id="0" name=""/>
        <dsp:cNvSpPr/>
      </dsp:nvSpPr>
      <dsp:spPr>
        <a:xfrm>
          <a:off x="4385736" y="1911990"/>
          <a:ext cx="1343638" cy="67181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Increased Revenue</a:t>
          </a:r>
          <a:endParaRPr lang="en-US" sz="2000" kern="1200" dirty="0"/>
        </a:p>
      </dsp:txBody>
      <dsp:txXfrm>
        <a:off x="4385736" y="1911990"/>
        <a:ext cx="1343638" cy="671819"/>
      </dsp:txXfrm>
    </dsp:sp>
    <dsp:sp modelId="{C65F1CC2-8968-43C1-92C5-D999A34E7CC4}">
      <dsp:nvSpPr>
        <dsp:cNvPr id="0" name=""/>
        <dsp:cNvSpPr/>
      </dsp:nvSpPr>
      <dsp:spPr>
        <a:xfrm>
          <a:off x="6011540" y="1911990"/>
          <a:ext cx="1343638" cy="67181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Open New Markets</a:t>
          </a:r>
          <a:endParaRPr lang="en-US" sz="2000" kern="1200" dirty="0"/>
        </a:p>
      </dsp:txBody>
      <dsp:txXfrm>
        <a:off x="6011540" y="1911990"/>
        <a:ext cx="1343638" cy="67181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9511D-6120-4703-BE8B-4287930E52E3}">
      <dsp:nvSpPr>
        <dsp:cNvPr id="0" name=""/>
        <dsp:cNvSpPr/>
      </dsp:nvSpPr>
      <dsp:spPr>
        <a:xfrm>
          <a:off x="1828799" y="0"/>
          <a:ext cx="4495800" cy="4495800"/>
        </a:xfrm>
        <a:prstGeom prst="ellipse">
          <a:avLst/>
        </a:prstGeom>
        <a:solidFill>
          <a:schemeClr val="accent4">
            <a:lumMod val="40000"/>
            <a:lumOff val="60000"/>
            <a:alpha val="86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778000" rtl="0">
            <a:lnSpc>
              <a:spcPct val="90000"/>
            </a:lnSpc>
            <a:spcBef>
              <a:spcPct val="0"/>
            </a:spcBef>
            <a:spcAft>
              <a:spcPct val="35000"/>
            </a:spcAft>
          </a:pPr>
          <a:r>
            <a:rPr lang="en-US" sz="4000" kern="1200" dirty="0" smtClean="0"/>
            <a:t>Do the simplest thing possible that delights the customer</a:t>
          </a:r>
          <a:endParaRPr lang="en-US" sz="4000" kern="1200" dirty="0"/>
        </a:p>
      </dsp:txBody>
      <dsp:txXfrm>
        <a:off x="2487194" y="658395"/>
        <a:ext cx="3179010" cy="317901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A08B2-C145-42F3-A8E7-DB84D60B33CE}">
      <dsp:nvSpPr>
        <dsp:cNvPr id="0" name=""/>
        <dsp:cNvSpPr/>
      </dsp:nvSpPr>
      <dsp:spPr>
        <a:xfrm>
          <a:off x="1901" y="0"/>
          <a:ext cx="1992566" cy="449580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rtl="0">
            <a:lnSpc>
              <a:spcPct val="90000"/>
            </a:lnSpc>
            <a:spcBef>
              <a:spcPct val="0"/>
            </a:spcBef>
            <a:spcAft>
              <a:spcPct val="35000"/>
            </a:spcAft>
          </a:pPr>
          <a:r>
            <a:rPr lang="en-US" sz="2500" kern="1200" smtClean="0"/>
            <a:t>People</a:t>
          </a:r>
          <a:endParaRPr lang="en-US" sz="2500" kern="1200"/>
        </a:p>
      </dsp:txBody>
      <dsp:txXfrm>
        <a:off x="1901" y="1798320"/>
        <a:ext cx="1992566" cy="1798320"/>
      </dsp:txXfrm>
    </dsp:sp>
    <dsp:sp modelId="{17A64987-3EE1-456E-A50A-0F99CE0EE756}">
      <dsp:nvSpPr>
        <dsp:cNvPr id="0" name=""/>
        <dsp:cNvSpPr/>
      </dsp:nvSpPr>
      <dsp:spPr>
        <a:xfrm>
          <a:off x="249633" y="269748"/>
          <a:ext cx="1497101" cy="1497101"/>
        </a:xfrm>
        <a:prstGeom prst="ellipse">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E44B29-560E-4D43-A9CC-B0A022A5CDAB}">
      <dsp:nvSpPr>
        <dsp:cNvPr id="0" name=""/>
        <dsp:cNvSpPr/>
      </dsp:nvSpPr>
      <dsp:spPr>
        <a:xfrm>
          <a:off x="2054244" y="0"/>
          <a:ext cx="1992566" cy="449580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rtl="0">
            <a:lnSpc>
              <a:spcPct val="90000"/>
            </a:lnSpc>
            <a:spcBef>
              <a:spcPct val="0"/>
            </a:spcBef>
            <a:spcAft>
              <a:spcPct val="35000"/>
            </a:spcAft>
          </a:pPr>
          <a:r>
            <a:rPr lang="en-US" sz="2500" kern="1200" smtClean="0"/>
            <a:t>Technology</a:t>
          </a:r>
          <a:endParaRPr lang="en-US" sz="2500" kern="1200"/>
        </a:p>
      </dsp:txBody>
      <dsp:txXfrm>
        <a:off x="2054244" y="1798320"/>
        <a:ext cx="1992566" cy="1798320"/>
      </dsp:txXfrm>
    </dsp:sp>
    <dsp:sp modelId="{5E8E1389-95C8-4EF9-8B0E-A2F4C5B8CED6}">
      <dsp:nvSpPr>
        <dsp:cNvPr id="0" name=""/>
        <dsp:cNvSpPr/>
      </dsp:nvSpPr>
      <dsp:spPr>
        <a:xfrm>
          <a:off x="2301977" y="269748"/>
          <a:ext cx="1497101" cy="1497101"/>
        </a:xfrm>
        <a:prstGeom prst="ellipse">
          <a:avLst/>
        </a:prstGeom>
        <a:blipFill rotWithShape="1">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A08981-4185-44C0-B9F2-E4986134CEE2}">
      <dsp:nvSpPr>
        <dsp:cNvPr id="0" name=""/>
        <dsp:cNvSpPr/>
      </dsp:nvSpPr>
      <dsp:spPr>
        <a:xfrm>
          <a:off x="4106588" y="0"/>
          <a:ext cx="1992566" cy="449580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rtl="0">
            <a:lnSpc>
              <a:spcPct val="90000"/>
            </a:lnSpc>
            <a:spcBef>
              <a:spcPct val="0"/>
            </a:spcBef>
            <a:spcAft>
              <a:spcPct val="35000"/>
            </a:spcAft>
          </a:pPr>
          <a:r>
            <a:rPr lang="en-US" sz="2500" kern="1200" smtClean="0"/>
            <a:t>Process</a:t>
          </a:r>
          <a:endParaRPr lang="en-US" sz="2500" kern="1200"/>
        </a:p>
      </dsp:txBody>
      <dsp:txXfrm>
        <a:off x="4106588" y="1798320"/>
        <a:ext cx="1992566" cy="1798320"/>
      </dsp:txXfrm>
    </dsp:sp>
    <dsp:sp modelId="{805B9D02-AAD8-4135-9C8F-25386C8A7615}">
      <dsp:nvSpPr>
        <dsp:cNvPr id="0" name=""/>
        <dsp:cNvSpPr/>
      </dsp:nvSpPr>
      <dsp:spPr>
        <a:xfrm>
          <a:off x="4354321" y="269748"/>
          <a:ext cx="1497101" cy="1497101"/>
        </a:xfrm>
        <a:prstGeom prst="ellipse">
          <a:avLst/>
        </a:prstGeom>
        <a:blipFill rotWithShape="1">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E1B39B-9809-4342-991F-49F00B357691}">
      <dsp:nvSpPr>
        <dsp:cNvPr id="0" name=""/>
        <dsp:cNvSpPr/>
      </dsp:nvSpPr>
      <dsp:spPr>
        <a:xfrm>
          <a:off x="6158932" y="0"/>
          <a:ext cx="1992566" cy="449580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rtl="0">
            <a:lnSpc>
              <a:spcPct val="90000"/>
            </a:lnSpc>
            <a:spcBef>
              <a:spcPct val="0"/>
            </a:spcBef>
            <a:spcAft>
              <a:spcPct val="35000"/>
            </a:spcAft>
          </a:pPr>
          <a:r>
            <a:rPr lang="en-US" sz="2500" kern="1200" smtClean="0"/>
            <a:t>Culture</a:t>
          </a:r>
          <a:endParaRPr lang="en-US" sz="2500" kern="1200"/>
        </a:p>
      </dsp:txBody>
      <dsp:txXfrm>
        <a:off x="6158932" y="1798320"/>
        <a:ext cx="1992566" cy="1798320"/>
      </dsp:txXfrm>
    </dsp:sp>
    <dsp:sp modelId="{C34B6C15-66DB-42BB-984F-2125F1C68210}">
      <dsp:nvSpPr>
        <dsp:cNvPr id="0" name=""/>
        <dsp:cNvSpPr/>
      </dsp:nvSpPr>
      <dsp:spPr>
        <a:xfrm>
          <a:off x="6406664" y="269748"/>
          <a:ext cx="1497101" cy="1497101"/>
        </a:xfrm>
        <a:prstGeom prst="ellipse">
          <a:avLst/>
        </a:prstGeom>
        <a:blipFill rotWithShape="1">
          <a:blip xmlns:r="http://schemas.openxmlformats.org/officeDocument/2006/relationships" r:embed="rId4"/>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5947BF-83C2-468A-AAF9-39C946B7B35E}">
      <dsp:nvSpPr>
        <dsp:cNvPr id="0" name=""/>
        <dsp:cNvSpPr/>
      </dsp:nvSpPr>
      <dsp:spPr>
        <a:xfrm>
          <a:off x="326135" y="3596640"/>
          <a:ext cx="7501127" cy="674370"/>
        </a:xfrm>
        <a:prstGeom prst="leftRight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C05E0-35AA-4013-AB87-C760C73A3B70}">
      <dsp:nvSpPr>
        <dsp:cNvPr id="0" name=""/>
        <dsp:cNvSpPr/>
      </dsp:nvSpPr>
      <dsp:spPr>
        <a:xfrm>
          <a:off x="0" y="0"/>
          <a:ext cx="6096000" cy="368971"/>
        </a:xfrm>
        <a:prstGeom prst="roundRect">
          <a:avLst/>
        </a:prstGeom>
        <a:solidFill>
          <a:schemeClr val="accent2">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Agile Portfolio Management: From Strategy to Execution</a:t>
          </a:r>
          <a:endParaRPr lang="en-US" sz="1800" kern="1200" dirty="0"/>
        </a:p>
      </dsp:txBody>
      <dsp:txXfrm>
        <a:off x="18012" y="18012"/>
        <a:ext cx="6059976" cy="3329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BECCF-59DD-47D0-9835-8AE1DD0D435E}">
      <dsp:nvSpPr>
        <dsp:cNvPr id="0" name=""/>
        <dsp:cNvSpPr/>
      </dsp:nvSpPr>
      <dsp:spPr>
        <a:xfrm>
          <a:off x="0" y="363255"/>
          <a:ext cx="4416552" cy="119690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dirty="0" smtClean="0"/>
            <a:t>Envision a Responsive Enterprise</a:t>
          </a:r>
          <a:endParaRPr lang="en-US" sz="3100" kern="1200" dirty="0"/>
        </a:p>
      </dsp:txBody>
      <dsp:txXfrm>
        <a:off x="58428" y="421683"/>
        <a:ext cx="4299696" cy="1080053"/>
      </dsp:txXfrm>
    </dsp:sp>
    <dsp:sp modelId="{A4098B9D-E8FD-4BB8-8437-C75D4C5B1870}">
      <dsp:nvSpPr>
        <dsp:cNvPr id="0" name=""/>
        <dsp:cNvSpPr/>
      </dsp:nvSpPr>
      <dsp:spPr>
        <a:xfrm>
          <a:off x="0" y="1649445"/>
          <a:ext cx="4416552" cy="1196909"/>
        </a:xfrm>
        <a:prstGeom prst="roundRect">
          <a:avLst/>
        </a:prstGeom>
        <a:solidFill>
          <a:schemeClr val="accent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dirty="0" smtClean="0"/>
            <a:t>Deliver a Continuous Stream of Value</a:t>
          </a:r>
          <a:endParaRPr lang="en-US" sz="3100" kern="1200" dirty="0"/>
        </a:p>
      </dsp:txBody>
      <dsp:txXfrm>
        <a:off x="58428" y="1707873"/>
        <a:ext cx="4299696" cy="1080053"/>
      </dsp:txXfrm>
    </dsp:sp>
    <dsp:sp modelId="{C0FA023C-E950-4855-A079-1F232B9E4DE0}">
      <dsp:nvSpPr>
        <dsp:cNvPr id="0" name=""/>
        <dsp:cNvSpPr/>
      </dsp:nvSpPr>
      <dsp:spPr>
        <a:xfrm>
          <a:off x="0" y="2960637"/>
          <a:ext cx="4416552" cy="1196909"/>
        </a:xfrm>
        <a:prstGeom prst="roundRect">
          <a:avLst/>
        </a:prstGeom>
        <a:solidFill>
          <a:schemeClr val="accent3"/>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dirty="0" smtClean="0"/>
            <a:t>Create an Innovative Culture</a:t>
          </a:r>
          <a:endParaRPr lang="en-US" sz="3100" kern="1200" dirty="0"/>
        </a:p>
      </dsp:txBody>
      <dsp:txXfrm>
        <a:off x="58428" y="3019065"/>
        <a:ext cx="4299696" cy="108005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11826-E563-4516-9F7B-17ABD4F6B4A7}">
      <dsp:nvSpPr>
        <dsp:cNvPr id="0" name=""/>
        <dsp:cNvSpPr/>
      </dsp:nvSpPr>
      <dsp:spPr>
        <a:xfrm>
          <a:off x="1167765" y="39052"/>
          <a:ext cx="1874520" cy="1874520"/>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rtl="0">
            <a:lnSpc>
              <a:spcPct val="90000"/>
            </a:lnSpc>
            <a:spcBef>
              <a:spcPct val="0"/>
            </a:spcBef>
            <a:spcAft>
              <a:spcPct val="35000"/>
            </a:spcAft>
          </a:pPr>
          <a:r>
            <a:rPr lang="en-US" sz="3200" kern="1200" dirty="0" smtClean="0"/>
            <a:t>Why Agile?</a:t>
          </a:r>
          <a:endParaRPr lang="en-US" sz="3200" kern="1200" dirty="0"/>
        </a:p>
      </dsp:txBody>
      <dsp:txXfrm>
        <a:off x="1417701" y="367093"/>
        <a:ext cx="1374648" cy="843534"/>
      </dsp:txXfrm>
    </dsp:sp>
    <dsp:sp modelId="{FCD910EB-6BA6-4D49-BCD4-DCE304C34656}">
      <dsp:nvSpPr>
        <dsp:cNvPr id="0" name=""/>
        <dsp:cNvSpPr/>
      </dsp:nvSpPr>
      <dsp:spPr>
        <a:xfrm>
          <a:off x="1844154" y="1210627"/>
          <a:ext cx="1874520" cy="1874520"/>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rtl="0">
            <a:lnSpc>
              <a:spcPct val="90000"/>
            </a:lnSpc>
            <a:spcBef>
              <a:spcPct val="0"/>
            </a:spcBef>
            <a:spcAft>
              <a:spcPct val="35000"/>
            </a:spcAft>
          </a:pPr>
          <a:r>
            <a:rPr lang="en-US" sz="3200" kern="1200" dirty="0" smtClean="0"/>
            <a:t>Be Agile</a:t>
          </a:r>
          <a:endParaRPr lang="en-US" sz="3200" kern="1200" dirty="0"/>
        </a:p>
      </dsp:txBody>
      <dsp:txXfrm>
        <a:off x="2417445" y="1694878"/>
        <a:ext cx="1124712" cy="1030986"/>
      </dsp:txXfrm>
    </dsp:sp>
    <dsp:sp modelId="{3A2594C2-4C91-432D-9B35-B02970AFA5E9}">
      <dsp:nvSpPr>
        <dsp:cNvPr id="0" name=""/>
        <dsp:cNvSpPr/>
      </dsp:nvSpPr>
      <dsp:spPr>
        <a:xfrm>
          <a:off x="491375" y="1210627"/>
          <a:ext cx="1874520" cy="1874520"/>
        </a:xfrm>
        <a:prstGeom prst="ellipse">
          <a:avLst/>
        </a:prstGeom>
        <a:solidFill>
          <a:schemeClr val="accent4">
            <a:hueOff val="0"/>
            <a:satOff val="0"/>
            <a:lumOff val="0"/>
            <a:alpha val="5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rtl="0">
            <a:lnSpc>
              <a:spcPct val="90000"/>
            </a:lnSpc>
            <a:spcBef>
              <a:spcPct val="0"/>
            </a:spcBef>
            <a:spcAft>
              <a:spcPct val="35000"/>
            </a:spcAft>
          </a:pPr>
          <a:r>
            <a:rPr lang="en-US" sz="3200" kern="1200" dirty="0" smtClean="0"/>
            <a:t>Do Agile</a:t>
          </a:r>
          <a:endParaRPr lang="en-US" sz="3200" kern="1200" dirty="0"/>
        </a:p>
      </dsp:txBody>
      <dsp:txXfrm>
        <a:off x="667893" y="1694878"/>
        <a:ext cx="1124712" cy="1030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11826-E563-4516-9F7B-17ABD4F6B4A7}">
      <dsp:nvSpPr>
        <dsp:cNvPr id="0" name=""/>
        <dsp:cNvSpPr/>
      </dsp:nvSpPr>
      <dsp:spPr>
        <a:xfrm>
          <a:off x="1167765" y="39052"/>
          <a:ext cx="1874520" cy="1874520"/>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rtl="0">
            <a:lnSpc>
              <a:spcPct val="90000"/>
            </a:lnSpc>
            <a:spcBef>
              <a:spcPct val="0"/>
            </a:spcBef>
            <a:spcAft>
              <a:spcPct val="35000"/>
            </a:spcAft>
          </a:pPr>
          <a:r>
            <a:rPr lang="en-US" sz="3200" kern="1200" dirty="0" smtClean="0"/>
            <a:t>Why Agile?</a:t>
          </a:r>
          <a:endParaRPr lang="en-US" sz="3200" kern="1200" dirty="0"/>
        </a:p>
      </dsp:txBody>
      <dsp:txXfrm>
        <a:off x="1417701" y="367093"/>
        <a:ext cx="1374648" cy="843534"/>
      </dsp:txXfrm>
    </dsp:sp>
    <dsp:sp modelId="{FCD910EB-6BA6-4D49-BCD4-DCE304C34656}">
      <dsp:nvSpPr>
        <dsp:cNvPr id="0" name=""/>
        <dsp:cNvSpPr/>
      </dsp:nvSpPr>
      <dsp:spPr>
        <a:xfrm>
          <a:off x="1844154" y="1210627"/>
          <a:ext cx="1874520" cy="1874520"/>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rtl="0">
            <a:lnSpc>
              <a:spcPct val="90000"/>
            </a:lnSpc>
            <a:spcBef>
              <a:spcPct val="0"/>
            </a:spcBef>
            <a:spcAft>
              <a:spcPct val="35000"/>
            </a:spcAft>
          </a:pPr>
          <a:r>
            <a:rPr lang="en-US" sz="3200" kern="1200" dirty="0" smtClean="0"/>
            <a:t>Be Agile</a:t>
          </a:r>
          <a:endParaRPr lang="en-US" sz="3200" kern="1200" dirty="0"/>
        </a:p>
      </dsp:txBody>
      <dsp:txXfrm>
        <a:off x="2417445" y="1694878"/>
        <a:ext cx="1124712" cy="1030986"/>
      </dsp:txXfrm>
    </dsp:sp>
    <dsp:sp modelId="{3A2594C2-4C91-432D-9B35-B02970AFA5E9}">
      <dsp:nvSpPr>
        <dsp:cNvPr id="0" name=""/>
        <dsp:cNvSpPr/>
      </dsp:nvSpPr>
      <dsp:spPr>
        <a:xfrm>
          <a:off x="491375" y="1210627"/>
          <a:ext cx="1874520" cy="1874520"/>
        </a:xfrm>
        <a:prstGeom prst="ellipse">
          <a:avLst/>
        </a:prstGeom>
        <a:solidFill>
          <a:schemeClr val="accent4">
            <a:hueOff val="0"/>
            <a:satOff val="0"/>
            <a:lumOff val="0"/>
            <a:alpha val="5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rtl="0">
            <a:lnSpc>
              <a:spcPct val="90000"/>
            </a:lnSpc>
            <a:spcBef>
              <a:spcPct val="0"/>
            </a:spcBef>
            <a:spcAft>
              <a:spcPct val="35000"/>
            </a:spcAft>
          </a:pPr>
          <a:r>
            <a:rPr lang="en-US" sz="3200" kern="1200" dirty="0" smtClean="0"/>
            <a:t>Do Agile</a:t>
          </a:r>
          <a:endParaRPr lang="en-US" sz="3200" kern="1200" dirty="0"/>
        </a:p>
      </dsp:txBody>
      <dsp:txXfrm>
        <a:off x="667893" y="1694878"/>
        <a:ext cx="1124712" cy="103098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B2B04-6FBE-49BD-9D85-08CFDEAE6C92}">
      <dsp:nvSpPr>
        <dsp:cNvPr id="0" name=""/>
        <dsp:cNvSpPr/>
      </dsp:nvSpPr>
      <dsp:spPr>
        <a:xfrm>
          <a:off x="533400" y="0"/>
          <a:ext cx="4495800" cy="449580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46AB6F-A4D0-49DC-8AF0-B11561AD68F5}">
      <dsp:nvSpPr>
        <dsp:cNvPr id="0" name=""/>
        <dsp:cNvSpPr/>
      </dsp:nvSpPr>
      <dsp:spPr>
        <a:xfrm>
          <a:off x="960501" y="427101"/>
          <a:ext cx="1753362" cy="175336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Adapting</a:t>
          </a:r>
          <a:endParaRPr lang="en-US" sz="2400" kern="1200" dirty="0"/>
        </a:p>
      </dsp:txBody>
      <dsp:txXfrm>
        <a:off x="1046093" y="512693"/>
        <a:ext cx="1582178" cy="1582178"/>
      </dsp:txXfrm>
    </dsp:sp>
    <dsp:sp modelId="{6C49DE17-E370-414B-B899-581A79F99233}">
      <dsp:nvSpPr>
        <dsp:cNvPr id="0" name=""/>
        <dsp:cNvSpPr/>
      </dsp:nvSpPr>
      <dsp:spPr>
        <a:xfrm>
          <a:off x="2848737" y="427101"/>
          <a:ext cx="1753362" cy="1753362"/>
        </a:xfrm>
        <a:prstGeom prst="roundRect">
          <a:avLst/>
        </a:prstGeom>
        <a:solidFill>
          <a:schemeClr val="accent2">
            <a:hueOff val="915447"/>
            <a:satOff val="-16269"/>
            <a:lumOff val="5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Exploring</a:t>
          </a:r>
          <a:endParaRPr lang="en-US" sz="2400" kern="1200" dirty="0"/>
        </a:p>
      </dsp:txBody>
      <dsp:txXfrm>
        <a:off x="2934329" y="512693"/>
        <a:ext cx="1582178" cy="1582178"/>
      </dsp:txXfrm>
    </dsp:sp>
    <dsp:sp modelId="{321B22BB-1F7C-447D-A547-CC9405D3CCD7}">
      <dsp:nvSpPr>
        <dsp:cNvPr id="0" name=""/>
        <dsp:cNvSpPr/>
      </dsp:nvSpPr>
      <dsp:spPr>
        <a:xfrm>
          <a:off x="960501" y="2315337"/>
          <a:ext cx="1753362" cy="1753362"/>
        </a:xfrm>
        <a:prstGeom prst="roundRect">
          <a:avLst/>
        </a:prstGeom>
        <a:solidFill>
          <a:schemeClr val="accent2">
            <a:hueOff val="1830893"/>
            <a:satOff val="-32539"/>
            <a:lumOff val="104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Riding Paradox</a:t>
          </a:r>
          <a:endParaRPr lang="en-US" sz="2400" kern="1200" dirty="0"/>
        </a:p>
      </dsp:txBody>
      <dsp:txXfrm>
        <a:off x="1046093" y="2400929"/>
        <a:ext cx="1582178" cy="1582178"/>
      </dsp:txXfrm>
    </dsp:sp>
    <dsp:sp modelId="{5905D757-C792-4B4B-8C0C-9F98B2A50862}">
      <dsp:nvSpPr>
        <dsp:cNvPr id="0" name=""/>
        <dsp:cNvSpPr/>
      </dsp:nvSpPr>
      <dsp:spPr>
        <a:xfrm>
          <a:off x="2848737" y="2315337"/>
          <a:ext cx="1753362" cy="1753362"/>
        </a:xfrm>
        <a:prstGeom prst="roundRect">
          <a:avLst/>
        </a:prstGeom>
        <a:solidFill>
          <a:schemeClr val="accent2">
            <a:hueOff val="2746340"/>
            <a:satOff val="-48808"/>
            <a:lumOff val="156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Engaging</a:t>
          </a:r>
          <a:endParaRPr lang="en-US" sz="2300" kern="1200" dirty="0"/>
        </a:p>
      </dsp:txBody>
      <dsp:txXfrm>
        <a:off x="2934329" y="2400929"/>
        <a:ext cx="1582178" cy="158217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12A09-617B-4AC7-8236-6FE419B4CC90}">
      <dsp:nvSpPr>
        <dsp:cNvPr id="0" name=""/>
        <dsp:cNvSpPr/>
      </dsp:nvSpPr>
      <dsp:spPr>
        <a:xfrm>
          <a:off x="0" y="247949"/>
          <a:ext cx="8153399" cy="17901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en-US" sz="3400" i="1" kern="1200" dirty="0" smtClean="0"/>
            <a:t>It is difficult to make predictions, especially about the future. </a:t>
          </a:r>
          <a:br>
            <a:rPr lang="en-US" sz="3400" i="1" kern="1200" dirty="0" smtClean="0"/>
          </a:br>
          <a:r>
            <a:rPr lang="en-US" sz="3400" i="1" kern="1200" dirty="0" smtClean="0"/>
            <a:t>                                               </a:t>
          </a:r>
          <a:r>
            <a:rPr lang="en-US" sz="3400" kern="1200" dirty="0" smtClean="0"/>
            <a:t>Yogi Berra</a:t>
          </a:r>
          <a:endParaRPr lang="en-US" sz="3400" kern="1200" dirty="0"/>
        </a:p>
      </dsp:txBody>
      <dsp:txXfrm>
        <a:off x="87385" y="335334"/>
        <a:ext cx="7978629" cy="16153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ADE7F-E9A6-4E71-A06C-F1166820764B}">
      <dsp:nvSpPr>
        <dsp:cNvPr id="0" name=""/>
        <dsp:cNvSpPr/>
      </dsp:nvSpPr>
      <dsp:spPr>
        <a:xfrm>
          <a:off x="0" y="761989"/>
          <a:ext cx="8229600" cy="281384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“88% of executives cite </a:t>
          </a:r>
          <a:r>
            <a:rPr lang="en-US" sz="3200" b="0" kern="1200" dirty="0" err="1" smtClean="0"/>
            <a:t>organisational</a:t>
          </a:r>
          <a:r>
            <a:rPr lang="en-US" sz="3200" b="0" kern="1200" dirty="0" smtClean="0"/>
            <a:t> agility as key to global success</a:t>
          </a:r>
          <a:r>
            <a:rPr lang="en-US" sz="3200" kern="1200" dirty="0" smtClean="0"/>
            <a:t>.”</a:t>
          </a:r>
        </a:p>
        <a:p>
          <a:pPr lvl="0" algn="ctr" defTabSz="1422400" rtl="0">
            <a:lnSpc>
              <a:spcPct val="90000"/>
            </a:lnSpc>
            <a:spcBef>
              <a:spcPct val="0"/>
            </a:spcBef>
            <a:spcAft>
              <a:spcPts val="0"/>
            </a:spcAft>
          </a:pPr>
          <a:r>
            <a:rPr lang="en-US" sz="3200" kern="1200" dirty="0" smtClean="0"/>
            <a:t> </a:t>
          </a:r>
        </a:p>
        <a:p>
          <a:pPr lvl="0" algn="ctr" defTabSz="1422400" rtl="0">
            <a:lnSpc>
              <a:spcPct val="90000"/>
            </a:lnSpc>
            <a:spcBef>
              <a:spcPct val="0"/>
            </a:spcBef>
            <a:spcAft>
              <a:spcPct val="35000"/>
            </a:spcAft>
          </a:pPr>
          <a:r>
            <a:rPr lang="en-US" sz="3200" kern="1200" dirty="0" smtClean="0"/>
            <a:t>“50% say that </a:t>
          </a:r>
          <a:r>
            <a:rPr lang="en-US" sz="3200" b="0" kern="1200" dirty="0" smtClean="0"/>
            <a:t>agility is not only important, but a core differentiator</a:t>
          </a:r>
          <a:r>
            <a:rPr lang="en-US" sz="3200" kern="1200" dirty="0" smtClean="0"/>
            <a:t>.”</a:t>
          </a:r>
        </a:p>
      </dsp:txBody>
      <dsp:txXfrm>
        <a:off x="137361" y="899350"/>
        <a:ext cx="7954878" cy="25391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A1110-D1FE-411F-9502-4E611ACD51FE}">
      <dsp:nvSpPr>
        <dsp:cNvPr id="0" name=""/>
        <dsp:cNvSpPr/>
      </dsp:nvSpPr>
      <dsp:spPr>
        <a:xfrm rot="5400000">
          <a:off x="4270248" y="-774192"/>
          <a:ext cx="3169920" cy="551078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rtl="0">
            <a:lnSpc>
              <a:spcPct val="90000"/>
            </a:lnSpc>
            <a:spcBef>
              <a:spcPct val="0"/>
            </a:spcBef>
            <a:spcAft>
              <a:spcPct val="15000"/>
            </a:spcAft>
            <a:buChar char="••"/>
          </a:pPr>
          <a:r>
            <a:rPr lang="en-US" sz="3400" kern="1200" dirty="0" smtClean="0"/>
            <a:t>2000 - the Web</a:t>
          </a:r>
          <a:endParaRPr lang="en-US" sz="3400" kern="1200" dirty="0"/>
        </a:p>
        <a:p>
          <a:pPr marL="285750" lvl="1" indent="-285750" algn="l" defTabSz="1511300" rtl="0">
            <a:lnSpc>
              <a:spcPct val="90000"/>
            </a:lnSpc>
            <a:spcBef>
              <a:spcPct val="0"/>
            </a:spcBef>
            <a:spcAft>
              <a:spcPct val="15000"/>
            </a:spcAft>
            <a:buChar char="••"/>
          </a:pPr>
          <a:endParaRPr lang="en-US" sz="3400" kern="1200" dirty="0"/>
        </a:p>
        <a:p>
          <a:pPr marL="285750" lvl="1" indent="-285750" algn="l" defTabSz="1511300" rtl="0">
            <a:lnSpc>
              <a:spcPct val="90000"/>
            </a:lnSpc>
            <a:spcBef>
              <a:spcPct val="0"/>
            </a:spcBef>
            <a:spcAft>
              <a:spcPct val="15000"/>
            </a:spcAft>
            <a:buChar char="••"/>
          </a:pPr>
          <a:r>
            <a:rPr lang="en-US" sz="3400" kern="1200" dirty="0" smtClean="0"/>
            <a:t>2012-mobility (individuals), cloud (system) plus big data and social media</a:t>
          </a:r>
          <a:endParaRPr lang="en-US" sz="3400" kern="1200" dirty="0"/>
        </a:p>
      </dsp:txBody>
      <dsp:txXfrm rot="-5400000">
        <a:off x="3099817" y="550982"/>
        <a:ext cx="5356041" cy="2860434"/>
      </dsp:txXfrm>
    </dsp:sp>
    <dsp:sp modelId="{6343C73D-4A90-4BBB-A0F9-037CC103DEE5}">
      <dsp:nvSpPr>
        <dsp:cNvPr id="0" name=""/>
        <dsp:cNvSpPr/>
      </dsp:nvSpPr>
      <dsp:spPr>
        <a:xfrm>
          <a:off x="0" y="0"/>
          <a:ext cx="3099816" cy="3962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kern="1200" dirty="0" smtClean="0"/>
            <a:t>“Every decade or so since the beginning of the computer age there comes a platform change...”</a:t>
          </a:r>
          <a:endParaRPr lang="en-US" sz="3100" kern="1200" dirty="0"/>
        </a:p>
      </dsp:txBody>
      <dsp:txXfrm>
        <a:off x="151321" y="151321"/>
        <a:ext cx="2797174" cy="3659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F3B09-23F4-4BCE-AAC8-9B1126EC4D15}">
      <dsp:nvSpPr>
        <dsp:cNvPr id="0" name=""/>
        <dsp:cNvSpPr/>
      </dsp:nvSpPr>
      <dsp:spPr>
        <a:xfrm>
          <a:off x="2512299" y="53590"/>
          <a:ext cx="2572364" cy="2572364"/>
        </a:xfrm>
        <a:prstGeom prst="ellipse">
          <a:avLst/>
        </a:prstGeom>
        <a:solidFill>
          <a:schemeClr val="accent2">
            <a:shade val="80000"/>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kern="1200" smtClean="0"/>
            <a:t>Beyond Budgeting</a:t>
          </a:r>
          <a:endParaRPr lang="en-US" sz="2000" kern="1200"/>
        </a:p>
      </dsp:txBody>
      <dsp:txXfrm>
        <a:off x="2855281" y="503754"/>
        <a:ext cx="1886400" cy="1157563"/>
      </dsp:txXfrm>
    </dsp:sp>
    <dsp:sp modelId="{50A00AE1-79A8-40FE-B648-D9A13C35CE12}">
      <dsp:nvSpPr>
        <dsp:cNvPr id="0" name=""/>
        <dsp:cNvSpPr/>
      </dsp:nvSpPr>
      <dsp:spPr>
        <a:xfrm>
          <a:off x="3440494" y="1661318"/>
          <a:ext cx="2572364" cy="2572364"/>
        </a:xfrm>
        <a:prstGeom prst="ellipse">
          <a:avLst/>
        </a:prstGeom>
        <a:solidFill>
          <a:schemeClr val="accent2">
            <a:shade val="80000"/>
            <a:alpha val="50000"/>
            <a:hueOff val="-179154"/>
            <a:satOff val="2956"/>
            <a:lumOff val="1242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kern="1200" smtClean="0"/>
            <a:t>Lean (lean startup)</a:t>
          </a:r>
          <a:endParaRPr lang="en-US" sz="2000" kern="1200"/>
        </a:p>
      </dsp:txBody>
      <dsp:txXfrm>
        <a:off x="4227208" y="2325846"/>
        <a:ext cx="1543418" cy="1414800"/>
      </dsp:txXfrm>
    </dsp:sp>
    <dsp:sp modelId="{C5A07D37-A590-44C7-8B35-93033C9C509E}">
      <dsp:nvSpPr>
        <dsp:cNvPr id="0" name=""/>
        <dsp:cNvSpPr/>
      </dsp:nvSpPr>
      <dsp:spPr>
        <a:xfrm>
          <a:off x="1584104" y="1661318"/>
          <a:ext cx="2572364" cy="2572364"/>
        </a:xfrm>
        <a:prstGeom prst="ellipse">
          <a:avLst/>
        </a:prstGeom>
        <a:solidFill>
          <a:schemeClr val="accent2">
            <a:shade val="80000"/>
            <a:alpha val="50000"/>
            <a:hueOff val="-358308"/>
            <a:satOff val="5912"/>
            <a:lumOff val="2485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kern="1200" dirty="0" smtClean="0"/>
            <a:t>Next Gen Management</a:t>
          </a:r>
          <a:endParaRPr lang="en-US" sz="2000" kern="1200" dirty="0"/>
        </a:p>
      </dsp:txBody>
      <dsp:txXfrm>
        <a:off x="1826335" y="2325846"/>
        <a:ext cx="1543418" cy="141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5AE44-9634-40FA-812F-DA6E579F3AF4}">
      <dsp:nvSpPr>
        <dsp:cNvPr id="0" name=""/>
        <dsp:cNvSpPr/>
      </dsp:nvSpPr>
      <dsp:spPr>
        <a:xfrm>
          <a:off x="3261359" y="548"/>
          <a:ext cx="4892040" cy="2140334"/>
        </a:xfrm>
        <a:prstGeom prst="rightArrow">
          <a:avLst>
            <a:gd name="adj1" fmla="val 75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5E2301-A02F-4699-861B-3B7580A9BC57}">
      <dsp:nvSpPr>
        <dsp:cNvPr id="0" name=""/>
        <dsp:cNvSpPr/>
      </dsp:nvSpPr>
      <dsp:spPr>
        <a:xfrm>
          <a:off x="0" y="548"/>
          <a:ext cx="3261360" cy="214033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rtl="0">
            <a:lnSpc>
              <a:spcPct val="90000"/>
            </a:lnSpc>
            <a:spcBef>
              <a:spcPct val="0"/>
            </a:spcBef>
            <a:spcAft>
              <a:spcPct val="35000"/>
            </a:spcAft>
          </a:pPr>
          <a:r>
            <a:rPr lang="en-US" sz="2300" kern="1200" smtClean="0"/>
            <a:t>In what ways does our business need to be more responsive?</a:t>
          </a:r>
          <a:endParaRPr lang="en-US" sz="2300" kern="1200"/>
        </a:p>
      </dsp:txBody>
      <dsp:txXfrm>
        <a:off x="104482" y="105030"/>
        <a:ext cx="3052396" cy="1931370"/>
      </dsp:txXfrm>
    </dsp:sp>
    <dsp:sp modelId="{A726BACD-A522-444D-A991-BFD97D366F8A}">
      <dsp:nvSpPr>
        <dsp:cNvPr id="0" name=""/>
        <dsp:cNvSpPr/>
      </dsp:nvSpPr>
      <dsp:spPr>
        <a:xfrm>
          <a:off x="3261359" y="2354916"/>
          <a:ext cx="4892040" cy="2140334"/>
        </a:xfrm>
        <a:prstGeom prst="rightArrow">
          <a:avLst>
            <a:gd name="adj1" fmla="val 75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4EAA91-6F80-4E53-AF8E-7CE7B6D72D0A}">
      <dsp:nvSpPr>
        <dsp:cNvPr id="0" name=""/>
        <dsp:cNvSpPr/>
      </dsp:nvSpPr>
      <dsp:spPr>
        <a:xfrm>
          <a:off x="0" y="2354916"/>
          <a:ext cx="3261360" cy="214033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rtl="0">
            <a:lnSpc>
              <a:spcPct val="90000"/>
            </a:lnSpc>
            <a:spcBef>
              <a:spcPct val="0"/>
            </a:spcBef>
            <a:spcAft>
              <a:spcPct val="35000"/>
            </a:spcAft>
          </a:pPr>
          <a:r>
            <a:rPr lang="en-US" sz="2300" kern="1200" dirty="0" smtClean="0"/>
            <a:t>If we could deliver solutions much faster via continuous design &amp; delivery, how could we take advantage of that?</a:t>
          </a:r>
          <a:endParaRPr lang="en-US" sz="2300" kern="1200" dirty="0"/>
        </a:p>
      </dsp:txBody>
      <dsp:txXfrm>
        <a:off x="104482" y="2459398"/>
        <a:ext cx="3052396" cy="1931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BECCF-59DD-47D0-9835-8AE1DD0D435E}">
      <dsp:nvSpPr>
        <dsp:cNvPr id="0" name=""/>
        <dsp:cNvSpPr/>
      </dsp:nvSpPr>
      <dsp:spPr>
        <a:xfrm>
          <a:off x="0" y="363255"/>
          <a:ext cx="4416552" cy="119690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dirty="0" smtClean="0"/>
            <a:t>Envision a Responsive Enterprise</a:t>
          </a:r>
          <a:endParaRPr lang="en-US" sz="3100" kern="1200" dirty="0"/>
        </a:p>
      </dsp:txBody>
      <dsp:txXfrm>
        <a:off x="58428" y="421683"/>
        <a:ext cx="4299696" cy="1080053"/>
      </dsp:txXfrm>
    </dsp:sp>
    <dsp:sp modelId="{A4098B9D-E8FD-4BB8-8437-C75D4C5B1870}">
      <dsp:nvSpPr>
        <dsp:cNvPr id="0" name=""/>
        <dsp:cNvSpPr/>
      </dsp:nvSpPr>
      <dsp:spPr>
        <a:xfrm>
          <a:off x="0" y="1649445"/>
          <a:ext cx="4416552" cy="1196909"/>
        </a:xfrm>
        <a:prstGeom prst="roundRect">
          <a:avLst/>
        </a:prstGeom>
        <a:solidFill>
          <a:schemeClr val="accent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dirty="0" smtClean="0"/>
            <a:t>Deliver a Continuous Stream of Value</a:t>
          </a:r>
          <a:endParaRPr lang="en-US" sz="3100" kern="1200" dirty="0"/>
        </a:p>
      </dsp:txBody>
      <dsp:txXfrm>
        <a:off x="58428" y="1707873"/>
        <a:ext cx="4299696" cy="1080053"/>
      </dsp:txXfrm>
    </dsp:sp>
    <dsp:sp modelId="{C0FA023C-E950-4855-A079-1F232B9E4DE0}">
      <dsp:nvSpPr>
        <dsp:cNvPr id="0" name=""/>
        <dsp:cNvSpPr/>
      </dsp:nvSpPr>
      <dsp:spPr>
        <a:xfrm>
          <a:off x="0" y="2960637"/>
          <a:ext cx="4416552" cy="1196909"/>
        </a:xfrm>
        <a:prstGeom prst="roundRect">
          <a:avLst/>
        </a:prstGeom>
        <a:solidFill>
          <a:schemeClr val="accent3"/>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dirty="0" smtClean="0"/>
            <a:t>Create an Innovative Culture</a:t>
          </a:r>
          <a:endParaRPr lang="en-US" sz="3100" kern="1200" dirty="0"/>
        </a:p>
      </dsp:txBody>
      <dsp:txXfrm>
        <a:off x="58428" y="3019065"/>
        <a:ext cx="4299696" cy="10800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11826-E563-4516-9F7B-17ABD4F6B4A7}">
      <dsp:nvSpPr>
        <dsp:cNvPr id="0" name=""/>
        <dsp:cNvSpPr/>
      </dsp:nvSpPr>
      <dsp:spPr>
        <a:xfrm>
          <a:off x="1167765" y="39052"/>
          <a:ext cx="1874520" cy="1874520"/>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rtl="0">
            <a:lnSpc>
              <a:spcPct val="90000"/>
            </a:lnSpc>
            <a:spcBef>
              <a:spcPct val="0"/>
            </a:spcBef>
            <a:spcAft>
              <a:spcPct val="35000"/>
            </a:spcAft>
          </a:pPr>
          <a:r>
            <a:rPr lang="en-US" sz="3200" kern="1200" dirty="0" smtClean="0"/>
            <a:t>Why Agile?</a:t>
          </a:r>
          <a:endParaRPr lang="en-US" sz="3200" kern="1200" dirty="0"/>
        </a:p>
      </dsp:txBody>
      <dsp:txXfrm>
        <a:off x="1417701" y="367093"/>
        <a:ext cx="1374648" cy="843534"/>
      </dsp:txXfrm>
    </dsp:sp>
    <dsp:sp modelId="{FCD910EB-6BA6-4D49-BCD4-DCE304C34656}">
      <dsp:nvSpPr>
        <dsp:cNvPr id="0" name=""/>
        <dsp:cNvSpPr/>
      </dsp:nvSpPr>
      <dsp:spPr>
        <a:xfrm>
          <a:off x="1844154" y="1210627"/>
          <a:ext cx="1874520" cy="1874520"/>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rtl="0">
            <a:lnSpc>
              <a:spcPct val="90000"/>
            </a:lnSpc>
            <a:spcBef>
              <a:spcPct val="0"/>
            </a:spcBef>
            <a:spcAft>
              <a:spcPct val="35000"/>
            </a:spcAft>
          </a:pPr>
          <a:r>
            <a:rPr lang="en-US" sz="3200" kern="1200" dirty="0" smtClean="0"/>
            <a:t>Be Agile</a:t>
          </a:r>
          <a:endParaRPr lang="en-US" sz="3200" kern="1200" dirty="0"/>
        </a:p>
      </dsp:txBody>
      <dsp:txXfrm>
        <a:off x="2417445" y="1694878"/>
        <a:ext cx="1124712" cy="1030986"/>
      </dsp:txXfrm>
    </dsp:sp>
    <dsp:sp modelId="{3A2594C2-4C91-432D-9B35-B02970AFA5E9}">
      <dsp:nvSpPr>
        <dsp:cNvPr id="0" name=""/>
        <dsp:cNvSpPr/>
      </dsp:nvSpPr>
      <dsp:spPr>
        <a:xfrm>
          <a:off x="491375" y="1210627"/>
          <a:ext cx="1874520" cy="1874520"/>
        </a:xfrm>
        <a:prstGeom prst="ellipse">
          <a:avLst/>
        </a:prstGeom>
        <a:solidFill>
          <a:schemeClr val="accent4">
            <a:hueOff val="0"/>
            <a:satOff val="0"/>
            <a:lumOff val="0"/>
            <a:alpha val="5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rtl="0">
            <a:lnSpc>
              <a:spcPct val="90000"/>
            </a:lnSpc>
            <a:spcBef>
              <a:spcPct val="0"/>
            </a:spcBef>
            <a:spcAft>
              <a:spcPct val="35000"/>
            </a:spcAft>
          </a:pPr>
          <a:r>
            <a:rPr lang="en-US" sz="3200" kern="1200" dirty="0" smtClean="0"/>
            <a:t>Do Agile</a:t>
          </a:r>
          <a:endParaRPr lang="en-US" sz="3200" kern="1200" dirty="0"/>
        </a:p>
      </dsp:txBody>
      <dsp:txXfrm>
        <a:off x="667893" y="1694878"/>
        <a:ext cx="1124712" cy="10309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CD463-F98D-451D-984F-22C68BE24BB9}">
      <dsp:nvSpPr>
        <dsp:cNvPr id="0" name=""/>
        <dsp:cNvSpPr/>
      </dsp:nvSpPr>
      <dsp:spPr>
        <a:xfrm>
          <a:off x="2609087" y="54"/>
          <a:ext cx="2935224" cy="2193019"/>
        </a:xfrm>
        <a:prstGeom prst="roundRect">
          <a:avLst/>
        </a:prstGeom>
        <a:solidFill>
          <a:schemeClr val="bg2">
            <a:lumMod val="40000"/>
            <a:lumOff val="60000"/>
          </a:schemeClr>
        </a:solidFill>
        <a:ln>
          <a:noFill/>
        </a:ln>
        <a:effectLst>
          <a:outerShdw blurRad="38100" dist="30000" dir="5400000" rotWithShape="0">
            <a:srgbClr val="000000">
              <a:alpha val="4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56210" tIns="78105" rIns="156210" bIns="78105" numCol="1" spcCol="1270" anchor="ctr" anchorCtr="0">
          <a:noAutofit/>
        </a:bodyPr>
        <a:lstStyle/>
        <a:p>
          <a:pPr lvl="0" algn="ctr" defTabSz="1822450" rtl="0">
            <a:lnSpc>
              <a:spcPct val="90000"/>
            </a:lnSpc>
            <a:spcBef>
              <a:spcPct val="0"/>
            </a:spcBef>
            <a:spcAft>
              <a:spcPct val="35000"/>
            </a:spcAft>
          </a:pPr>
          <a:r>
            <a:rPr lang="en-US" sz="4100" kern="1200" dirty="0" smtClean="0"/>
            <a:t>Lean Customer Discovery</a:t>
          </a:r>
          <a:endParaRPr lang="en-US" sz="4100" kern="1200" dirty="0"/>
        </a:p>
      </dsp:txBody>
      <dsp:txXfrm>
        <a:off x="2716141" y="107108"/>
        <a:ext cx="2721116" cy="1978911"/>
      </dsp:txXfrm>
    </dsp:sp>
    <dsp:sp modelId="{C40C34A9-176B-44F5-BF4B-5E5999B9383F}">
      <dsp:nvSpPr>
        <dsp:cNvPr id="0" name=""/>
        <dsp:cNvSpPr/>
      </dsp:nvSpPr>
      <dsp:spPr>
        <a:xfrm>
          <a:off x="2609087" y="2302725"/>
          <a:ext cx="2935224" cy="2193019"/>
        </a:xfrm>
        <a:prstGeom prst="roundRect">
          <a:avLst/>
        </a:prstGeom>
        <a:solidFill>
          <a:schemeClr val="accent3">
            <a:hueOff val="-1617565"/>
            <a:satOff val="41387"/>
            <a:lumOff val="1568"/>
            <a:alphaOff val="0"/>
          </a:schemeClr>
        </a:solidFill>
        <a:ln>
          <a:noFill/>
        </a:ln>
        <a:effectLst>
          <a:outerShdw blurRad="38100" dist="30000" dir="5400000" rotWithShape="0">
            <a:srgbClr val="000000">
              <a:alpha val="4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56210" tIns="78105" rIns="156210" bIns="78105" numCol="1" spcCol="1270" anchor="ctr" anchorCtr="0">
          <a:noAutofit/>
        </a:bodyPr>
        <a:lstStyle/>
        <a:p>
          <a:pPr lvl="0" algn="ctr" defTabSz="1822450" rtl="0">
            <a:lnSpc>
              <a:spcPct val="90000"/>
            </a:lnSpc>
            <a:spcBef>
              <a:spcPct val="0"/>
            </a:spcBef>
            <a:spcAft>
              <a:spcPct val="35000"/>
            </a:spcAft>
          </a:pPr>
          <a:r>
            <a:rPr lang="en-US" sz="4100" kern="1200" dirty="0" smtClean="0"/>
            <a:t>Agile Product Delivery</a:t>
          </a:r>
          <a:endParaRPr lang="en-US" sz="4100" kern="1200" dirty="0"/>
        </a:p>
      </dsp:txBody>
      <dsp:txXfrm>
        <a:off x="2716141" y="2409779"/>
        <a:ext cx="2721116" cy="19789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87E0FBC3-65C9-490A-AF60-8EEB77FFDBB0}" type="datetimeFigureOut">
              <a:rPr lang="en-US" smtClean="0"/>
              <a:pPr/>
              <a:t>6/7/2012</a:t>
            </a:fld>
            <a:endParaRPr lang="en-US"/>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DFFAC605-E6BA-4AFD-8702-D50E255812AB}" type="slidenum">
              <a:rPr lang="en-US" smtClean="0"/>
              <a:pPr/>
              <a:t>‹#›</a:t>
            </a:fld>
            <a:endParaRPr lang="en-US"/>
          </a:p>
        </p:txBody>
      </p:sp>
    </p:spTree>
    <p:extLst>
      <p:ext uri="{BB962C8B-B14F-4D97-AF65-F5344CB8AC3E}">
        <p14:creationId xmlns:p14="http://schemas.microsoft.com/office/powerpoint/2010/main" val="428450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09855" y="547661"/>
            <a:ext cx="3682765" cy="2738305"/>
          </a:xfrm>
        </p:spPr>
      </p:sp>
      <p:sp>
        <p:nvSpPr>
          <p:cNvPr id="3" name="Notes Placeholder 2"/>
          <p:cNvSpPr>
            <a:spLocks noGrp="1"/>
          </p:cNvSpPr>
          <p:nvPr>
            <p:ph type="body" idx="1"/>
          </p:nvPr>
        </p:nvSpPr>
        <p:spPr/>
        <p:txBody>
          <a:bodyPr>
            <a:normAutofit/>
          </a:bodyPr>
          <a:lstStyle/>
          <a:p>
            <a:endParaRPr lang="en-US" b="0" i="1" dirty="0" smtClean="0"/>
          </a:p>
        </p:txBody>
      </p:sp>
      <p:sp>
        <p:nvSpPr>
          <p:cNvPr id="4" name="Slide Number Placeholder 3"/>
          <p:cNvSpPr>
            <a:spLocks noGrp="1"/>
          </p:cNvSpPr>
          <p:nvPr>
            <p:ph type="sldNum" sz="quarter" idx="10"/>
          </p:nvPr>
        </p:nvSpPr>
        <p:spPr/>
        <p:txBody>
          <a:bodyPr/>
          <a:lstStyle/>
          <a:p>
            <a:fld id="{A2F1A774-C867-DF4C-B472-E163AB6F8B87}" type="slidenum">
              <a:rPr lang="en-US"/>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Suncorp</a:t>
            </a:r>
            <a:endParaRPr lang="en-US" dirty="0" smtClean="0"/>
          </a:p>
          <a:p>
            <a:r>
              <a:rPr lang="en-US" dirty="0" smtClean="0"/>
              <a:t>#1</a:t>
            </a:r>
            <a:r>
              <a:rPr lang="en-US" baseline="0" dirty="0" smtClean="0"/>
              <a:t> in Oz in Insurance, #5 in banking, #1 in NZ insurance</a:t>
            </a:r>
          </a:p>
          <a:p>
            <a:r>
              <a:rPr lang="en-US" baseline="0" dirty="0" smtClean="0"/>
              <a:t>CEO Jeff Smith, </a:t>
            </a:r>
            <a:r>
              <a:rPr lang="en-US" baseline="0" dirty="0" err="1" smtClean="0"/>
              <a:t>Suncorp</a:t>
            </a:r>
            <a:r>
              <a:rPr lang="en-US" baseline="0" dirty="0" smtClean="0"/>
              <a:t> Business Services, formerly CIO who brought Agile methods to IT, not expanding</a:t>
            </a:r>
          </a:p>
          <a:p>
            <a:r>
              <a:rPr lang="en-US" baseline="0" dirty="0" smtClean="0"/>
              <a:t>Agile &amp; Lean (streamline, simplification, rationalization, responsiveness)</a:t>
            </a:r>
          </a:p>
          <a:p>
            <a:r>
              <a:rPr lang="en-US" baseline="0" dirty="0" smtClean="0"/>
              <a:t>Agile Academy</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19</a:t>
            </a:fld>
            <a:endParaRPr lang="en-US"/>
          </a:p>
        </p:txBody>
      </p:sp>
    </p:spTree>
    <p:extLst>
      <p:ext uri="{BB962C8B-B14F-4D97-AF65-F5344CB8AC3E}">
        <p14:creationId xmlns:p14="http://schemas.microsoft.com/office/powerpoint/2010/main" val="1662687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would be in the last section,</a:t>
            </a:r>
            <a:r>
              <a:rPr lang="en-US" baseline="0" dirty="0" smtClean="0"/>
              <a:t> maybe in the wrap up. These two outcomes are the core of agile principles.</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t>20</a:t>
            </a:fld>
            <a:endParaRPr lang="en-US"/>
          </a:p>
        </p:txBody>
      </p:sp>
    </p:spTree>
    <p:extLst>
      <p:ext uri="{BB962C8B-B14F-4D97-AF65-F5344CB8AC3E}">
        <p14:creationId xmlns:p14="http://schemas.microsoft.com/office/powerpoint/2010/main" val="1207528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would also</a:t>
            </a:r>
            <a:r>
              <a:rPr lang="en-US" baseline="0" dirty="0" smtClean="0"/>
              <a:t> be at the end. It shows that the big battles for the future are for customers on one side and for talent on the other, therefore the need for adaptive practices and principles. The smaller box shows that shareholders and financial markets are still important, but not primary.</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t>21</a:t>
            </a:fld>
            <a:endParaRPr lang="en-US"/>
          </a:p>
        </p:txBody>
      </p:sp>
    </p:spTree>
    <p:extLst>
      <p:ext uri="{BB962C8B-B14F-4D97-AF65-F5344CB8AC3E}">
        <p14:creationId xmlns:p14="http://schemas.microsoft.com/office/powerpoint/2010/main" val="77472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dirty="0" smtClean="0"/>
              <a:t>It’s our job</a:t>
            </a:r>
            <a:r>
              <a:rPr lang="en-US" baseline="0" dirty="0" smtClean="0"/>
              <a:t> to make the </a:t>
            </a:r>
            <a:r>
              <a:rPr lang="en-US" b="1" baseline="0" dirty="0" smtClean="0"/>
              <a:t>link</a:t>
            </a:r>
            <a:r>
              <a:rPr lang="en-US" baseline="0" dirty="0" smtClean="0"/>
              <a:t> between what the business is trying to DO and what software delivery teams DO</a:t>
            </a:r>
            <a:endParaRPr lang="en-US" dirty="0" smtClean="0"/>
          </a:p>
          <a:p>
            <a:endParaRPr lang="en-US" dirty="0" smtClean="0"/>
          </a:p>
          <a:p>
            <a:r>
              <a:rPr lang="en-US" dirty="0" smtClean="0"/>
              <a:t>And we have some</a:t>
            </a:r>
            <a:r>
              <a:rPr lang="en-US" baseline="0" dirty="0" smtClean="0"/>
              <a:t> key </a:t>
            </a:r>
            <a:r>
              <a:rPr lang="en-US" dirty="0" smtClean="0"/>
              <a:t>Execution</a:t>
            </a:r>
            <a:r>
              <a:rPr lang="en-US" baseline="0" dirty="0" smtClean="0"/>
              <a:t> Levers to make this happen</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26</a:t>
            </a:fld>
            <a:endParaRPr lang="en-US"/>
          </a:p>
        </p:txBody>
      </p:sp>
    </p:spTree>
    <p:extLst>
      <p:ext uri="{BB962C8B-B14F-4D97-AF65-F5344CB8AC3E}">
        <p14:creationId xmlns:p14="http://schemas.microsoft.com/office/powerpoint/2010/main" val="2133652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Bringing the</a:t>
            </a:r>
            <a:r>
              <a:rPr lang="en-US" baseline="0" dirty="0" smtClean="0"/>
              <a:t> Lean startup into the deck. This would be somewhere in the why section.</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t>27</a:t>
            </a:fld>
            <a:endParaRPr lang="en-US"/>
          </a:p>
        </p:txBody>
      </p:sp>
    </p:spTree>
    <p:extLst>
      <p:ext uri="{BB962C8B-B14F-4D97-AF65-F5344CB8AC3E}">
        <p14:creationId xmlns:p14="http://schemas.microsoft.com/office/powerpoint/2010/main" val="3810265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Innovation</a:t>
            </a:r>
            <a:r>
              <a:rPr lang="en-US" baseline="0" dirty="0" smtClean="0"/>
              <a:t> accounting: NOT VANITY Metrics</a:t>
            </a:r>
          </a:p>
          <a:p>
            <a:endParaRPr lang="en-US" baseline="0" dirty="0" smtClean="0"/>
          </a:p>
          <a:p>
            <a:r>
              <a:rPr lang="en-US" baseline="0" dirty="0" smtClean="0"/>
              <a:t>Example: not # of hits, but click </a:t>
            </a:r>
            <a:r>
              <a:rPr lang="en-US" baseline="0" dirty="0" err="1" smtClean="0"/>
              <a:t>throughs</a:t>
            </a:r>
            <a:r>
              <a:rPr lang="en-US" baseline="0" dirty="0" smtClean="0"/>
              <a:t> (10,000 to 2)</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28</a:t>
            </a:fld>
            <a:endParaRPr lang="en-US"/>
          </a:p>
        </p:txBody>
      </p:sp>
    </p:spTree>
    <p:extLst>
      <p:ext uri="{BB962C8B-B14F-4D97-AF65-F5344CB8AC3E}">
        <p14:creationId xmlns:p14="http://schemas.microsoft.com/office/powerpoint/2010/main" val="1057593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a:t>
            </a:r>
            <a:r>
              <a:rPr lang="en-US" dirty="0" smtClean="0"/>
              <a:t>Utilization goes up, cycle time goes</a:t>
            </a:r>
            <a:r>
              <a:rPr lang="en-US" baseline="0" dirty="0" smtClean="0"/>
              <a:t> down—they need to be balanced. </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30</a:t>
            </a:fld>
            <a:endParaRPr lang="en-US"/>
          </a:p>
        </p:txBody>
      </p:sp>
    </p:spTree>
    <p:extLst>
      <p:ext uri="{BB962C8B-B14F-4D97-AF65-F5344CB8AC3E}">
        <p14:creationId xmlns:p14="http://schemas.microsoft.com/office/powerpoint/2010/main" val="3119373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Engineers</a:t>
            </a:r>
            <a:r>
              <a:rPr lang="en-US" baseline="0" dirty="0" smtClean="0"/>
              <a:t> deliver quality, managers control quality</a:t>
            </a:r>
            <a:endParaRPr lang="en-US" dirty="0" smtClean="0"/>
          </a:p>
          <a:p>
            <a:endParaRPr lang="en-US" dirty="0" smtClean="0"/>
          </a:p>
          <a:p>
            <a:r>
              <a:rPr lang="en-US" dirty="0" smtClean="0"/>
              <a:t>Many </a:t>
            </a:r>
            <a:r>
              <a:rPr lang="en-US" dirty="0" err="1" smtClean="0"/>
              <a:t>organisation</a:t>
            </a:r>
            <a:r>
              <a:rPr lang="en-US" baseline="0" dirty="0" err="1" smtClean="0"/>
              <a:t>s</a:t>
            </a:r>
            <a:r>
              <a:rPr lang="en-US" baseline="0" dirty="0" smtClean="0"/>
              <a:t> have systems no one will touch – they will break in places where no one understands why and they’ll never be able to put Humpty Dumpty back together again</a:t>
            </a:r>
          </a:p>
          <a:p>
            <a:endParaRPr lang="en-US" baseline="0" dirty="0" smtClean="0"/>
          </a:p>
          <a:p>
            <a:r>
              <a:rPr lang="en-US" baseline="0" dirty="0" smtClean="0"/>
              <a:t>A lot people think managers and leaders have very little impact on quality – it’s up to the developers and testers</a:t>
            </a:r>
          </a:p>
          <a:p>
            <a:endParaRPr lang="en-US" baseline="0" dirty="0" smtClean="0"/>
          </a:p>
          <a:p>
            <a:r>
              <a:rPr lang="en-US" baseline="0" dirty="0" smtClean="0"/>
              <a:t>But this is just not true. There are too many real-world examples that suggest otherwise. At a TW client, the team was measuring code toxicity and a spike led to discovering change in manager </a:t>
            </a:r>
          </a:p>
          <a:p>
            <a:endParaRPr lang="en-US" baseline="0" dirty="0" smtClean="0"/>
          </a:p>
          <a:p>
            <a:r>
              <a:rPr lang="en-US" baseline="0" dirty="0" smtClean="0"/>
              <a:t>As leaders we can have a dramatic impact on quality – both in the positive and negative sense</a:t>
            </a:r>
          </a:p>
          <a:p>
            <a:endParaRPr lang="en-US" baseline="0" dirty="0" smtClean="0"/>
          </a:p>
          <a:p>
            <a:r>
              <a:rPr lang="en-US" b="1" baseline="0" dirty="0" smtClean="0"/>
              <a:t>Perceived Dilemma</a:t>
            </a:r>
            <a:r>
              <a:rPr lang="en-US" baseline="0" dirty="0" smtClean="0"/>
              <a:t>: perfection vs. nice-to-have   </a:t>
            </a:r>
          </a:p>
          <a:p>
            <a:pPr marL="176679" indent="-176679">
              <a:buFontTx/>
              <a:buChar char="-"/>
            </a:pPr>
            <a:r>
              <a:rPr lang="en-US" baseline="0" dirty="0" smtClean="0"/>
              <a:t>On the one hand we’re </a:t>
            </a:r>
            <a:r>
              <a:rPr lang="en-US" baseline="0" dirty="0" err="1" smtClean="0"/>
              <a:t>sceptical</a:t>
            </a:r>
            <a:r>
              <a:rPr lang="en-US" baseline="0" dirty="0" smtClean="0"/>
              <a:t> of what we perceive as developers’ desire for perfection</a:t>
            </a:r>
          </a:p>
          <a:p>
            <a:pPr marL="176679" indent="-176679">
              <a:buFontTx/>
              <a:buChar char="-"/>
            </a:pPr>
            <a:r>
              <a:rPr lang="en-US" baseline="0" dirty="0" smtClean="0"/>
              <a:t>On the other hand we know we always want more features </a:t>
            </a:r>
          </a:p>
          <a:p>
            <a:endParaRPr lang="en-US" baseline="0" dirty="0" smtClean="0"/>
          </a:p>
          <a:p>
            <a:r>
              <a:rPr lang="en-US" baseline="0" dirty="0" smtClean="0"/>
              <a:t>We play these two things off against each other and we always go for more features because that’s what we can “see” today – it’s much harder to “see quality” until it’s too late</a:t>
            </a:r>
          </a:p>
          <a:p>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31</a:t>
            </a:fld>
            <a:endParaRPr lang="en-US"/>
          </a:p>
        </p:txBody>
      </p:sp>
    </p:spTree>
    <p:extLst>
      <p:ext uri="{BB962C8B-B14F-4D97-AF65-F5344CB8AC3E}">
        <p14:creationId xmlns:p14="http://schemas.microsoft.com/office/powerpoint/2010/main" val="277637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33</a:t>
            </a:fld>
            <a:endParaRPr lang="en-US"/>
          </a:p>
        </p:txBody>
      </p:sp>
    </p:spTree>
    <p:extLst>
      <p:ext uri="{BB962C8B-B14F-4D97-AF65-F5344CB8AC3E}">
        <p14:creationId xmlns:p14="http://schemas.microsoft.com/office/powerpoint/2010/main" val="3414789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C89C3-A638-4273-89D0-C519F1AEBB0F}" type="slidenum">
              <a:rPr lang="en-US"/>
              <a:pPr/>
              <a:t>38</a:t>
            </a:fld>
            <a:endParaRPr lang="en-US"/>
          </a:p>
        </p:txBody>
      </p:sp>
      <p:sp>
        <p:nvSpPr>
          <p:cNvPr id="781314" name="Rectangle 2"/>
          <p:cNvSpPr>
            <a:spLocks noGrp="1" noRot="1" noChangeAspect="1" noChangeArrowheads="1" noTextEdit="1"/>
          </p:cNvSpPr>
          <p:nvPr>
            <p:ph type="sldImg"/>
          </p:nvPr>
        </p:nvSpPr>
        <p:spPr bwMode="auto">
          <a:xfrm>
            <a:off x="1203325" y="703263"/>
            <a:ext cx="4697413" cy="3522662"/>
          </a:xfrm>
          <a:prstGeom prst="rect">
            <a:avLst/>
          </a:prstGeom>
          <a:solidFill>
            <a:srgbClr val="FFFFFF"/>
          </a:solidFill>
          <a:ln>
            <a:solidFill>
              <a:srgbClr val="000000"/>
            </a:solidFill>
            <a:miter lim="800000"/>
            <a:headEnd/>
            <a:tailEnd/>
          </a:ln>
        </p:spPr>
      </p:sp>
      <p:sp>
        <p:nvSpPr>
          <p:cNvPr id="781315" name="Rectangle 3"/>
          <p:cNvSpPr>
            <a:spLocks noGrp="1" noChangeArrowheads="1"/>
          </p:cNvSpPr>
          <p:nvPr>
            <p:ph type="body" idx="1"/>
          </p:nvPr>
        </p:nvSpPr>
        <p:spPr bwMode="auto">
          <a:xfrm>
            <a:off x="946997" y="4459649"/>
            <a:ext cx="5208482" cy="4225876"/>
          </a:xfrm>
          <a:prstGeom prst="rect">
            <a:avLst/>
          </a:prstGeom>
          <a:solidFill>
            <a:srgbClr val="FFFFFF"/>
          </a:solidFill>
          <a:ln>
            <a:solidFill>
              <a:srgbClr val="000000"/>
            </a:solidFill>
            <a:miter lim="800000"/>
            <a:headEnd/>
            <a:tailEnd/>
          </a:ln>
        </p:spPr>
        <p:txBody>
          <a:bodyPr lIns="93993" tIns="46997" rIns="93993" bIns="46997"/>
          <a:lstStyle/>
          <a:p>
            <a:r>
              <a:rPr lang="en-US" dirty="0" smtClean="0"/>
              <a:t>Metrics</a:t>
            </a:r>
            <a:r>
              <a:rPr lang="en-US" baseline="0" dirty="0" smtClean="0"/>
              <a:t> </a:t>
            </a:r>
            <a:r>
              <a:rPr lang="en-US" dirty="0" smtClean="0"/>
              <a:t>gurus like Capers Jones</a:t>
            </a:r>
            <a:r>
              <a:rPr lang="en-US" baseline="0" dirty="0" smtClean="0"/>
              <a:t> (1980’s/90’s) and more recently Michael </a:t>
            </a:r>
            <a:r>
              <a:rPr lang="en-US" baseline="0" dirty="0" err="1" smtClean="0"/>
              <a:t>Mah</a:t>
            </a:r>
            <a:r>
              <a:rPr lang="en-US" baseline="0" dirty="0" smtClean="0"/>
              <a:t> have been studying the effects of Quality on schedule and cost for decades now</a:t>
            </a:r>
          </a:p>
          <a:p>
            <a:endParaRPr lang="en-US" baseline="0" dirty="0" smtClean="0"/>
          </a:p>
          <a:p>
            <a:r>
              <a:rPr lang="en-US" baseline="0" dirty="0" smtClean="0"/>
              <a:t>They’ve </a:t>
            </a:r>
            <a:r>
              <a:rPr lang="en-US" baseline="0" dirty="0" err="1" smtClean="0"/>
              <a:t>analysed</a:t>
            </a:r>
            <a:r>
              <a:rPr lang="en-US" baseline="0" dirty="0" smtClean="0"/>
              <a:t> loads of projects and data and one thing is absolutely clear:  Everything – cost, schedule, scope – everything is linked to directly linked to quality</a:t>
            </a:r>
          </a:p>
          <a:p>
            <a:endParaRPr lang="en-US" baseline="0" dirty="0" smtClean="0"/>
          </a:p>
          <a:p>
            <a:r>
              <a:rPr lang="en-US" baseline="0" dirty="0" smtClean="0"/>
              <a:t>Here’s an example from a recent study by Michael </a:t>
            </a:r>
            <a:r>
              <a:rPr lang="en-US" baseline="0" dirty="0" err="1" smtClean="0"/>
              <a:t>Mah</a:t>
            </a:r>
            <a:r>
              <a:rPr lang="en-US" baseline="0" dirty="0" smtClean="0"/>
              <a:t> which illustrates that – many more out there to support it</a:t>
            </a:r>
          </a:p>
          <a:p>
            <a:endParaRPr lang="en-US" baseline="0" dirty="0" smtClean="0"/>
          </a:p>
          <a:p>
            <a:r>
              <a:rPr lang="en-US" baseline="0" dirty="0" smtClean="0"/>
              <a:t>The difference between successful and unsuccessful Agile implementations is a </a:t>
            </a:r>
            <a:r>
              <a:rPr lang="en-US" b="1" baseline="0" dirty="0" smtClean="0"/>
              <a:t>commitment to testing and software quality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547688"/>
            <a:ext cx="3651250" cy="2738437"/>
          </a:xfrm>
        </p:spPr>
      </p:sp>
      <p:sp>
        <p:nvSpPr>
          <p:cNvPr id="3" name="Notes Placeholder 2"/>
          <p:cNvSpPr>
            <a:spLocks noGrp="1"/>
          </p:cNvSpPr>
          <p:nvPr>
            <p:ph type="body" idx="1"/>
          </p:nvPr>
        </p:nvSpPr>
        <p:spPr/>
        <p:txBody>
          <a:bodyPr>
            <a:normAutofit/>
          </a:bodyPr>
          <a:lstStyle/>
          <a:p>
            <a:endParaRPr lang="en-US" b="0" i="1" dirty="0" smtClean="0"/>
          </a:p>
        </p:txBody>
      </p:sp>
      <p:sp>
        <p:nvSpPr>
          <p:cNvPr id="4" name="Slide Number Placeholder 3"/>
          <p:cNvSpPr>
            <a:spLocks noGrp="1"/>
          </p:cNvSpPr>
          <p:nvPr>
            <p:ph type="sldNum" sz="quarter" idx="10"/>
          </p:nvPr>
        </p:nvSpPr>
        <p:spPr/>
        <p:txBody>
          <a:bodyPr/>
          <a:lstStyle/>
          <a:p>
            <a:fld id="{A2F1A774-C867-DF4C-B472-E163AB6F8B87}" type="slidenum">
              <a:rPr lang="en-US"/>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D62979-9668-42B7-AFC5-A9990962345C}" type="slidenum">
              <a:rPr lang="en-US"/>
              <a:pPr/>
              <a:t>39</a:t>
            </a:fld>
            <a:endParaRPr lang="en-US"/>
          </a:p>
        </p:txBody>
      </p:sp>
      <p:sp>
        <p:nvSpPr>
          <p:cNvPr id="126978" name="Rectangle 2"/>
          <p:cNvSpPr>
            <a:spLocks noGrp="1" noRot="1" noChangeAspect="1" noChangeArrowheads="1" noTextEdit="1"/>
          </p:cNvSpPr>
          <p:nvPr>
            <p:ph type="sldImg"/>
          </p:nvPr>
        </p:nvSpPr>
        <p:spPr bwMode="auto">
          <a:xfrm>
            <a:off x="1204913" y="704850"/>
            <a:ext cx="4692650" cy="3519488"/>
          </a:xfrm>
          <a:prstGeom prst="rect">
            <a:avLst/>
          </a:prstGeom>
          <a:solidFill>
            <a:srgbClr val="FFFFFF"/>
          </a:solidFill>
          <a:ln>
            <a:solidFill>
              <a:srgbClr val="000000"/>
            </a:solidFill>
            <a:miter lim="800000"/>
            <a:headEnd/>
            <a:tailEnd/>
          </a:ln>
        </p:spPr>
      </p:sp>
      <p:sp>
        <p:nvSpPr>
          <p:cNvPr id="126979" name="Rectangle 3"/>
          <p:cNvSpPr>
            <a:spLocks noGrp="1" noChangeArrowheads="1"/>
          </p:cNvSpPr>
          <p:nvPr>
            <p:ph type="body" idx="1"/>
          </p:nvPr>
        </p:nvSpPr>
        <p:spPr bwMode="auto">
          <a:xfrm>
            <a:off x="946483" y="4459527"/>
            <a:ext cx="5209511" cy="4224814"/>
          </a:xfrm>
          <a:prstGeom prst="rect">
            <a:avLst/>
          </a:prstGeom>
          <a:solidFill>
            <a:srgbClr val="FFFFFF"/>
          </a:solidFill>
          <a:ln>
            <a:solidFill>
              <a:srgbClr val="000000"/>
            </a:solidFill>
            <a:miter lim="800000"/>
            <a:headEnd/>
            <a:tailEnd/>
          </a:ln>
        </p:spPr>
        <p:txBody>
          <a:bodyPr lIns="88956" tIns="44478" rIns="88956" bIns="44478"/>
          <a:lstStyle/>
          <a:p>
            <a:r>
              <a:rPr lang="en-US" dirty="0" smtClean="0"/>
              <a:t>Virtuous</a:t>
            </a:r>
            <a:r>
              <a:rPr lang="en-US" baseline="0" dirty="0" smtClean="0"/>
              <a:t> </a:t>
            </a:r>
            <a:r>
              <a:rPr lang="en-US" baseline="0" dirty="0" err="1" smtClean="0"/>
              <a:t>vs</a:t>
            </a:r>
            <a:r>
              <a:rPr lang="en-US" baseline="0" dirty="0" smtClean="0"/>
              <a:t> Vicious cycle</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a:t>
            </a:r>
            <a:r>
              <a:rPr lang="en-US" baseline="0" dirty="0" smtClean="0"/>
              <a:t> talked about Quality, now </a:t>
            </a:r>
            <a:r>
              <a:rPr lang="en-US" dirty="0" smtClean="0"/>
              <a:t>we’re going to talk about Spee</a:t>
            </a:r>
            <a:r>
              <a:rPr lang="en-US" baseline="0" dirty="0" smtClean="0"/>
              <a:t>d to Value</a:t>
            </a:r>
          </a:p>
          <a:p>
            <a:endParaRPr lang="en-US" baseline="0" dirty="0" smtClean="0"/>
          </a:p>
          <a:p>
            <a:r>
              <a:rPr lang="en-US" baseline="0" dirty="0" smtClean="0"/>
              <a:t>This a quote – again from that IBM study – which highlights over and over the importance of having the </a:t>
            </a:r>
            <a:r>
              <a:rPr lang="en-US" b="1" baseline="0" dirty="0" smtClean="0"/>
              <a:t>ability to execute with speed</a:t>
            </a:r>
            <a:endParaRPr lang="en-US" b="1"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40</a:t>
            </a:fld>
            <a:endParaRPr lang="en-US"/>
          </a:p>
        </p:txBody>
      </p:sp>
    </p:spTree>
    <p:extLst>
      <p:ext uri="{BB962C8B-B14F-4D97-AF65-F5344CB8AC3E}">
        <p14:creationId xmlns:p14="http://schemas.microsoft.com/office/powerpoint/2010/main" val="2194644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our business strategy is to be Responsive and Agile then we have to change what we measure </a:t>
            </a:r>
          </a:p>
          <a:p>
            <a:endParaRPr lang="en-US" baseline="0" dirty="0" smtClean="0"/>
          </a:p>
          <a:p>
            <a:r>
              <a:rPr lang="en-US" baseline="0" dirty="0" smtClean="0"/>
              <a:t>Jim’s Agile Triangle: from his book Agile Project Management - Addresses the real goals of projects: </a:t>
            </a:r>
          </a:p>
          <a:p>
            <a:endParaRPr lang="en-US" baseline="0" dirty="0" smtClean="0"/>
          </a:p>
          <a:p>
            <a:pPr defTabSz="942289">
              <a:defRPr/>
            </a:pPr>
            <a:r>
              <a:rPr lang="en-US" baseline="0" dirty="0" smtClean="0"/>
              <a:t>Constraints are important, but not the goals of a project – establish clear boundaries within with the team must operate</a:t>
            </a:r>
          </a:p>
          <a:p>
            <a:endParaRPr lang="en-US" baseline="0" dirty="0" smtClean="0"/>
          </a:p>
          <a:p>
            <a:r>
              <a:rPr lang="en-US" baseline="0" dirty="0" smtClean="0"/>
              <a:t>Value:  Producing products that delight our customers and help us win competitive advantage in the market</a:t>
            </a:r>
          </a:p>
          <a:p>
            <a:pPr marL="176679" indent="-176679">
              <a:buFontTx/>
              <a:buChar char="-"/>
            </a:pPr>
            <a:r>
              <a:rPr lang="en-US" baseline="0" dirty="0" smtClean="0"/>
              <a:t>50% or more of functionality delivered is rarely or never used (scope is clearly a very poor project control mechanism)</a:t>
            </a:r>
          </a:p>
          <a:p>
            <a:pPr marL="176679" indent="-176679">
              <a:buFontTx/>
              <a:buChar char="-"/>
            </a:pPr>
            <a:r>
              <a:rPr lang="en-US" baseline="0" dirty="0" smtClean="0"/>
              <a:t>Instead of asking: “Did we implement all the requirements?”,  ask: “Can we release this product now?”</a:t>
            </a:r>
          </a:p>
          <a:p>
            <a:endParaRPr lang="en-US" baseline="0" dirty="0" smtClean="0"/>
          </a:p>
          <a:p>
            <a:r>
              <a:rPr lang="en-US" baseline="0" dirty="0" smtClean="0"/>
              <a:t>Quality: Building in quality that speeds development and creates a platform for future enhancements</a:t>
            </a:r>
          </a:p>
          <a:p>
            <a:endParaRPr lang="en-US" baseline="0" dirty="0" smtClean="0"/>
          </a:p>
          <a:p>
            <a:r>
              <a:rPr lang="en-US" dirty="0" smtClean="0"/>
              <a:t>Short iterations</a:t>
            </a:r>
          </a:p>
          <a:p>
            <a:r>
              <a:rPr lang="en-US" dirty="0" smtClean="0"/>
              <a:t>Short planning cycles</a:t>
            </a:r>
          </a:p>
          <a:p>
            <a:r>
              <a:rPr lang="en-US" dirty="0" smtClean="0"/>
              <a:t>Fewer Features</a:t>
            </a:r>
          </a:p>
          <a:p>
            <a:r>
              <a:rPr lang="en-US" dirty="0" smtClean="0"/>
              <a:t>Value over Features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FFAC605-E6BA-4AFD-8702-D50E255812AB}" type="slidenum">
              <a:rPr lang="en-US" smtClean="0"/>
              <a:pPr/>
              <a:t>41</a:t>
            </a:fld>
            <a:endParaRPr lang="en-US"/>
          </a:p>
        </p:txBody>
      </p:sp>
    </p:spTree>
    <p:extLst>
      <p:ext uri="{BB962C8B-B14F-4D97-AF65-F5344CB8AC3E}">
        <p14:creationId xmlns:p14="http://schemas.microsoft.com/office/powerpoint/2010/main" val="3822090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214" eaLnBrk="0" hangingPunct="0">
              <a:defRPr>
                <a:solidFill>
                  <a:schemeClr val="tx1"/>
                </a:solidFill>
                <a:latin typeface="Arial" pitchFamily="34" charset="0"/>
              </a:defRPr>
            </a:lvl1pPr>
            <a:lvl2pPr marL="751203" indent="-288923" defTabSz="942214" eaLnBrk="0" hangingPunct="0">
              <a:defRPr>
                <a:solidFill>
                  <a:schemeClr val="tx1"/>
                </a:solidFill>
                <a:latin typeface="Arial" pitchFamily="34" charset="0"/>
              </a:defRPr>
            </a:lvl2pPr>
            <a:lvl3pPr marL="1155696" indent="-231139" defTabSz="942214" eaLnBrk="0" hangingPunct="0">
              <a:defRPr>
                <a:solidFill>
                  <a:schemeClr val="tx1"/>
                </a:solidFill>
                <a:latin typeface="Arial" pitchFamily="34" charset="0"/>
              </a:defRPr>
            </a:lvl3pPr>
            <a:lvl4pPr marL="1617975" indent="-231139" defTabSz="942214" eaLnBrk="0" hangingPunct="0">
              <a:defRPr>
                <a:solidFill>
                  <a:schemeClr val="tx1"/>
                </a:solidFill>
                <a:latin typeface="Arial" pitchFamily="34" charset="0"/>
              </a:defRPr>
            </a:lvl4pPr>
            <a:lvl5pPr marL="2080254" indent="-231139" defTabSz="942214" eaLnBrk="0" hangingPunct="0">
              <a:defRPr>
                <a:solidFill>
                  <a:schemeClr val="tx1"/>
                </a:solidFill>
                <a:latin typeface="Arial" pitchFamily="34" charset="0"/>
              </a:defRPr>
            </a:lvl5pPr>
            <a:lvl6pPr marL="2542533" indent="-231139" defTabSz="942214" eaLnBrk="0" fontAlgn="base" hangingPunct="0">
              <a:spcBef>
                <a:spcPct val="0"/>
              </a:spcBef>
              <a:spcAft>
                <a:spcPct val="0"/>
              </a:spcAft>
              <a:defRPr>
                <a:solidFill>
                  <a:schemeClr val="tx1"/>
                </a:solidFill>
                <a:latin typeface="Arial" pitchFamily="34" charset="0"/>
              </a:defRPr>
            </a:lvl6pPr>
            <a:lvl7pPr marL="3004811" indent="-231139" defTabSz="942214" eaLnBrk="0" fontAlgn="base" hangingPunct="0">
              <a:spcBef>
                <a:spcPct val="0"/>
              </a:spcBef>
              <a:spcAft>
                <a:spcPct val="0"/>
              </a:spcAft>
              <a:defRPr>
                <a:solidFill>
                  <a:schemeClr val="tx1"/>
                </a:solidFill>
                <a:latin typeface="Arial" pitchFamily="34" charset="0"/>
              </a:defRPr>
            </a:lvl7pPr>
            <a:lvl8pPr marL="3467090" indent="-231139" defTabSz="942214" eaLnBrk="0" fontAlgn="base" hangingPunct="0">
              <a:spcBef>
                <a:spcPct val="0"/>
              </a:spcBef>
              <a:spcAft>
                <a:spcPct val="0"/>
              </a:spcAft>
              <a:defRPr>
                <a:solidFill>
                  <a:schemeClr val="tx1"/>
                </a:solidFill>
                <a:latin typeface="Arial" pitchFamily="34" charset="0"/>
              </a:defRPr>
            </a:lvl8pPr>
            <a:lvl9pPr marL="3929369" indent="-231139" defTabSz="942214" eaLnBrk="0" fontAlgn="base" hangingPunct="0">
              <a:spcBef>
                <a:spcPct val="0"/>
              </a:spcBef>
              <a:spcAft>
                <a:spcPct val="0"/>
              </a:spcAft>
              <a:defRPr>
                <a:solidFill>
                  <a:schemeClr val="tx1"/>
                </a:solidFill>
                <a:latin typeface="Arial" pitchFamily="34" charset="0"/>
              </a:defRPr>
            </a:lvl9pPr>
          </a:lstStyle>
          <a:p>
            <a:pPr eaLnBrk="1" hangingPunct="1"/>
            <a:fld id="{391B723E-1B26-42AB-9AE8-EA31C650B51F}" type="slidenum">
              <a:rPr lang="en-US" smtClean="0">
                <a:latin typeface="Times New Roman" pitchFamily="18" charset="0"/>
              </a:rPr>
              <a:pPr eaLnBrk="1" hangingPunct="1"/>
              <a:t>43</a:t>
            </a:fld>
            <a:endParaRPr lang="en-US"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CF02353-03E9-48FF-B3BB-36B80A280F0E}" type="slidenum">
              <a:rPr lang="en-US"/>
              <a:pPr/>
              <a:t>45</a:t>
            </a:fld>
            <a:endParaRPr lang="en-US"/>
          </a:p>
        </p:txBody>
      </p:sp>
      <p:sp>
        <p:nvSpPr>
          <p:cNvPr id="1088514" name="Slide Image Placeholder 1"/>
          <p:cNvSpPr>
            <a:spLocks noGrp="1" noRot="1" noChangeAspect="1" noTextEdit="1"/>
          </p:cNvSpPr>
          <p:nvPr>
            <p:ph type="sldImg"/>
          </p:nvPr>
        </p:nvSpPr>
        <p:spPr bwMode="auto">
          <a:xfrm>
            <a:off x="1185390" y="702506"/>
            <a:ext cx="4733339" cy="3520678"/>
          </a:xfrm>
          <a:prstGeom prst="rect">
            <a:avLst/>
          </a:prstGeom>
          <a:solidFill>
            <a:srgbClr val="FFFFFF"/>
          </a:solidFill>
          <a:ln>
            <a:solidFill>
              <a:srgbClr val="000000"/>
            </a:solidFill>
            <a:miter lim="800000"/>
            <a:headEnd/>
            <a:tailEnd/>
          </a:ln>
        </p:spPr>
      </p:sp>
      <p:sp>
        <p:nvSpPr>
          <p:cNvPr id="1088515" name="Notes Placeholder 2"/>
          <p:cNvSpPr>
            <a:spLocks noGrp="1"/>
          </p:cNvSpPr>
          <p:nvPr>
            <p:ph type="body" idx="1"/>
          </p:nvPr>
        </p:nvSpPr>
        <p:spPr bwMode="auto">
          <a:xfrm>
            <a:off x="710557" y="4459837"/>
            <a:ext cx="5681364" cy="4225435"/>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4205" tIns="47103" rIns="94205" bIns="47103"/>
          <a:lstStyle/>
          <a:p>
            <a:endParaRPr lang="en-US"/>
          </a:p>
        </p:txBody>
      </p:sp>
      <p:sp>
        <p:nvSpPr>
          <p:cNvPr id="1088516" name="Slide Number Placeholder 3"/>
          <p:cNvSpPr txBox="1">
            <a:spLocks noGrp="1"/>
          </p:cNvSpPr>
          <p:nvPr/>
        </p:nvSpPr>
        <p:spPr bwMode="auto">
          <a:xfrm>
            <a:off x="4022886" y="8916568"/>
            <a:ext cx="3078048" cy="47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05" tIns="47103" rIns="94205" bIns="47103" anchor="b"/>
          <a:lstStyle>
            <a:lvl1pPr defTabSz="966788">
              <a:spcAft>
                <a:spcPct val="0"/>
              </a:spcAft>
              <a:defRPr sz="2400">
                <a:solidFill>
                  <a:schemeClr val="tx1"/>
                </a:solidFill>
                <a:latin typeface="Times New Roman" pitchFamily="18" charset="0"/>
              </a:defRPr>
            </a:lvl1pPr>
            <a:lvl2pPr marL="769938" indent="-295275" defTabSz="966788">
              <a:spcAft>
                <a:spcPct val="0"/>
              </a:spcAft>
              <a:defRPr sz="2400">
                <a:solidFill>
                  <a:schemeClr val="tx1"/>
                </a:solidFill>
                <a:latin typeface="Times New Roman" pitchFamily="18" charset="0"/>
              </a:defRPr>
            </a:lvl2pPr>
            <a:lvl3pPr marL="1185863" indent="-238125" defTabSz="966788">
              <a:spcAft>
                <a:spcPct val="0"/>
              </a:spcAft>
              <a:defRPr sz="2400">
                <a:solidFill>
                  <a:schemeClr val="tx1"/>
                </a:solidFill>
                <a:latin typeface="Times New Roman" pitchFamily="18" charset="0"/>
              </a:defRPr>
            </a:lvl3pPr>
            <a:lvl4pPr marL="1660525" indent="-238125" defTabSz="966788">
              <a:spcAft>
                <a:spcPct val="0"/>
              </a:spcAft>
              <a:defRPr sz="2400">
                <a:solidFill>
                  <a:schemeClr val="tx1"/>
                </a:solidFill>
                <a:latin typeface="Times New Roman" pitchFamily="18" charset="0"/>
              </a:defRPr>
            </a:lvl4pPr>
            <a:lvl5pPr marL="2133600" indent="-236538" defTabSz="966788">
              <a:spcAft>
                <a:spcPct val="0"/>
              </a:spcAft>
              <a:defRPr sz="2400">
                <a:solidFill>
                  <a:schemeClr val="tx1"/>
                </a:solidFill>
                <a:latin typeface="Times New Roman" pitchFamily="18" charset="0"/>
              </a:defRPr>
            </a:lvl5pPr>
            <a:lvl6pPr marL="2590800" indent="-236538" defTabSz="966788" eaLnBrk="0" fontAlgn="base" hangingPunct="0">
              <a:spcBef>
                <a:spcPct val="0"/>
              </a:spcBef>
              <a:spcAft>
                <a:spcPct val="0"/>
              </a:spcAft>
              <a:defRPr sz="2400">
                <a:solidFill>
                  <a:schemeClr val="tx1"/>
                </a:solidFill>
                <a:latin typeface="Times New Roman" pitchFamily="18" charset="0"/>
              </a:defRPr>
            </a:lvl6pPr>
            <a:lvl7pPr marL="3048000" indent="-236538" defTabSz="966788" eaLnBrk="0" fontAlgn="base" hangingPunct="0">
              <a:spcBef>
                <a:spcPct val="0"/>
              </a:spcBef>
              <a:spcAft>
                <a:spcPct val="0"/>
              </a:spcAft>
              <a:defRPr sz="2400">
                <a:solidFill>
                  <a:schemeClr val="tx1"/>
                </a:solidFill>
                <a:latin typeface="Times New Roman" pitchFamily="18" charset="0"/>
              </a:defRPr>
            </a:lvl7pPr>
            <a:lvl8pPr marL="3505200" indent="-236538" defTabSz="966788" eaLnBrk="0" fontAlgn="base" hangingPunct="0">
              <a:spcBef>
                <a:spcPct val="0"/>
              </a:spcBef>
              <a:spcAft>
                <a:spcPct val="0"/>
              </a:spcAft>
              <a:defRPr sz="2400">
                <a:solidFill>
                  <a:schemeClr val="tx1"/>
                </a:solidFill>
                <a:latin typeface="Times New Roman" pitchFamily="18" charset="0"/>
              </a:defRPr>
            </a:lvl8pPr>
            <a:lvl9pPr marL="3962400" indent="-236538" defTabSz="966788" eaLnBrk="0" fontAlgn="base" hangingPunct="0">
              <a:spcBef>
                <a:spcPct val="0"/>
              </a:spcBef>
              <a:spcAft>
                <a:spcPct val="0"/>
              </a:spcAft>
              <a:defRPr sz="2400">
                <a:solidFill>
                  <a:schemeClr val="tx1"/>
                </a:solidFill>
                <a:latin typeface="Times New Roman" pitchFamily="18" charset="0"/>
              </a:defRPr>
            </a:lvl9pPr>
          </a:lstStyle>
          <a:p>
            <a:pPr algn="r" eaLnBrk="1" hangingPunct="1">
              <a:buClrTx/>
              <a:buSzTx/>
              <a:buFontTx/>
              <a:buNone/>
            </a:pPr>
            <a:fld id="{BDB61A21-A401-41A1-9DCD-55DEBD7384BA}" type="slidenum">
              <a:rPr lang="en-US" sz="1100">
                <a:latin typeface="Arial" pitchFamily="34" charset="0"/>
              </a:rPr>
              <a:pPr algn="r" eaLnBrk="1" hangingPunct="1">
                <a:buClrTx/>
                <a:buSzTx/>
                <a:buFontTx/>
                <a:buNone/>
              </a:pPr>
              <a:t>45</a:t>
            </a:fld>
            <a:endParaRPr lang="en-US" sz="110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3E0D50-3996-4BB4-9C0F-8412FBE322ED}" type="slidenum">
              <a:rPr lang="en-US"/>
              <a:pPr/>
              <a:t>47</a:t>
            </a:fld>
            <a:endParaRPr lang="en-US"/>
          </a:p>
        </p:txBody>
      </p:sp>
      <p:sp>
        <p:nvSpPr>
          <p:cNvPr id="288770" name="Rectangle 2"/>
          <p:cNvSpPr>
            <a:spLocks noGrp="1" noRot="1" noChangeAspect="1" noChangeArrowheads="1" noTextEdit="1"/>
          </p:cNvSpPr>
          <p:nvPr>
            <p:ph type="sldImg"/>
          </p:nvPr>
        </p:nvSpPr>
        <p:spPr>
          <a:xfrm>
            <a:off x="1183746" y="704136"/>
            <a:ext cx="4734983" cy="3520678"/>
          </a:xfrm>
          <a:ln/>
        </p:spPr>
      </p:sp>
      <p:sp>
        <p:nvSpPr>
          <p:cNvPr id="288771" name="Rectangle 3"/>
          <p:cNvSpPr>
            <a:spLocks noGrp="1" noChangeArrowheads="1"/>
          </p:cNvSpPr>
          <p:nvPr>
            <p:ph type="body" idx="1"/>
          </p:nvPr>
        </p:nvSpPr>
        <p:spPr/>
        <p:txBody>
          <a:bodyPr/>
          <a:lstStyle/>
          <a:p>
            <a:r>
              <a:rPr lang="en-US"/>
              <a:t>Reformatted slide background, title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p:spPr>
        <p:txBody>
          <a:bodyPr/>
          <a:lstStyle/>
          <a:p>
            <a:pPr eaLnBrk="1" hangingPunct="1"/>
            <a:r>
              <a:rPr lang="en-US" smtClean="0">
                <a:latin typeface="Arial" pitchFamily="34" charset="0"/>
                <a:ea typeface="ＭＳ Ｐゴシック" pitchFamily="34" charset="-128"/>
              </a:rPr>
              <a:t>Discovery: patents, R&amp;D programs, innovations</a:t>
            </a:r>
          </a:p>
          <a:p>
            <a:pPr eaLnBrk="1" hangingPunct="1"/>
            <a:r>
              <a:rPr lang="en-US" smtClean="0">
                <a:latin typeface="Arial" pitchFamily="34" charset="0"/>
                <a:ea typeface="ＭＳ Ｐゴシック" pitchFamily="34" charset="-128"/>
              </a:rPr>
              <a:t>Organization: brands, technology</a:t>
            </a:r>
          </a:p>
          <a:p>
            <a:pPr eaLnBrk="1" hangingPunct="1"/>
            <a:r>
              <a:rPr lang="en-US" smtClean="0">
                <a:latin typeface="Arial" pitchFamily="34" charset="0"/>
                <a:ea typeface="ＭＳ Ｐゴシック" pitchFamily="34" charset="-128"/>
              </a:rPr>
              <a:t>Human resource: training, culture, leadership</a:t>
            </a:r>
          </a:p>
        </p:txBody>
      </p:sp>
      <p:sp>
        <p:nvSpPr>
          <p:cNvPr id="67587" name="Slide Number Placeholder 3"/>
          <p:cNvSpPr>
            <a:spLocks noGrp="1"/>
          </p:cNvSpPr>
          <p:nvPr>
            <p:ph type="sldNum" sz="quarter" idx="5"/>
          </p:nvPr>
        </p:nvSpPr>
        <p:spPr>
          <a:noFill/>
          <a:ln>
            <a:miter lim="800000"/>
            <a:headEnd/>
            <a:tailEnd/>
          </a:ln>
        </p:spPr>
        <p:txBody>
          <a:bodyPr/>
          <a:lstStyle/>
          <a:p>
            <a:fld id="{7995AB50-7335-4604-8AF3-31AB40860DBC}" type="slidenum">
              <a:rPr lang="en-US" smtClean="0">
                <a:latin typeface="Arial" pitchFamily="34" charset="0"/>
                <a:ea typeface="ＭＳ Ｐゴシック" pitchFamily="34" charset="-128"/>
              </a:rPr>
              <a:pPr/>
              <a:t>48</a:t>
            </a:fld>
            <a:endParaRPr lang="en-US" smtClean="0">
              <a:latin typeface="Arial" pitchFamily="34"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Paul Young</a:t>
            </a:r>
            <a:r>
              <a:rPr lang="en-US" baseline="0" dirty="0" smtClean="0"/>
              <a:t> Story</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49</a:t>
            </a:fld>
            <a:endParaRPr lang="en-US"/>
          </a:p>
        </p:txBody>
      </p:sp>
    </p:spTree>
    <p:extLst>
      <p:ext uri="{BB962C8B-B14F-4D97-AF65-F5344CB8AC3E}">
        <p14:creationId xmlns:p14="http://schemas.microsoft.com/office/powerpoint/2010/main" val="1194531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&gt;50%</a:t>
            </a:r>
            <a:r>
              <a:rPr lang="en-US" baseline="0" dirty="0" smtClean="0"/>
              <a:t> of functionality is rarely or never used</a:t>
            </a:r>
            <a:endParaRPr lang="en-US" dirty="0" smtClean="0"/>
          </a:p>
          <a:p>
            <a:endParaRPr lang="en-US" dirty="0" smtClean="0"/>
          </a:p>
          <a:p>
            <a:r>
              <a:rPr lang="en-US" dirty="0" smtClean="0"/>
              <a:t>Biggest payback from agile is what we don’t do</a:t>
            </a:r>
          </a:p>
          <a:p>
            <a:endParaRPr lang="en-US" dirty="0" smtClean="0"/>
          </a:p>
          <a:p>
            <a:r>
              <a:rPr lang="en-US" dirty="0" smtClean="0"/>
              <a:t>3 different studies</a:t>
            </a:r>
            <a:r>
              <a:rPr lang="en-US" baseline="0" dirty="0" smtClean="0"/>
              <a:t> about a decade ago which backs this up with some pretty staggering data</a:t>
            </a:r>
          </a:p>
          <a:p>
            <a:endParaRPr lang="en-US" baseline="0" dirty="0" smtClean="0"/>
          </a:p>
          <a:p>
            <a:r>
              <a:rPr lang="en-US" baseline="0" dirty="0" smtClean="0"/>
              <a:t>Question here is: What if you could reduce the amount of software you write by even 15-20%?</a:t>
            </a:r>
          </a:p>
          <a:p>
            <a:endParaRPr lang="en-US" baseline="0" dirty="0" smtClean="0"/>
          </a:p>
          <a:p>
            <a:r>
              <a:rPr lang="en-US" baseline="0" dirty="0" smtClean="0"/>
              <a:t>How much would you save and where could you redirect that investment?</a:t>
            </a:r>
            <a:endParaRPr lang="en-US" dirty="0" smtClean="0"/>
          </a:p>
        </p:txBody>
      </p:sp>
      <p:sp>
        <p:nvSpPr>
          <p:cNvPr id="4" name="Slide Number Placeholder 3"/>
          <p:cNvSpPr>
            <a:spLocks noGrp="1"/>
          </p:cNvSpPr>
          <p:nvPr>
            <p:ph type="sldNum" sz="quarter" idx="10"/>
          </p:nvPr>
        </p:nvSpPr>
        <p:spPr/>
        <p:txBody>
          <a:bodyPr/>
          <a:lstStyle/>
          <a:p>
            <a:fld id="{DFFAC605-E6BA-4AFD-8702-D50E255812AB}" type="slidenum">
              <a:rPr lang="en-US" smtClean="0"/>
              <a:pPr/>
              <a:t>50</a:t>
            </a:fld>
            <a:endParaRPr lang="en-US"/>
          </a:p>
        </p:txBody>
      </p:sp>
    </p:spTree>
    <p:extLst>
      <p:ext uri="{BB962C8B-B14F-4D97-AF65-F5344CB8AC3E}">
        <p14:creationId xmlns:p14="http://schemas.microsoft.com/office/powerpoint/2010/main" val="343973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dirty="0" smtClean="0"/>
              <a:t>Complex (firmware, multiple products supported, complete architectural revamp), and fast changing (market conditions) </a:t>
            </a:r>
          </a:p>
          <a:p>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56</a:t>
            </a:fld>
            <a:endParaRPr lang="en-US"/>
          </a:p>
        </p:txBody>
      </p:sp>
    </p:spTree>
    <p:extLst>
      <p:ext uri="{BB962C8B-B14F-4D97-AF65-F5344CB8AC3E}">
        <p14:creationId xmlns:p14="http://schemas.microsoft.com/office/powerpoint/2010/main" val="544702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Agile community has gone to great lengths to define technical and management practices</a:t>
            </a:r>
          </a:p>
          <a:p>
            <a:endParaRPr lang="en-US" baseline="0" dirty="0" smtClean="0"/>
          </a:p>
          <a:p>
            <a:r>
              <a:rPr lang="en-US" baseline="0" dirty="0" smtClean="0"/>
              <a:t>Along the way, a lot of us have been told that our role in all this is to get out of the way and stop micro-managing</a:t>
            </a:r>
          </a:p>
          <a:p>
            <a:endParaRPr lang="en-US" baseline="0" dirty="0" smtClean="0"/>
          </a:p>
          <a:p>
            <a:r>
              <a:rPr lang="en-US" baseline="0" dirty="0" smtClean="0"/>
              <a:t>So we know a lot about what </a:t>
            </a:r>
            <a:r>
              <a:rPr lang="en-US" b="1" baseline="0" dirty="0" smtClean="0"/>
              <a:t>NOT TO DO</a:t>
            </a:r>
          </a:p>
          <a:p>
            <a:endParaRPr lang="en-US" baseline="0" dirty="0" smtClean="0"/>
          </a:p>
          <a:p>
            <a:r>
              <a:rPr lang="en-US" baseline="0" dirty="0" smtClean="0"/>
              <a:t>But it’s just as important for us to understand what </a:t>
            </a:r>
            <a:r>
              <a:rPr lang="en-US" b="1" baseline="0" dirty="0" smtClean="0"/>
              <a:t>TO DO</a:t>
            </a:r>
          </a:p>
          <a:p>
            <a:endParaRPr lang="en-US" dirty="0" smtClean="0"/>
          </a:p>
          <a:p>
            <a:r>
              <a:rPr lang="en-US" dirty="0" smtClean="0"/>
              <a:t>So</a:t>
            </a:r>
            <a:r>
              <a:rPr lang="en-US" baseline="0" dirty="0" smtClean="0"/>
              <a:t> that’s what this presentation is about:  “</a:t>
            </a:r>
            <a:r>
              <a:rPr lang="en-US" dirty="0" smtClean="0"/>
              <a:t>What is macro-management?”</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6</a:t>
            </a:fld>
            <a:endParaRPr lang="en-US"/>
          </a:p>
        </p:txBody>
      </p:sp>
    </p:spTree>
    <p:extLst>
      <p:ext uri="{BB962C8B-B14F-4D97-AF65-F5344CB8AC3E}">
        <p14:creationId xmlns:p14="http://schemas.microsoft.com/office/powerpoint/2010/main" val="2429047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a:t>
            </a:r>
            <a:r>
              <a:rPr lang="en-US" dirty="0" smtClean="0"/>
              <a:t>Utilization goes up, cycle time goes</a:t>
            </a:r>
            <a:r>
              <a:rPr lang="en-US" baseline="0" dirty="0" smtClean="0"/>
              <a:t> down—they need to be balanced. </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57</a:t>
            </a:fld>
            <a:endParaRPr lang="en-US"/>
          </a:p>
        </p:txBody>
      </p:sp>
    </p:spTree>
    <p:extLst>
      <p:ext uri="{BB962C8B-B14F-4D97-AF65-F5344CB8AC3E}">
        <p14:creationId xmlns:p14="http://schemas.microsoft.com/office/powerpoint/2010/main" val="3119373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D625A6-962C-4648-8FF5-AD76F04F7033}" type="slidenum">
              <a:rPr lang="en-US"/>
              <a:pPr/>
              <a:t>62</a:t>
            </a:fld>
            <a:endParaRPr lang="en-US"/>
          </a:p>
        </p:txBody>
      </p:sp>
      <p:sp>
        <p:nvSpPr>
          <p:cNvPr id="319490" name="Rectangle 2"/>
          <p:cNvSpPr>
            <a:spLocks noGrp="1" noRot="1" noChangeAspect="1" noChangeArrowheads="1"/>
          </p:cNvSpPr>
          <p:nvPr>
            <p:ph type="sldImg"/>
          </p:nvPr>
        </p:nvSpPr>
        <p:spPr bwMode="auto">
          <a:xfrm>
            <a:off x="1212850" y="698500"/>
            <a:ext cx="4683125" cy="3511550"/>
          </a:xfrm>
          <a:prstGeom prst="rect">
            <a:avLst/>
          </a:prstGeom>
          <a:solidFill>
            <a:srgbClr val="FFFFFF"/>
          </a:solidFill>
          <a:ln>
            <a:solidFill>
              <a:srgbClr val="000000"/>
            </a:solidFill>
            <a:miter lim="800000"/>
            <a:headEnd/>
            <a:tailEnd/>
          </a:ln>
        </p:spPr>
      </p:sp>
      <p:sp>
        <p:nvSpPr>
          <p:cNvPr id="319491" name="Rectangle 3"/>
          <p:cNvSpPr>
            <a:spLocks noGrp="1" noChangeArrowheads="1"/>
          </p:cNvSpPr>
          <p:nvPr>
            <p:ph type="body" idx="1"/>
          </p:nvPr>
        </p:nvSpPr>
        <p:spPr bwMode="auto">
          <a:xfrm>
            <a:off x="947764" y="4459690"/>
            <a:ext cx="5206949" cy="4225139"/>
          </a:xfrm>
          <a:prstGeom prst="rect">
            <a:avLst/>
          </a:prstGeom>
          <a:solidFill>
            <a:srgbClr val="FFFFFF"/>
          </a:solidFill>
          <a:ln>
            <a:solidFill>
              <a:srgbClr val="000000"/>
            </a:solidFill>
            <a:miter lim="800000"/>
            <a:headEnd/>
            <a:tailEnd/>
          </a:ln>
        </p:spPr>
        <p:txBody>
          <a:bodyPr lIns="94038" tIns="47022" rIns="94038" bIns="47022"/>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eaLnBrk="0" hangingPunct="0">
              <a:spcAft>
                <a:spcPct val="10000"/>
              </a:spcAft>
              <a:buClr>
                <a:srgbClr val="003366"/>
              </a:buClr>
              <a:buSzPct val="85000"/>
              <a:buFont typeface="ZapfDingbats"/>
              <a:defRPr sz="2700">
                <a:solidFill>
                  <a:srgbClr val="800000"/>
                </a:solidFill>
                <a:latin typeface="Arial" pitchFamily="34" charset="0"/>
              </a:defRPr>
            </a:lvl1pPr>
            <a:lvl2pPr marL="764998" indent="-294229" eaLnBrk="0" hangingPunct="0">
              <a:spcAft>
                <a:spcPct val="10000"/>
              </a:spcAft>
              <a:buClr>
                <a:srgbClr val="003366"/>
              </a:buClr>
              <a:buSzPct val="85000"/>
              <a:buFont typeface="ZapfDingbats"/>
              <a:defRPr sz="2700">
                <a:solidFill>
                  <a:srgbClr val="800000"/>
                </a:solidFill>
                <a:latin typeface="Arial" pitchFamily="34" charset="0"/>
              </a:defRPr>
            </a:lvl2pPr>
            <a:lvl3pPr marL="1176920" indent="-235384" eaLnBrk="0" hangingPunct="0">
              <a:spcAft>
                <a:spcPct val="10000"/>
              </a:spcAft>
              <a:buClr>
                <a:srgbClr val="003366"/>
              </a:buClr>
              <a:buSzPct val="85000"/>
              <a:buFont typeface="ZapfDingbats"/>
              <a:defRPr sz="2700">
                <a:solidFill>
                  <a:srgbClr val="800000"/>
                </a:solidFill>
                <a:latin typeface="Arial" pitchFamily="34" charset="0"/>
              </a:defRPr>
            </a:lvl3pPr>
            <a:lvl4pPr marL="1647687" indent="-235384" eaLnBrk="0" hangingPunct="0">
              <a:spcAft>
                <a:spcPct val="10000"/>
              </a:spcAft>
              <a:buClr>
                <a:srgbClr val="003366"/>
              </a:buClr>
              <a:buSzPct val="85000"/>
              <a:buFont typeface="ZapfDingbats"/>
              <a:defRPr sz="2700">
                <a:solidFill>
                  <a:srgbClr val="800000"/>
                </a:solidFill>
                <a:latin typeface="Arial" pitchFamily="34" charset="0"/>
              </a:defRPr>
            </a:lvl4pPr>
            <a:lvl5pPr marL="2118454" indent="-235384" eaLnBrk="0" hangingPunct="0">
              <a:spcAft>
                <a:spcPct val="10000"/>
              </a:spcAft>
              <a:buClr>
                <a:srgbClr val="003366"/>
              </a:buClr>
              <a:buSzPct val="85000"/>
              <a:buFont typeface="ZapfDingbats"/>
              <a:defRPr sz="2700">
                <a:solidFill>
                  <a:srgbClr val="800000"/>
                </a:solidFill>
                <a:latin typeface="Arial" pitchFamily="34" charset="0"/>
              </a:defRPr>
            </a:lvl5pPr>
            <a:lvl6pPr marL="2589222" indent="-235384" eaLnBrk="0" fontAlgn="base" hangingPunct="0">
              <a:spcBef>
                <a:spcPct val="0"/>
              </a:spcBef>
              <a:spcAft>
                <a:spcPct val="10000"/>
              </a:spcAft>
              <a:buClr>
                <a:srgbClr val="003366"/>
              </a:buClr>
              <a:buSzPct val="85000"/>
              <a:buFont typeface="ZapfDingbats"/>
              <a:defRPr sz="2700">
                <a:solidFill>
                  <a:srgbClr val="800000"/>
                </a:solidFill>
                <a:latin typeface="Arial" pitchFamily="34" charset="0"/>
              </a:defRPr>
            </a:lvl6pPr>
            <a:lvl7pPr marL="3059990" indent="-235384" eaLnBrk="0" fontAlgn="base" hangingPunct="0">
              <a:spcBef>
                <a:spcPct val="0"/>
              </a:spcBef>
              <a:spcAft>
                <a:spcPct val="10000"/>
              </a:spcAft>
              <a:buClr>
                <a:srgbClr val="003366"/>
              </a:buClr>
              <a:buSzPct val="85000"/>
              <a:buFont typeface="ZapfDingbats"/>
              <a:defRPr sz="2700">
                <a:solidFill>
                  <a:srgbClr val="800000"/>
                </a:solidFill>
                <a:latin typeface="Arial" pitchFamily="34" charset="0"/>
              </a:defRPr>
            </a:lvl7pPr>
            <a:lvl8pPr marL="3530758" indent="-235384" eaLnBrk="0" fontAlgn="base" hangingPunct="0">
              <a:spcBef>
                <a:spcPct val="0"/>
              </a:spcBef>
              <a:spcAft>
                <a:spcPct val="10000"/>
              </a:spcAft>
              <a:buClr>
                <a:srgbClr val="003366"/>
              </a:buClr>
              <a:buSzPct val="85000"/>
              <a:buFont typeface="ZapfDingbats"/>
              <a:defRPr sz="2700">
                <a:solidFill>
                  <a:srgbClr val="800000"/>
                </a:solidFill>
                <a:latin typeface="Arial" pitchFamily="34" charset="0"/>
              </a:defRPr>
            </a:lvl8pPr>
            <a:lvl9pPr marL="4001525" indent="-235384" eaLnBrk="0" fontAlgn="base" hangingPunct="0">
              <a:spcBef>
                <a:spcPct val="0"/>
              </a:spcBef>
              <a:spcAft>
                <a:spcPct val="10000"/>
              </a:spcAft>
              <a:buClr>
                <a:srgbClr val="003366"/>
              </a:buClr>
              <a:buSzPct val="85000"/>
              <a:buFont typeface="ZapfDingbats"/>
              <a:defRPr sz="2700">
                <a:solidFill>
                  <a:srgbClr val="800000"/>
                </a:solidFill>
                <a:latin typeface="Arial" pitchFamily="34" charset="0"/>
              </a:defRPr>
            </a:lvl9pPr>
          </a:lstStyle>
          <a:p>
            <a:pPr>
              <a:spcAft>
                <a:spcPct val="0"/>
              </a:spcAft>
              <a:buClrTx/>
              <a:buSzTx/>
              <a:buFontTx/>
              <a:buNone/>
            </a:pPr>
            <a:fld id="{16B2B1A7-E1A3-4676-A05C-5B709FB984C6}" type="slidenum">
              <a:rPr lang="en-US" sz="1200">
                <a:solidFill>
                  <a:schemeClr val="tx1"/>
                </a:solidFill>
                <a:latin typeface="Times New Roman" pitchFamily="18" charset="0"/>
              </a:rPr>
              <a:pPr>
                <a:spcAft>
                  <a:spcPct val="0"/>
                </a:spcAft>
                <a:buClrTx/>
                <a:buSzTx/>
                <a:buFontTx/>
                <a:buNone/>
              </a:pPr>
              <a:t>63</a:t>
            </a:fld>
            <a:endParaRPr lang="en-US" sz="1200">
              <a:solidFill>
                <a:schemeClr val="tx1"/>
              </a:solidFill>
              <a:latin typeface="Times New Roman" pitchFamily="18" charset="0"/>
            </a:endParaRPr>
          </a:p>
        </p:txBody>
      </p:sp>
      <p:sp>
        <p:nvSpPr>
          <p:cNvPr id="128003" name="Rectangle 1026"/>
          <p:cNvSpPr>
            <a:spLocks noGrp="1" noRot="1" noChangeAspect="1" noChangeArrowheads="1" noTextEdit="1"/>
          </p:cNvSpPr>
          <p:nvPr>
            <p:ph type="sldImg"/>
          </p:nvPr>
        </p:nvSpPr>
        <p:spPr>
          <a:xfrm>
            <a:off x="1217613" y="700088"/>
            <a:ext cx="4678362" cy="3508375"/>
          </a:xfrm>
          <a:solidFill>
            <a:srgbClr val="FFFFFF"/>
          </a:solidFill>
          <a:ln/>
        </p:spPr>
      </p:sp>
      <p:sp>
        <p:nvSpPr>
          <p:cNvPr id="128004" name="Rectangle 1027"/>
          <p:cNvSpPr>
            <a:spLocks noGrp="1" noChangeArrowheads="1"/>
          </p:cNvSpPr>
          <p:nvPr>
            <p:ph type="body" idx="1"/>
          </p:nvPr>
        </p:nvSpPr>
        <p:spPr>
          <a:xfrm>
            <a:off x="946121" y="4459690"/>
            <a:ext cx="5210234" cy="4225139"/>
          </a:xfrm>
          <a:solidFill>
            <a:srgbClr val="FFFFFF"/>
          </a:solidFill>
          <a:ln>
            <a:solidFill>
              <a:srgbClr val="000000"/>
            </a:solidFill>
            <a:miter lim="800000"/>
            <a:headEnd/>
            <a:tailEnd/>
          </a:ln>
        </p:spPr>
        <p:txBody>
          <a:bodyPr lIns="94183" tIns="47091" rIns="94183" bIns="47091"/>
          <a:lstStyle/>
          <a:p>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9B6C78-156C-4927-8524-3CC4E2E92737}" type="slidenum">
              <a:rPr lang="en-US"/>
              <a:pPr/>
              <a:t>64</a:t>
            </a:fld>
            <a:endParaRPr lang="en-US"/>
          </a:p>
        </p:txBody>
      </p:sp>
      <p:sp>
        <p:nvSpPr>
          <p:cNvPr id="171010" name="Rectangle 2"/>
          <p:cNvSpPr>
            <a:spLocks noGrp="1" noRot="1" noChangeAspect="1" noChangeArrowheads="1" noTextEdit="1"/>
          </p:cNvSpPr>
          <p:nvPr>
            <p:ph type="sldImg"/>
          </p:nvPr>
        </p:nvSpPr>
        <p:spPr bwMode="auto">
          <a:xfrm>
            <a:off x="1204913" y="704850"/>
            <a:ext cx="4692650" cy="3519488"/>
          </a:xfrm>
          <a:prstGeom prst="rect">
            <a:avLst/>
          </a:prstGeom>
          <a:solidFill>
            <a:srgbClr val="FFFFFF"/>
          </a:solidFill>
          <a:ln>
            <a:solidFill>
              <a:srgbClr val="000000"/>
            </a:solidFill>
            <a:miter lim="800000"/>
            <a:headEnd/>
            <a:tailEnd/>
          </a:ln>
        </p:spPr>
      </p:sp>
      <p:sp>
        <p:nvSpPr>
          <p:cNvPr id="171011" name="Rectangle 3"/>
          <p:cNvSpPr>
            <a:spLocks noGrp="1" noChangeArrowheads="1"/>
          </p:cNvSpPr>
          <p:nvPr>
            <p:ph type="body" idx="1"/>
          </p:nvPr>
        </p:nvSpPr>
        <p:spPr bwMode="auto">
          <a:xfrm>
            <a:off x="946483" y="4459527"/>
            <a:ext cx="5209511" cy="4224814"/>
          </a:xfrm>
          <a:prstGeom prst="rect">
            <a:avLst/>
          </a:prstGeom>
          <a:solidFill>
            <a:srgbClr val="FFFFFF"/>
          </a:solidFill>
          <a:ln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4019" tIns="47010" rIns="94019" bIns="47010"/>
          <a:lstStyle/>
          <a:p>
            <a:r>
              <a:rPr lang="en-US" dirty="0" smtClean="0"/>
              <a:t>“</a:t>
            </a:r>
            <a:r>
              <a:rPr lang="en-US" dirty="0"/>
              <a:t>Organizing Genius,” by Warren </a:t>
            </a:r>
            <a:r>
              <a:rPr lang="en-US" dirty="0" err="1" smtClean="0"/>
              <a:t>Bennis</a:t>
            </a:r>
            <a:r>
              <a:rPr lang="en-US" baseline="0" dirty="0" smtClean="0"/>
              <a:t> – leading the field of leadership studies, since 1960’s </a:t>
            </a:r>
          </a:p>
          <a:p>
            <a:endParaRPr lang="en-US" dirty="0" smtClean="0"/>
          </a:p>
          <a:p>
            <a:r>
              <a:rPr lang="en-US" dirty="0" smtClean="0"/>
              <a:t>Walt Disney example:</a:t>
            </a:r>
          </a:p>
          <a:p>
            <a:r>
              <a:rPr lang="en-US" dirty="0" smtClean="0"/>
              <a:t>- </a:t>
            </a:r>
            <a:r>
              <a:rPr lang="en-US" baseline="0" dirty="0" smtClean="0"/>
              <a:t>  He wasn’t the best animator or the best artist</a:t>
            </a:r>
            <a:endParaRPr lang="en-US" dirty="0" smtClean="0"/>
          </a:p>
          <a:p>
            <a:pPr marL="176679" indent="-176679">
              <a:buFontTx/>
              <a:buChar char="-"/>
            </a:pPr>
            <a:r>
              <a:rPr lang="en-US" dirty="0" smtClean="0"/>
              <a:t>Create a vision, act out</a:t>
            </a:r>
            <a:r>
              <a:rPr lang="en-US" baseline="0" dirty="0" smtClean="0"/>
              <a:t> each of the roles</a:t>
            </a:r>
            <a:endParaRPr lang="en-US" dirty="0" smtClean="0"/>
          </a:p>
          <a:p>
            <a:pPr marL="176679" indent="-176679">
              <a:buFontTx/>
              <a:buChar char="-"/>
            </a:pPr>
            <a:r>
              <a:rPr lang="en-US" dirty="0" smtClean="0"/>
              <a:t>Talk</a:t>
            </a:r>
            <a:r>
              <a:rPr lang="en-US" baseline="0" dirty="0" smtClean="0"/>
              <a:t> to people and get them to interact with each other</a:t>
            </a:r>
          </a:p>
          <a:p>
            <a:pPr marL="176679" indent="-176679">
              <a:buFontTx/>
              <a:buChar char="-"/>
            </a:pPr>
            <a:r>
              <a:rPr lang="en-US" baseline="0" dirty="0" smtClean="0"/>
              <a:t>Give them constraints to work with (by Christmas)</a:t>
            </a:r>
          </a:p>
          <a:p>
            <a:endParaRPr lang="en-US" baseline="0" dirty="0" smtClean="0"/>
          </a:p>
          <a:p>
            <a:r>
              <a:rPr lang="en-US" baseline="0" dirty="0" smtClean="0"/>
              <a:t>He spent a lot of time on </a:t>
            </a:r>
            <a:r>
              <a:rPr lang="en-US" b="1" baseline="0" dirty="0" smtClean="0"/>
              <a:t>vision</a:t>
            </a:r>
            <a:r>
              <a:rPr lang="en-US" baseline="0" dirty="0" smtClean="0"/>
              <a:t> and helping people collaborate and then let them get on with it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agrees that change is inevitable, but few put the right mechanisms in place to adapt</a:t>
            </a:r>
          </a:p>
          <a:p>
            <a:endParaRPr lang="en-US" dirty="0" smtClean="0"/>
          </a:p>
          <a:p>
            <a:r>
              <a:rPr lang="en-US" dirty="0" smtClean="0"/>
              <a:t>Learning to trust your organization’s ability to adapt, but still perform,</a:t>
            </a:r>
            <a:r>
              <a:rPr lang="en-US" baseline="0" dirty="0" smtClean="0"/>
              <a:t> is hard.</a:t>
            </a:r>
          </a:p>
          <a:p>
            <a:endParaRPr lang="en-US" dirty="0" smtClean="0"/>
          </a:p>
          <a:p>
            <a:r>
              <a:rPr lang="en-US" dirty="0" smtClean="0"/>
              <a:t>Adaptation is a natural</a:t>
            </a:r>
            <a:r>
              <a:rPr lang="en-US" baseline="0" dirty="0" smtClean="0"/>
              <a:t> process that can be </a:t>
            </a:r>
            <a:r>
              <a:rPr lang="en-US" b="1" baseline="0" dirty="0" smtClean="0"/>
              <a:t>goal-directed</a:t>
            </a:r>
            <a:r>
              <a:rPr lang="en-US" baseline="0" dirty="0" smtClean="0"/>
              <a:t>, but not </a:t>
            </a:r>
            <a:r>
              <a:rPr lang="en-US" b="1" baseline="0" dirty="0" smtClean="0"/>
              <a:t>controlled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67</a:t>
            </a:fld>
            <a:endParaRPr lang="en-US"/>
          </a:p>
        </p:txBody>
      </p:sp>
    </p:spTree>
    <p:extLst>
      <p:ext uri="{BB962C8B-B14F-4D97-AF65-F5344CB8AC3E}">
        <p14:creationId xmlns:p14="http://schemas.microsoft.com/office/powerpoint/2010/main" val="601438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baseline="0" dirty="0" smtClean="0"/>
              <a:t>Adaptive mindset means being </a:t>
            </a:r>
            <a:r>
              <a:rPr lang="en-US" b="1" baseline="0" dirty="0" smtClean="0"/>
              <a:t>(1) OPEN </a:t>
            </a:r>
            <a:r>
              <a:rPr lang="en-US" baseline="0" dirty="0" smtClean="0"/>
              <a:t>to change AND </a:t>
            </a:r>
            <a:r>
              <a:rPr lang="en-US" b="1" baseline="0" dirty="0" smtClean="0"/>
              <a:t>(2) UNDERSTANDING </a:t>
            </a:r>
            <a:r>
              <a:rPr lang="en-US" baseline="0" dirty="0" smtClean="0"/>
              <a:t>the change process</a:t>
            </a:r>
          </a:p>
          <a:p>
            <a:pPr defTabSz="942289">
              <a:defRPr/>
            </a:pPr>
            <a:endParaRPr lang="en-US" dirty="0" smtClean="0"/>
          </a:p>
          <a:p>
            <a:r>
              <a:rPr lang="en-US" dirty="0" smtClean="0"/>
              <a:t>Traditional</a:t>
            </a:r>
            <a:r>
              <a:rPr lang="en-US" baseline="0" dirty="0" smtClean="0"/>
              <a:t> Gantt chart with time and tasks:  but tasks usually meant nothing to the business so difficult to change it to reflect changing business priorities</a:t>
            </a:r>
          </a:p>
          <a:p>
            <a:r>
              <a:rPr lang="en-US" baseline="0" dirty="0" smtClean="0"/>
              <a:t>People focused on conforming to the plan as opposed to satisfying the business needs</a:t>
            </a:r>
          </a:p>
          <a:p>
            <a:endParaRPr lang="en-US" baseline="0" dirty="0" smtClean="0"/>
          </a:p>
          <a:p>
            <a:r>
              <a:rPr lang="en-US" baseline="0" dirty="0" smtClean="0"/>
              <a:t>FDD Parking Lot – from Jeff De Luca, creator of FDD – it’s innovation was to start to </a:t>
            </a:r>
            <a:r>
              <a:rPr lang="en-US" baseline="0" dirty="0" err="1" smtClean="0"/>
              <a:t>organise</a:t>
            </a:r>
            <a:r>
              <a:rPr lang="en-US" baseline="0" dirty="0" smtClean="0"/>
              <a:t> work by value</a:t>
            </a:r>
          </a:p>
          <a:p>
            <a:endParaRPr lang="en-US" baseline="0" dirty="0" smtClean="0"/>
          </a:p>
          <a:p>
            <a:r>
              <a:rPr lang="en-US" baseline="0" dirty="0" smtClean="0"/>
              <a:t>We can adapt more quickly if we </a:t>
            </a:r>
            <a:r>
              <a:rPr lang="en-US" baseline="0" dirty="0" err="1" smtClean="0"/>
              <a:t>organise</a:t>
            </a:r>
            <a:r>
              <a:rPr lang="en-US" baseline="0" dirty="0" smtClean="0"/>
              <a:t> ourselves by value:  business can adjust value prop and reorient software teams to reflect those new priorities</a:t>
            </a:r>
          </a:p>
          <a:p>
            <a:endParaRPr lang="en-US" baseline="0" dirty="0" smtClean="0"/>
          </a:p>
          <a:p>
            <a:r>
              <a:rPr lang="en-US" baseline="0" dirty="0" smtClean="0"/>
              <a:t>Understand how change </a:t>
            </a:r>
            <a:r>
              <a:rPr lang="en-US" b="1" baseline="0" dirty="0" smtClean="0"/>
              <a:t>trickles</a:t>
            </a:r>
            <a:r>
              <a:rPr lang="en-US" baseline="0" dirty="0" smtClean="0"/>
              <a:t> through our </a:t>
            </a:r>
            <a:r>
              <a:rPr lang="en-US" baseline="0" dirty="0" err="1" smtClean="0"/>
              <a:t>organisation</a:t>
            </a:r>
            <a:r>
              <a:rPr lang="en-US" baseline="0" dirty="0" smtClean="0"/>
              <a:t>, our strategic initiatives and down into our projects</a:t>
            </a:r>
          </a:p>
        </p:txBody>
      </p:sp>
      <p:sp>
        <p:nvSpPr>
          <p:cNvPr id="4" name="Slide Number Placeholder 3"/>
          <p:cNvSpPr>
            <a:spLocks noGrp="1"/>
          </p:cNvSpPr>
          <p:nvPr>
            <p:ph type="sldNum" sz="quarter" idx="10"/>
          </p:nvPr>
        </p:nvSpPr>
        <p:spPr/>
        <p:txBody>
          <a:bodyPr/>
          <a:lstStyle/>
          <a:p>
            <a:fld id="{DFFAC605-E6BA-4AFD-8702-D50E255812AB}" type="slidenum">
              <a:rPr lang="en-US" smtClean="0"/>
              <a:pPr/>
              <a:t>68</a:t>
            </a:fld>
            <a:endParaRPr lang="en-US"/>
          </a:p>
        </p:txBody>
      </p:sp>
    </p:spTree>
    <p:extLst>
      <p:ext uri="{BB962C8B-B14F-4D97-AF65-F5344CB8AC3E}">
        <p14:creationId xmlns:p14="http://schemas.microsoft.com/office/powerpoint/2010/main" val="3491345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Strategic Focus—Steve</a:t>
            </a:r>
            <a:r>
              <a:rPr lang="en-US" baseline="0" dirty="0" smtClean="0"/>
              <a:t> Jobs</a:t>
            </a:r>
            <a:endParaRPr lang="en-US" dirty="0" smtClean="0"/>
          </a:p>
          <a:p>
            <a:r>
              <a:rPr lang="en-US" dirty="0" smtClean="0"/>
              <a:t>Capital One found they</a:t>
            </a:r>
            <a:r>
              <a:rPr lang="en-US" baseline="0" dirty="0" smtClean="0"/>
              <a:t> were using 17 different change models.</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69</a:t>
            </a:fld>
            <a:endParaRPr lang="en-US"/>
          </a:p>
        </p:txBody>
      </p:sp>
    </p:spTree>
    <p:extLst>
      <p:ext uri="{BB962C8B-B14F-4D97-AF65-F5344CB8AC3E}">
        <p14:creationId xmlns:p14="http://schemas.microsoft.com/office/powerpoint/2010/main" val="3822605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baseline="0" dirty="0" smtClean="0"/>
              <a:t>Hard to break the mindset of Plan-Do</a:t>
            </a:r>
          </a:p>
          <a:p>
            <a:endParaRPr lang="en-US" baseline="0" dirty="0" smtClean="0"/>
          </a:p>
          <a:p>
            <a:r>
              <a:rPr lang="en-US" baseline="0" dirty="0" smtClean="0"/>
              <a:t>Many feel safe and in control when the “Plan” is clear upfront, but we have to get comfortable with </a:t>
            </a:r>
            <a:r>
              <a:rPr lang="en-US" b="1" baseline="0" dirty="0" smtClean="0"/>
              <a:t>EMERGENCE</a:t>
            </a:r>
            <a:r>
              <a:rPr lang="en-US" baseline="0" dirty="0" smtClean="0"/>
              <a:t>, experimentation and discovery</a:t>
            </a:r>
          </a:p>
          <a:p>
            <a:endParaRPr lang="en-US" baseline="0" dirty="0" smtClean="0"/>
          </a:p>
          <a:p>
            <a:r>
              <a:rPr lang="en-US" baseline="0" dirty="0" smtClean="0"/>
              <a:t>Lay out a vision and explore</a:t>
            </a:r>
          </a:p>
          <a:p>
            <a:endParaRPr lang="en-US" baseline="0" dirty="0" smtClean="0"/>
          </a:p>
          <a:p>
            <a:r>
              <a:rPr lang="en-US" baseline="0" dirty="0" smtClean="0"/>
              <a:t>It’s not “Plan or Don’t Plan”. It’s create a vision, plan some, execute some, and plan again.</a:t>
            </a:r>
          </a:p>
          <a:p>
            <a:endParaRPr lang="en-US" baseline="0" dirty="0" smtClean="0"/>
          </a:p>
          <a:p>
            <a:r>
              <a:rPr lang="en-US" baseline="0" dirty="0" smtClean="0"/>
              <a:t>Irony: Agile approach give us more confidence over time than Big upfront planning</a:t>
            </a:r>
          </a:p>
          <a:p>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70</a:t>
            </a:fld>
            <a:endParaRPr lang="en-US"/>
          </a:p>
        </p:txBody>
      </p:sp>
    </p:spTree>
    <p:extLst>
      <p:ext uri="{BB962C8B-B14F-4D97-AF65-F5344CB8AC3E}">
        <p14:creationId xmlns:p14="http://schemas.microsoft.com/office/powerpoint/2010/main" val="3397926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Autonomy: People want to have control over their work.</a:t>
            </a:r>
          </a:p>
          <a:p>
            <a:r>
              <a:rPr lang="en-US" sz="1100" dirty="0"/>
              <a:t>Mastery: People want to get better at what they do.</a:t>
            </a:r>
          </a:p>
          <a:p>
            <a:r>
              <a:rPr lang="en-US" sz="1100" dirty="0"/>
              <a:t>Purpose: People want to be part of something that is bigger than they are.</a:t>
            </a:r>
          </a:p>
          <a:p>
            <a:endParaRPr lang="en-US" sz="1100" dirty="0"/>
          </a:p>
          <a:p>
            <a:r>
              <a:rPr lang="en-US" sz="1100" dirty="0"/>
              <a:t>These correlate to agile practices: </a:t>
            </a:r>
          </a:p>
          <a:p>
            <a:r>
              <a:rPr lang="en-US" sz="1100" dirty="0"/>
              <a:t>Self-organizing teams</a:t>
            </a:r>
          </a:p>
          <a:p>
            <a:r>
              <a:rPr lang="en-US" sz="1100" dirty="0"/>
              <a:t>Technical excellence</a:t>
            </a:r>
          </a:p>
          <a:p>
            <a:r>
              <a:rPr lang="en-US" sz="1100" dirty="0"/>
              <a:t>Product visioning </a:t>
            </a:r>
            <a:endParaRPr lang="en-US" dirty="0"/>
          </a:p>
        </p:txBody>
      </p:sp>
      <p:sp>
        <p:nvSpPr>
          <p:cNvPr id="4" name="Slide Number Placeholder 3"/>
          <p:cNvSpPr>
            <a:spLocks noGrp="1"/>
          </p:cNvSpPr>
          <p:nvPr>
            <p:ph type="sldNum" sz="quarter" idx="10"/>
          </p:nvPr>
        </p:nvSpPr>
        <p:spPr/>
        <p:txBody>
          <a:bodyPr/>
          <a:lstStyle/>
          <a:p>
            <a:fld id="{C8EB0D39-F834-4C16-95D2-2BA8B5D42449}" type="slidenum">
              <a:rPr lang="en-US" smtClean="0"/>
              <a:pPr/>
              <a:t>71</a:t>
            </a:fld>
            <a:endParaRPr lang="en-US"/>
          </a:p>
        </p:txBody>
      </p:sp>
    </p:spTree>
    <p:extLst>
      <p:ext uri="{BB962C8B-B14F-4D97-AF65-F5344CB8AC3E}">
        <p14:creationId xmlns:p14="http://schemas.microsoft.com/office/powerpoint/2010/main" val="4144423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 PEOPLE</a:t>
            </a:r>
            <a:r>
              <a:rPr lang="en-US" baseline="0" dirty="0" smtClean="0"/>
              <a:t> IN MEANINGFUL WAYS</a:t>
            </a:r>
          </a:p>
          <a:p>
            <a:r>
              <a:rPr lang="en-US" baseline="0" dirty="0" smtClean="0"/>
              <a:t>BRING CLARITY AND FOCUS TO AMBIGUOUS SITUATIONS</a:t>
            </a:r>
            <a:endParaRPr lang="en-US" dirty="0" smtClean="0"/>
          </a:p>
          <a:p>
            <a:endParaRPr lang="en-US" dirty="0" smtClean="0"/>
          </a:p>
          <a:p>
            <a:r>
              <a:rPr lang="en-US" dirty="0" smtClean="0"/>
              <a:t>Facilitating is the active</a:t>
            </a:r>
            <a:r>
              <a:rPr lang="en-US" baseline="0" dirty="0" smtClean="0"/>
              <a:t> form of  </a:t>
            </a:r>
            <a:r>
              <a:rPr lang="en-US" dirty="0" smtClean="0"/>
              <a:t>“Don’t micromanage”</a:t>
            </a:r>
          </a:p>
          <a:p>
            <a:pPr defTabSz="942289">
              <a:defRPr/>
            </a:pPr>
            <a:r>
              <a:rPr lang="en-US" baseline="0" dirty="0" smtClean="0"/>
              <a:t>Our job is not to tell people </a:t>
            </a:r>
            <a:r>
              <a:rPr lang="en-US" b="1" baseline="0" dirty="0" smtClean="0"/>
              <a:t>what</a:t>
            </a:r>
            <a:r>
              <a:rPr lang="en-US" baseline="0" dirty="0" smtClean="0"/>
              <a:t> to do and </a:t>
            </a:r>
            <a:r>
              <a:rPr lang="en-US" b="1" baseline="0" dirty="0" smtClean="0"/>
              <a:t>how</a:t>
            </a:r>
            <a:r>
              <a:rPr lang="en-US" baseline="0" dirty="0" smtClean="0"/>
              <a:t> to do it – it’s to set </a:t>
            </a:r>
            <a:r>
              <a:rPr lang="en-US" b="1" baseline="0" dirty="0" smtClean="0"/>
              <a:t>context</a:t>
            </a:r>
            <a:r>
              <a:rPr lang="en-US" baseline="0" dirty="0" smtClean="0"/>
              <a:t> and and then </a:t>
            </a:r>
            <a:r>
              <a:rPr lang="en-US" b="1" baseline="0" dirty="0" smtClean="0"/>
              <a:t>help</a:t>
            </a:r>
            <a:r>
              <a:rPr lang="en-US" baseline="0" dirty="0" smtClean="0"/>
              <a:t> </a:t>
            </a:r>
            <a:r>
              <a:rPr lang="en-US" b="1" baseline="0" dirty="0" smtClean="0"/>
              <a:t>marshal</a:t>
            </a:r>
            <a:r>
              <a:rPr lang="en-US" baseline="0" dirty="0" smtClean="0"/>
              <a:t> resources and remove obstacles so that our teams can make things happen</a:t>
            </a:r>
          </a:p>
          <a:p>
            <a:endParaRPr lang="en-US" dirty="0" smtClean="0"/>
          </a:p>
          <a:p>
            <a:r>
              <a:rPr lang="en-US" dirty="0" smtClean="0"/>
              <a:t>Servant Leadership –</a:t>
            </a:r>
            <a:r>
              <a:rPr lang="en-US" baseline="0" dirty="0" smtClean="0"/>
              <a:t> e</a:t>
            </a:r>
            <a:r>
              <a:rPr lang="en-US" dirty="0" smtClean="0"/>
              <a:t>stablish an</a:t>
            </a:r>
            <a:r>
              <a:rPr lang="en-US" baseline="0" dirty="0" smtClean="0"/>
              <a:t> environment in which teams and people are </a:t>
            </a:r>
            <a:r>
              <a:rPr lang="en-US" b="1" baseline="0" dirty="0" smtClean="0"/>
              <a:t>empowered</a:t>
            </a:r>
            <a:r>
              <a:rPr lang="en-US" baseline="0" dirty="0" smtClean="0"/>
              <a:t> to the maximum extent possible</a:t>
            </a:r>
          </a:p>
          <a:p>
            <a:endParaRPr lang="en-US" baseline="0" dirty="0" smtClean="0"/>
          </a:p>
          <a:p>
            <a:r>
              <a:rPr lang="en-US" baseline="0" dirty="0" smtClean="0"/>
              <a:t>Recruiting talent, Giving them the resources, and then Cross-pollinating ideas</a:t>
            </a:r>
          </a:p>
          <a:p>
            <a:endParaRPr lang="en-US" baseline="0" dirty="0" smtClean="0"/>
          </a:p>
          <a:p>
            <a:r>
              <a:rPr lang="en-US" baseline="0" dirty="0" smtClean="0"/>
              <a:t>Doesn’t mean abdicating all </a:t>
            </a:r>
            <a:r>
              <a:rPr lang="en-US" b="1" baseline="0" dirty="0" smtClean="0"/>
              <a:t>authority</a:t>
            </a:r>
            <a:r>
              <a:rPr lang="en-US" baseline="0" dirty="0" smtClean="0"/>
              <a:t> and </a:t>
            </a:r>
            <a:r>
              <a:rPr lang="en-US" b="1" baseline="0" dirty="0" smtClean="0"/>
              <a:t>decision-making</a:t>
            </a:r>
            <a:endParaRPr lang="en-US" baseline="0" dirty="0" smtClean="0"/>
          </a:p>
          <a:p>
            <a:r>
              <a:rPr lang="en-US" dirty="0" smtClean="0"/>
              <a:t>Establish an</a:t>
            </a:r>
            <a:r>
              <a:rPr lang="en-US" baseline="0" dirty="0" smtClean="0"/>
              <a:t> environment in which teams &amp; people are empowered to the extent possible.</a:t>
            </a:r>
          </a:p>
          <a:p>
            <a:r>
              <a:rPr lang="en-US" baseline="0" dirty="0" smtClean="0"/>
              <a:t>Leaders do not abrogate their decision responsibilities.</a:t>
            </a:r>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72</a:t>
            </a:fld>
            <a:endParaRPr lang="en-US"/>
          </a:p>
        </p:txBody>
      </p:sp>
    </p:spTree>
    <p:extLst>
      <p:ext uri="{BB962C8B-B14F-4D97-AF65-F5344CB8AC3E}">
        <p14:creationId xmlns:p14="http://schemas.microsoft.com/office/powerpoint/2010/main" val="1517425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Agility</a:t>
            </a:r>
            <a:r>
              <a:rPr lang="en-US" baseline="0" dirty="0" smtClean="0"/>
              <a:t> is now a strategic issue for most </a:t>
            </a:r>
            <a:r>
              <a:rPr lang="en-US" baseline="0" dirty="0" err="1" smtClean="0"/>
              <a:t>organisations</a:t>
            </a:r>
            <a:endParaRPr lang="en-US" baseline="0" dirty="0" smtClean="0"/>
          </a:p>
          <a:p>
            <a:endParaRPr lang="en-US" baseline="0" dirty="0" smtClean="0"/>
          </a:p>
          <a:p>
            <a:r>
              <a:rPr lang="en-US" baseline="0" dirty="0" smtClean="0"/>
              <a:t>Economist 2009 – interviews with 350 global CEO’s and CIO’s</a:t>
            </a:r>
          </a:p>
          <a:p>
            <a:endParaRPr lang="en-US" baseline="0" dirty="0" smtClean="0"/>
          </a:p>
          <a:p>
            <a:r>
              <a:rPr lang="en-US" baseline="0" dirty="0" smtClean="0"/>
              <a:t>88% say </a:t>
            </a:r>
            <a:r>
              <a:rPr lang="en-US" baseline="0" dirty="0" err="1" smtClean="0"/>
              <a:t>organisational</a:t>
            </a:r>
            <a:r>
              <a:rPr lang="en-US" baseline="0" dirty="0" smtClean="0"/>
              <a:t> agility is key to global success</a:t>
            </a:r>
          </a:p>
          <a:p>
            <a:endParaRPr lang="en-US" baseline="0" dirty="0" smtClean="0"/>
          </a:p>
          <a:p>
            <a:r>
              <a:rPr lang="en-US" baseline="0" dirty="0" smtClean="0"/>
              <a:t>50% say it is a core differentiator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8</a:t>
            </a:fld>
            <a:endParaRPr lang="en-US"/>
          </a:p>
        </p:txBody>
      </p:sp>
    </p:spTree>
    <p:extLst>
      <p:ext uri="{BB962C8B-B14F-4D97-AF65-F5344CB8AC3E}">
        <p14:creationId xmlns:p14="http://schemas.microsoft.com/office/powerpoint/2010/main" val="998526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Problems &amp; Paradoxes are different!</a:t>
            </a:r>
          </a:p>
          <a:p>
            <a:endParaRPr lang="en-US" dirty="0" smtClean="0"/>
          </a:p>
          <a:p>
            <a:r>
              <a:rPr lang="en-US" dirty="0" smtClean="0"/>
              <a:t>Riding,</a:t>
            </a:r>
            <a:r>
              <a:rPr lang="en-US" baseline="0" dirty="0" smtClean="0"/>
              <a:t> not Controlling</a:t>
            </a:r>
          </a:p>
          <a:p>
            <a:endParaRPr lang="en-US" baseline="0" dirty="0" smtClean="0"/>
          </a:p>
          <a:p>
            <a:r>
              <a:rPr lang="en-US" baseline="0" dirty="0" smtClean="0"/>
              <a:t>Both/And not Either /Or thinking</a:t>
            </a:r>
          </a:p>
          <a:p>
            <a:endParaRPr lang="en-US" baseline="0" dirty="0" smtClean="0"/>
          </a:p>
          <a:p>
            <a:r>
              <a:rPr lang="en-US" baseline="0" dirty="0" smtClean="0"/>
              <a:t>Manager, on the horse, is exposed. </a:t>
            </a:r>
          </a:p>
          <a:p>
            <a:r>
              <a:rPr lang="en-US" baseline="0" dirty="0" smtClean="0"/>
              <a:t>Courage</a:t>
            </a:r>
          </a:p>
          <a:p>
            <a:r>
              <a:rPr lang="en-US" baseline="0" dirty="0" smtClean="0"/>
              <a:t>OK to be wrong, but not to be uncertain</a:t>
            </a:r>
          </a:p>
          <a:p>
            <a:endParaRPr lang="en-US" baseline="0" dirty="0" smtClean="0"/>
          </a:p>
          <a:p>
            <a:r>
              <a:rPr lang="en-US" baseline="0" dirty="0" smtClean="0"/>
              <a:t>Technical: BUFD versus No-BUFD</a:t>
            </a:r>
          </a:p>
          <a:p>
            <a:endParaRPr lang="en-US" baseline="0" dirty="0" smtClean="0"/>
          </a:p>
          <a:p>
            <a:r>
              <a:rPr lang="en-US" baseline="0" dirty="0" smtClean="0"/>
              <a:t>The same answer may not work tomorrow, or on the next project or release.</a:t>
            </a:r>
          </a:p>
          <a:p>
            <a:endParaRPr lang="en-US" baseline="0" dirty="0" smtClean="0"/>
          </a:p>
          <a:p>
            <a:r>
              <a:rPr lang="en-US" baseline="0" dirty="0" smtClean="0"/>
              <a:t>Biggest for agile leaders: Adaptable &amp; Predictable at the same time.</a:t>
            </a:r>
          </a:p>
          <a:p>
            <a:endParaRPr lang="en-US" baseline="0" dirty="0" smtClean="0"/>
          </a:p>
          <a:p>
            <a:r>
              <a:rPr lang="en-US" baseline="0" dirty="0" smtClean="0"/>
              <a:t>Now, 3 key paradoxes for Agile leaders</a:t>
            </a:r>
          </a:p>
          <a:p>
            <a:endParaRPr lang="en-US" dirty="0"/>
          </a:p>
        </p:txBody>
      </p:sp>
      <p:sp>
        <p:nvSpPr>
          <p:cNvPr id="4" name="Slide Number Placeholder 3"/>
          <p:cNvSpPr>
            <a:spLocks noGrp="1"/>
          </p:cNvSpPr>
          <p:nvPr>
            <p:ph type="sldNum" sz="quarter" idx="10"/>
          </p:nvPr>
        </p:nvSpPr>
        <p:spPr/>
        <p:txBody>
          <a:bodyPr/>
          <a:lstStyle/>
          <a:p>
            <a:fld id="{C8EB0D39-F834-4C16-95D2-2BA8B5D42449}" type="slidenum">
              <a:rPr lang="en-US" smtClean="0"/>
              <a:pPr/>
              <a:t>74</a:t>
            </a:fld>
            <a:endParaRPr lang="en-US"/>
          </a:p>
        </p:txBody>
      </p:sp>
    </p:spTree>
    <p:extLst>
      <p:ext uri="{BB962C8B-B14F-4D97-AF65-F5344CB8AC3E}">
        <p14:creationId xmlns:p14="http://schemas.microsoft.com/office/powerpoint/2010/main" val="3809085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Ride Paradox, you have to move beyond prescriptive </a:t>
            </a:r>
            <a:r>
              <a:rPr lang="en-US" b="1" baseline="0" dirty="0" smtClean="0"/>
              <a:t>RULES</a:t>
            </a:r>
            <a:r>
              <a:rPr lang="en-US" baseline="0" dirty="0" smtClean="0"/>
              <a:t>. </a:t>
            </a:r>
          </a:p>
          <a:p>
            <a:endParaRPr lang="en-US" baseline="0" dirty="0" smtClean="0"/>
          </a:p>
          <a:p>
            <a:pPr defTabSz="942289" fontAlgn="base">
              <a:spcBef>
                <a:spcPct val="30000"/>
              </a:spcBef>
              <a:spcAft>
                <a:spcPct val="0"/>
              </a:spcAft>
              <a:defRPr/>
            </a:pPr>
            <a:r>
              <a:rPr lang="en-US" dirty="0" smtClean="0"/>
              <a:t>Too many organizations are stuck</a:t>
            </a:r>
            <a:r>
              <a:rPr lang="en-US" baseline="0" dirty="0" smtClean="0"/>
              <a:t> at Agile 101 and practice </a:t>
            </a:r>
            <a:r>
              <a:rPr lang="en-US" b="1" baseline="0" dirty="0" smtClean="0"/>
              <a:t>prescriptive agility </a:t>
            </a:r>
            <a:r>
              <a:rPr lang="en-US" b="0" baseline="0" dirty="0" smtClean="0"/>
              <a:t>– t</a:t>
            </a:r>
            <a:r>
              <a:rPr lang="en-US" baseline="0" dirty="0" smtClean="0"/>
              <a:t>hey are as rigid in their agile implementations as they were with their heavier methodologies</a:t>
            </a:r>
          </a:p>
          <a:p>
            <a:endParaRPr lang="en-US" baseline="0" dirty="0" smtClean="0"/>
          </a:p>
          <a:p>
            <a:r>
              <a:rPr lang="en-US" baseline="0" dirty="0" smtClean="0"/>
              <a:t>Understanding the rules is a necessary first step in agile adoption</a:t>
            </a:r>
          </a:p>
          <a:p>
            <a:endParaRPr lang="en-US" baseline="0" dirty="0" smtClean="0"/>
          </a:p>
          <a:p>
            <a:r>
              <a:rPr lang="en-US" baseline="0" dirty="0" smtClean="0"/>
              <a:t>TRANSITION:  but after that, Riding Paradox requires us to use our </a:t>
            </a:r>
            <a:r>
              <a:rPr lang="en-US" b="1" baseline="0" dirty="0" smtClean="0"/>
              <a:t>judgment</a:t>
            </a:r>
            <a:r>
              <a:rPr lang="en-US" baseline="0" dirty="0" smtClean="0"/>
              <a:t> to know which rules to follow and which we can bend</a:t>
            </a:r>
            <a:endParaRPr lang="en-US" dirty="0" smtClean="0"/>
          </a:p>
          <a:p>
            <a:pPr defTabSz="942289" fontAlgn="base">
              <a:spcBef>
                <a:spcPct val="30000"/>
              </a:spcBef>
              <a:spcAft>
                <a:spcPct val="0"/>
              </a:spcAft>
              <a:defRPr/>
            </a:pPr>
            <a:endParaRPr lang="en-US" baseline="0" dirty="0" smtClean="0"/>
          </a:p>
          <a:p>
            <a:pPr defTabSz="942289" fontAlgn="base">
              <a:spcBef>
                <a:spcPct val="30000"/>
              </a:spcBef>
              <a:spcAft>
                <a:spcPct val="0"/>
              </a:spcAft>
              <a:defRPr/>
            </a:pPr>
            <a:endParaRPr lang="en-US" baseline="0" dirty="0" smtClean="0"/>
          </a:p>
        </p:txBody>
      </p:sp>
      <p:sp>
        <p:nvSpPr>
          <p:cNvPr id="4" name="Slide Number Placeholder 3"/>
          <p:cNvSpPr>
            <a:spLocks noGrp="1"/>
          </p:cNvSpPr>
          <p:nvPr>
            <p:ph type="sldNum" sz="quarter" idx="10"/>
          </p:nvPr>
        </p:nvSpPr>
        <p:spPr/>
        <p:txBody>
          <a:bodyPr/>
          <a:lstStyle/>
          <a:p>
            <a:fld id="{C8EB0D39-F834-4C16-95D2-2BA8B5D42449}" type="slidenum">
              <a:rPr lang="en-US" smtClean="0"/>
              <a:pPr/>
              <a:t>75</a:t>
            </a:fld>
            <a:endParaRPr lang="en-US"/>
          </a:p>
        </p:txBody>
      </p:sp>
    </p:spTree>
    <p:extLst>
      <p:ext uri="{BB962C8B-B14F-4D97-AF65-F5344CB8AC3E}">
        <p14:creationId xmlns:p14="http://schemas.microsoft.com/office/powerpoint/2010/main" val="1528236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dirty="0">
                <a:latin typeface="Arial" charset="0"/>
              </a:rPr>
              <a:t>Faster </a:t>
            </a:r>
            <a:r>
              <a:rPr lang="en-US" dirty="0"/>
              <a:t>cycles and constant change are making it harder and harder for businesses to compete – we’re living in Turbulent times</a:t>
            </a:r>
          </a:p>
          <a:p>
            <a:pPr defTabSz="942289">
              <a:defRPr/>
            </a:pPr>
            <a:endParaRPr lang="en-US" dirty="0">
              <a:latin typeface="Arial" charset="0"/>
            </a:endParaRPr>
          </a:p>
          <a:p>
            <a:pPr defTabSz="942289">
              <a:defRPr/>
            </a:pPr>
            <a:r>
              <a:rPr lang="en-US" dirty="0">
                <a:latin typeface="Arial" charset="0"/>
              </a:rPr>
              <a:t>Upside of Turbulence – Donald </a:t>
            </a:r>
            <a:r>
              <a:rPr lang="en-US" dirty="0" err="1">
                <a:latin typeface="Arial" charset="0"/>
              </a:rPr>
              <a:t>Sull</a:t>
            </a:r>
            <a:r>
              <a:rPr lang="en-US" dirty="0">
                <a:latin typeface="Arial" charset="0"/>
              </a:rPr>
              <a:t>  - Turbulence can be a </a:t>
            </a:r>
            <a:r>
              <a:rPr lang="en-US" b="1" dirty="0">
                <a:latin typeface="Arial" charset="0"/>
              </a:rPr>
              <a:t>good</a:t>
            </a:r>
            <a:r>
              <a:rPr lang="en-US" dirty="0">
                <a:latin typeface="Arial" charset="0"/>
              </a:rPr>
              <a:t> thing or a </a:t>
            </a:r>
            <a:r>
              <a:rPr lang="en-US" b="1" dirty="0">
                <a:latin typeface="Arial" charset="0"/>
              </a:rPr>
              <a:t>bad</a:t>
            </a:r>
            <a:r>
              <a:rPr lang="en-US" dirty="0">
                <a:latin typeface="Arial" charset="0"/>
              </a:rPr>
              <a:t> thing: Opportunity and Danger</a:t>
            </a:r>
          </a:p>
          <a:p>
            <a:pPr defTabSz="942289">
              <a:defRPr/>
            </a:pPr>
            <a:endParaRPr lang="en-US" dirty="0">
              <a:latin typeface="Arial" charset="0"/>
            </a:endParaRPr>
          </a:p>
          <a:p>
            <a:pPr defTabSz="942289">
              <a:defRPr/>
            </a:pPr>
            <a:r>
              <a:rPr lang="en-US" dirty="0">
                <a:latin typeface="Arial" charset="0"/>
              </a:rPr>
              <a:t>2 sides of Enterprise Agility – need to be agile enough to:</a:t>
            </a:r>
          </a:p>
          <a:p>
            <a:pPr marL="176679" indent="-176679" defTabSz="942289">
              <a:buFontTx/>
              <a:buChar char="-"/>
              <a:defRPr/>
            </a:pPr>
            <a:r>
              <a:rPr lang="en-US" dirty="0">
                <a:latin typeface="Arial" charset="0"/>
              </a:rPr>
              <a:t>Exploit the change to</a:t>
            </a:r>
            <a:r>
              <a:rPr lang="en-US" b="1" dirty="0">
                <a:latin typeface="Arial" charset="0"/>
              </a:rPr>
              <a:t> GET AHEAD</a:t>
            </a:r>
            <a:endParaRPr lang="en-US" dirty="0">
              <a:latin typeface="Arial" charset="0"/>
            </a:endParaRPr>
          </a:p>
          <a:p>
            <a:pPr marL="176679" indent="-176679" defTabSz="942289">
              <a:buFontTx/>
              <a:buChar char="-"/>
              <a:defRPr/>
            </a:pPr>
            <a:r>
              <a:rPr lang="en-US" dirty="0">
                <a:latin typeface="Arial" charset="0"/>
              </a:rPr>
              <a:t>Survive the change to </a:t>
            </a:r>
            <a:r>
              <a:rPr lang="en-US" b="1" dirty="0">
                <a:latin typeface="Arial" charset="0"/>
              </a:rPr>
              <a:t>STAY ALIVE</a:t>
            </a:r>
          </a:p>
          <a:p>
            <a:pPr defTabSz="942289">
              <a:defRPr/>
            </a:pPr>
            <a:endParaRPr lang="en-US" dirty="0">
              <a:latin typeface="Arial" charset="0"/>
            </a:endParaRPr>
          </a:p>
        </p:txBody>
      </p:sp>
      <p:sp>
        <p:nvSpPr>
          <p:cNvPr id="4" name="Slide Number Placeholder 3"/>
          <p:cNvSpPr>
            <a:spLocks noGrp="1"/>
          </p:cNvSpPr>
          <p:nvPr>
            <p:ph type="sldNum" sz="quarter" idx="10"/>
          </p:nvPr>
        </p:nvSpPr>
        <p:spPr/>
        <p:txBody>
          <a:bodyPr/>
          <a:lstStyle/>
          <a:p>
            <a:fld id="{DFFAC605-E6BA-4AFD-8702-D50E255812A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88529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obviously do both, but one is the goal and the other a constraint.</a:t>
            </a:r>
          </a:p>
          <a:p>
            <a:endParaRPr lang="en-US" dirty="0" smtClean="0"/>
          </a:p>
          <a:p>
            <a:r>
              <a:rPr lang="en-US" dirty="0" smtClean="0"/>
              <a:t>Exploration vs. Exploitation</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12</a:t>
            </a:fld>
            <a:endParaRPr lang="en-US"/>
          </a:p>
        </p:txBody>
      </p:sp>
    </p:spTree>
    <p:extLst>
      <p:ext uri="{BB962C8B-B14F-4D97-AF65-F5344CB8AC3E}">
        <p14:creationId xmlns:p14="http://schemas.microsoft.com/office/powerpoint/2010/main" val="83785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story</a:t>
            </a:r>
            <a:r>
              <a:rPr lang="en-US" baseline="0" dirty="0" smtClean="0"/>
              <a:t> which illustrates the difference in mindset between orgs that have Responsiveness vs. Efficiency strategies</a:t>
            </a:r>
            <a:endParaRPr lang="en-US" dirty="0" smtClean="0"/>
          </a:p>
          <a:p>
            <a:endParaRPr lang="en-US" dirty="0" smtClean="0"/>
          </a:p>
          <a:p>
            <a:r>
              <a:rPr lang="en-US" dirty="0" smtClean="0"/>
              <a:t>Sep 2008 Gap acquired </a:t>
            </a:r>
            <a:r>
              <a:rPr lang="en-US" baseline="0" dirty="0" smtClean="0"/>
              <a:t>a brand of high end athletic gear for women – online within a few months</a:t>
            </a:r>
          </a:p>
          <a:p>
            <a:r>
              <a:rPr lang="en-US" baseline="0" dirty="0" smtClean="0"/>
              <a:t>Women wanted to SEE the clothes</a:t>
            </a:r>
          </a:p>
          <a:p>
            <a:endParaRPr lang="en-US" baseline="0" dirty="0" smtClean="0"/>
          </a:p>
          <a:p>
            <a:r>
              <a:rPr lang="en-US" baseline="0" dirty="0" smtClean="0"/>
              <a:t>CEO Online -&gt; CEO Corporate:  ???  Brick and Mortar: 12-14 months</a:t>
            </a:r>
          </a:p>
          <a:p>
            <a:endParaRPr lang="en-US" baseline="0" dirty="0" smtClean="0"/>
          </a:p>
          <a:p>
            <a:r>
              <a:rPr lang="en-US" baseline="0" dirty="0" smtClean="0"/>
              <a:t>Exploit opportunity=prove business model and customer profile, then scale</a:t>
            </a:r>
          </a:p>
          <a:p>
            <a:endParaRPr lang="en-US" baseline="0" dirty="0" smtClean="0"/>
          </a:p>
          <a:p>
            <a:r>
              <a:rPr lang="en-US" baseline="0" dirty="0" smtClean="0"/>
              <a:t>Online group: ¼ of that time – a few months</a:t>
            </a:r>
          </a:p>
          <a:p>
            <a:endParaRPr lang="en-US" baseline="0" dirty="0" smtClean="0"/>
          </a:p>
          <a:p>
            <a:r>
              <a:rPr lang="en-US" baseline="0" dirty="0" smtClean="0"/>
              <a:t>Responsiveness mindset: prototyped, took shortcuts and improvised, e.g. Quick Books instead of corporate accounting system</a:t>
            </a:r>
          </a:p>
          <a:p>
            <a:r>
              <a:rPr lang="en-US" baseline="0" dirty="0" smtClean="0"/>
              <a:t>vs.</a:t>
            </a:r>
          </a:p>
          <a:p>
            <a:r>
              <a:rPr lang="en-US" baseline="0" dirty="0" smtClean="0"/>
              <a:t>Efficiency mindset:  large efficient stores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FFAC605-E6BA-4AFD-8702-D50E255812AB}" type="slidenum">
              <a:rPr lang="en-US" smtClean="0"/>
              <a:pPr/>
              <a:t>15</a:t>
            </a:fld>
            <a:endParaRPr lang="en-US"/>
          </a:p>
        </p:txBody>
      </p:sp>
    </p:spTree>
    <p:extLst>
      <p:ext uri="{BB962C8B-B14F-4D97-AF65-F5344CB8AC3E}">
        <p14:creationId xmlns:p14="http://schemas.microsoft.com/office/powerpoint/2010/main" val="474053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Story</a:t>
            </a:r>
            <a:r>
              <a:rPr lang="en-US" dirty="0" smtClean="0"/>
              <a:t>: Agile</a:t>
            </a:r>
            <a:r>
              <a:rPr lang="en-US" baseline="0" dirty="0" smtClean="0"/>
              <a:t> project in 1992, big bank, 1 </a:t>
            </a:r>
            <a:r>
              <a:rPr lang="en-US" baseline="0" dirty="0" err="1" smtClean="0"/>
              <a:t>mth</a:t>
            </a:r>
            <a:r>
              <a:rPr lang="en-US" baseline="0" dirty="0" smtClean="0"/>
              <a:t> project, 1 week iterations. Operations 4-6 months to put in production.</a:t>
            </a:r>
          </a:p>
          <a:p>
            <a:endParaRPr lang="en-US" baseline="0" dirty="0" smtClean="0"/>
          </a:p>
          <a:p>
            <a:r>
              <a:rPr lang="en-US" baseline="0" dirty="0" smtClean="0"/>
              <a:t>Continuous development: Iterative features developed.</a:t>
            </a:r>
          </a:p>
          <a:p>
            <a:r>
              <a:rPr lang="en-US" baseline="0" dirty="0" smtClean="0"/>
              <a:t>CI: Comprehensive automated tests. 500-person software company, 41 of 42 passing. Versus </a:t>
            </a:r>
            <a:r>
              <a:rPr lang="en-US" baseline="0" dirty="0" err="1" smtClean="0"/>
              <a:t>Salesforce</a:t>
            </a:r>
            <a:r>
              <a:rPr lang="en-US" baseline="0" dirty="0" smtClean="0"/>
              <a:t>, 60,000+.</a:t>
            </a:r>
          </a:p>
          <a:p>
            <a:r>
              <a:rPr lang="en-US" baseline="0" dirty="0" err="1" smtClean="0"/>
              <a:t>Cont</a:t>
            </a:r>
            <a:r>
              <a:rPr lang="en-US" baseline="0" dirty="0" smtClean="0"/>
              <a:t> Deployment: Push button deployment, automated release, automated roll-back.</a:t>
            </a:r>
            <a:endParaRPr lang="en-US" dirty="0" smtClean="0"/>
          </a:p>
          <a:p>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16</a:t>
            </a:fld>
            <a:endParaRPr lang="en-US"/>
          </a:p>
        </p:txBody>
      </p:sp>
    </p:spTree>
    <p:extLst>
      <p:ext uri="{BB962C8B-B14F-4D97-AF65-F5344CB8AC3E}">
        <p14:creationId xmlns:p14="http://schemas.microsoft.com/office/powerpoint/2010/main" val="3961215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Operational—engineering, individual</a:t>
            </a:r>
            <a:r>
              <a:rPr lang="en-US" baseline="0" dirty="0" smtClean="0"/>
              <a:t> projects, little high-level support, little business support</a:t>
            </a:r>
          </a:p>
          <a:p>
            <a:endParaRPr lang="en-US" baseline="0" dirty="0" smtClean="0"/>
          </a:p>
          <a:p>
            <a:r>
              <a:rPr lang="en-US" baseline="0" dirty="0" smtClean="0"/>
              <a:t>Portfolio—Specific criteria for agile/non, visibility @ portfolio level, still engineering centric</a:t>
            </a:r>
            <a:endParaRPr lang="en-US" dirty="0"/>
          </a:p>
        </p:txBody>
      </p:sp>
      <p:sp>
        <p:nvSpPr>
          <p:cNvPr id="4" name="Slide Number Placeholder 3"/>
          <p:cNvSpPr>
            <a:spLocks noGrp="1"/>
          </p:cNvSpPr>
          <p:nvPr>
            <p:ph type="sldNum" sz="quarter" idx="10"/>
          </p:nvPr>
        </p:nvSpPr>
        <p:spPr/>
        <p:txBody>
          <a:bodyPr/>
          <a:lstStyle/>
          <a:p>
            <a:fld id="{DFFAC605-E6BA-4AFD-8702-D50E255812AB}" type="slidenum">
              <a:rPr lang="en-US" smtClean="0"/>
              <a:pPr/>
              <a:t>18</a:t>
            </a:fld>
            <a:endParaRPr lang="en-US"/>
          </a:p>
        </p:txBody>
      </p:sp>
    </p:spTree>
    <p:extLst>
      <p:ext uri="{BB962C8B-B14F-4D97-AF65-F5344CB8AC3E}">
        <p14:creationId xmlns:p14="http://schemas.microsoft.com/office/powerpoint/2010/main" val="939684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a:prstGeom prst="rect">
            <a:avLst/>
          </a:prstGeom>
        </p:spPr>
        <p:txBody>
          <a:bodyPr>
            <a:noAutofit/>
          </a:bodyPr>
          <a:lstStyle>
            <a:lvl1pPr algn="ctr">
              <a:defRPr sz="2000">
                <a:solidFill>
                  <a:srgbClr val="FFFFFF"/>
                </a:solidFill>
              </a:defRPr>
            </a:lvl1pPr>
          </a:lstStyle>
          <a:p>
            <a:pPr algn="ctr" eaLnBrk="1" latinLnBrk="0" hangingPunct="1"/>
            <a:endParaRPr lang="en-US" sz="2000" dirty="0">
              <a:solidFill>
                <a:srgbClr val="FFFFFF"/>
              </a:solidFill>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lgn="r" eaLnBrk="1" latinLnBrk="0" hangingPunct="1"/>
            <a:r>
              <a:rPr kumimoji="0" lang="en-US" smtClean="0">
                <a:solidFill>
                  <a:schemeClr val="tx2"/>
                </a:solidFill>
              </a:rPr>
              <a:t>©2011 ThoughtWorks, Inc.</a:t>
            </a:r>
            <a:endParaRPr kumimoji="0" lang="en-US" dirty="0">
              <a:solidFill>
                <a:schemeClr val="tx2"/>
              </a:solidFill>
            </a:endParaRP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0C94032-CD4C-4C25-B0C2-CEC720522D92}" type="slidenum">
              <a:rPr kumimoji="0" lang="en-US" smtClean="0"/>
              <a:pPr/>
              <a:t>‹#›</a:t>
            </a:fld>
            <a:endParaRPr kumimoji="0" lang="en-US" dirty="0">
              <a:solidFill>
                <a:schemeClr val="tx2"/>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Footer Placeholder 4"/>
          <p:cNvSpPr>
            <a:spLocks noGrp="1"/>
          </p:cNvSpPr>
          <p:nvPr>
            <p:ph type="ftr" sz="quarter" idx="11"/>
          </p:nvPr>
        </p:nvSpPr>
        <p:spPr/>
        <p:txBody>
          <a:bodyPr/>
          <a:lstStyle/>
          <a:p>
            <a:r>
              <a:rPr kumimoji="0" lang="en-US" smtClean="0"/>
              <a:t>©2011 ThoughtWorks, Inc.</a:t>
            </a:r>
            <a:endParaRPr kumimoji="0" lang="en-US"/>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Footer Placeholder 4"/>
          <p:cNvSpPr>
            <a:spLocks noGrp="1"/>
          </p:cNvSpPr>
          <p:nvPr>
            <p:ph type="ftr" sz="quarter" idx="11"/>
          </p:nvPr>
        </p:nvSpPr>
        <p:spPr>
          <a:xfrm>
            <a:off x="457201" y="6248207"/>
            <a:ext cx="5573483" cy="365125"/>
          </a:xfrm>
        </p:spPr>
        <p:txBody>
          <a:bodyPr/>
          <a:lstStyle/>
          <a:p>
            <a:r>
              <a:rPr kumimoji="0" lang="en-US" smtClean="0"/>
              <a:t>©2011 ThoughtWorks, Inc.</a:t>
            </a:r>
            <a:endParaRPr kumimoji="0"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0C94032-CD4C-4C25-B0C2-CEC720522D92}"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686800" cy="533400"/>
          </a:xfrm>
        </p:spPr>
        <p:txBody>
          <a:bodyPr/>
          <a:lstStyle/>
          <a:p>
            <a:r>
              <a:rPr lang="en-US" smtClean="0"/>
              <a:t>Click to edit Master title style</a:t>
            </a:r>
            <a:endParaRPr lang="en-US"/>
          </a:p>
        </p:txBody>
      </p:sp>
      <p:sp>
        <p:nvSpPr>
          <p:cNvPr id="3" name="Chart Placeholder 2"/>
          <p:cNvSpPr>
            <a:spLocks noGrp="1"/>
          </p:cNvSpPr>
          <p:nvPr>
            <p:ph type="chart" sz="half" idx="1"/>
          </p:nvPr>
        </p:nvSpPr>
        <p:spPr>
          <a:xfrm>
            <a:off x="228600" y="1219200"/>
            <a:ext cx="4267200" cy="5181600"/>
          </a:xfrm>
        </p:spPr>
        <p:txBody>
          <a:bodyPr/>
          <a:lstStyle/>
          <a:p>
            <a:r>
              <a:rPr lang="en-US" smtClean="0"/>
              <a:t>Click icon to add chart</a:t>
            </a:r>
            <a:endParaRPr lang="en-US"/>
          </a:p>
        </p:txBody>
      </p:sp>
      <p:sp>
        <p:nvSpPr>
          <p:cNvPr id="4" name="Text Placeholder 3"/>
          <p:cNvSpPr>
            <a:spLocks noGrp="1"/>
          </p:cNvSpPr>
          <p:nvPr>
            <p:ph type="body" sz="half" idx="2"/>
          </p:nvPr>
        </p:nvSpPr>
        <p:spPr>
          <a:xfrm>
            <a:off x="4648200" y="1219200"/>
            <a:ext cx="42672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7924800" y="6704013"/>
            <a:ext cx="1001713" cy="306387"/>
          </a:xfrm>
        </p:spPr>
        <p:txBody>
          <a:bodyPr/>
          <a:lstStyle>
            <a:lvl1pPr>
              <a:defRPr/>
            </a:lvl1pPr>
          </a:lstStyle>
          <a:p>
            <a:fld id="{0DCB5BED-7899-4729-9FCD-C69DF9C29660}" type="slidenum">
              <a:rPr lang="en-US"/>
              <a:pPr/>
              <a:t>‹#›</a:t>
            </a:fld>
            <a:endParaRPr lang="en-US" sz="1400">
              <a:solidFill>
                <a:schemeClr val="tx1"/>
              </a:solidFill>
            </a:endParaRPr>
          </a:p>
        </p:txBody>
      </p:sp>
    </p:spTree>
    <p:extLst>
      <p:ext uri="{BB962C8B-B14F-4D97-AF65-F5344CB8AC3E}">
        <p14:creationId xmlns:p14="http://schemas.microsoft.com/office/powerpoint/2010/main" val="2371941130"/>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24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664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228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617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168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254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753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dirty="0" smtClean="0"/>
              <a:t>Click to edit Master title style</a:t>
            </a:r>
            <a:endParaRPr kumimoji="0" lang="en-US" dirty="0"/>
          </a:p>
        </p:txBody>
      </p:sp>
      <p:sp>
        <p:nvSpPr>
          <p:cNvPr id="5" name="Footer Placeholder 4"/>
          <p:cNvSpPr>
            <a:spLocks noGrp="1"/>
          </p:cNvSpPr>
          <p:nvPr>
            <p:ph type="ftr" sz="quarter" idx="11"/>
          </p:nvPr>
        </p:nvSpPr>
        <p:spPr/>
        <p:txBody>
          <a:bodyPr/>
          <a:lstStyle>
            <a:lvl1pPr algn="l">
              <a:defRPr sz="1000"/>
            </a:lvl1pPr>
          </a:lstStyle>
          <a:p>
            <a:r>
              <a:rPr lang="en-US" smtClean="0"/>
              <a:t>©2011 ThoughtWorks, Inc.</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a:t>‹#›</a:t>
            </a:fld>
            <a:endParaRPr kumimoji="0" lang="en-US" dirty="0">
              <a:solidFill>
                <a:srgbClr val="FFFFFF"/>
              </a:solidFill>
            </a:endParaRPr>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39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577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183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331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985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785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0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743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19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94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4" name="Footer Placeholder 13"/>
          <p:cNvSpPr>
            <a:spLocks noGrp="1"/>
          </p:cNvSpPr>
          <p:nvPr>
            <p:ph type="ftr" sz="quarter" idx="12"/>
          </p:nvPr>
        </p:nvSpPr>
        <p:spPr/>
        <p:txBody>
          <a:bodyPr/>
          <a:lstStyle/>
          <a:p>
            <a:r>
              <a:rPr kumimoji="0" lang="en-US" smtClean="0"/>
              <a:t>©2011 ThoughtWorks, Inc.</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000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921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35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065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605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11" descr="green double lines.eps"/>
          <p:cNvPicPr>
            <a:picLocks noChangeAspect="1"/>
          </p:cNvPicPr>
          <p:nvPr userDrawn="1"/>
        </p:nvPicPr>
        <p:blipFill>
          <a:blip r:embed="rId2"/>
          <a:stretch>
            <a:fillRect/>
          </a:stretch>
        </p:blipFill>
        <p:spPr>
          <a:xfrm>
            <a:off x="372412" y="6288218"/>
            <a:ext cx="8423275" cy="133350"/>
          </a:xfrm>
          <a:prstGeom prst="rect">
            <a:avLst/>
          </a:prstGeom>
        </p:spPr>
      </p:pic>
      <p:pic>
        <p:nvPicPr>
          <p:cNvPr id="9" name="Picture 8" descr="green title page block.eps"/>
          <p:cNvPicPr>
            <a:picLocks noChangeAspect="1"/>
          </p:cNvPicPr>
          <p:nvPr userDrawn="1"/>
        </p:nvPicPr>
        <p:blipFill>
          <a:blip r:embed="rId3"/>
          <a:stretch>
            <a:fillRect/>
          </a:stretch>
        </p:blipFill>
        <p:spPr>
          <a:xfrm>
            <a:off x="1976657" y="2238082"/>
            <a:ext cx="5190686" cy="1399032"/>
          </a:xfrm>
          <a:prstGeom prst="rect">
            <a:avLst/>
          </a:prstGeom>
        </p:spPr>
      </p:pic>
      <p:sp>
        <p:nvSpPr>
          <p:cNvPr id="3074" name="Rectangle 2"/>
          <p:cNvSpPr>
            <a:spLocks noGrp="1" noChangeArrowheads="1"/>
          </p:cNvSpPr>
          <p:nvPr>
            <p:ph type="ctrTitle"/>
          </p:nvPr>
        </p:nvSpPr>
        <p:spPr>
          <a:xfrm>
            <a:off x="1485900" y="2755899"/>
            <a:ext cx="6172200" cy="703580"/>
          </a:xfrm>
        </p:spPr>
        <p:txBody>
          <a:bodyPr wrap="square" lIns="91440" tIns="45720" rIns="91440" bIns="45720" anchor="ctr"/>
          <a:lstStyle>
            <a:lvl1pPr algn="ctr">
              <a:defRPr sz="2600">
                <a:solidFill>
                  <a:srgbClr val="313231"/>
                </a:solidFill>
                <a:latin typeface="Georgia"/>
                <a:cs typeface="Georgia"/>
              </a:defRPr>
            </a:lvl1pPr>
          </a:lstStyle>
          <a:p>
            <a:r>
              <a:rPr lang="en-US" dirty="0"/>
              <a:t>Click to edit Master title style</a:t>
            </a:r>
          </a:p>
        </p:txBody>
      </p:sp>
      <p:pic>
        <p:nvPicPr>
          <p:cNvPr id="8" name="Picture 7" descr="tw_master logo.png"/>
          <p:cNvPicPr>
            <a:picLocks noChangeAspect="1"/>
          </p:cNvPicPr>
          <p:nvPr userDrawn="1"/>
        </p:nvPicPr>
        <p:blipFill>
          <a:blip r:embed="rId4"/>
          <a:stretch>
            <a:fillRect/>
          </a:stretch>
        </p:blipFill>
        <p:spPr>
          <a:xfrm>
            <a:off x="3271668" y="1523947"/>
            <a:ext cx="2600667" cy="482017"/>
          </a:xfrm>
          <a:prstGeom prst="rect">
            <a:avLst/>
          </a:prstGeom>
        </p:spPr>
      </p:pic>
    </p:spTree>
    <p:extLst>
      <p:ext uri="{BB962C8B-B14F-4D97-AF65-F5344CB8AC3E}">
        <p14:creationId xmlns:p14="http://schemas.microsoft.com/office/powerpoint/2010/main" val="21634007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spTree>
      <p:nvGrpSpPr>
        <p:cNvPr id="1" name=""/>
        <p:cNvGrpSpPr/>
        <p:nvPr/>
      </p:nvGrpSpPr>
      <p:grpSpPr>
        <a:xfrm>
          <a:off x="0" y="0"/>
          <a:ext cx="0" cy="0"/>
          <a:chOff x="0" y="0"/>
          <a:chExt cx="0" cy="0"/>
        </a:xfrm>
      </p:grpSpPr>
      <p:pic>
        <p:nvPicPr>
          <p:cNvPr id="12" name="Picture 11" descr="green double lines.eps"/>
          <p:cNvPicPr>
            <a:picLocks noChangeAspect="1"/>
          </p:cNvPicPr>
          <p:nvPr userDrawn="1"/>
        </p:nvPicPr>
        <p:blipFill>
          <a:blip r:embed="rId2"/>
          <a:stretch>
            <a:fillRect/>
          </a:stretch>
        </p:blipFill>
        <p:spPr>
          <a:xfrm>
            <a:off x="372412" y="6288218"/>
            <a:ext cx="8423275" cy="133350"/>
          </a:xfrm>
          <a:prstGeom prst="rect">
            <a:avLst/>
          </a:prstGeom>
        </p:spPr>
      </p:pic>
      <p:pic>
        <p:nvPicPr>
          <p:cNvPr id="9" name="Picture 8" descr="green title page block.eps"/>
          <p:cNvPicPr>
            <a:picLocks noChangeAspect="1"/>
          </p:cNvPicPr>
          <p:nvPr userDrawn="1"/>
        </p:nvPicPr>
        <p:blipFill>
          <a:blip r:embed="rId3"/>
          <a:stretch>
            <a:fillRect/>
          </a:stretch>
        </p:blipFill>
        <p:spPr>
          <a:xfrm>
            <a:off x="1976657" y="2238082"/>
            <a:ext cx="5190686" cy="1399032"/>
          </a:xfrm>
          <a:prstGeom prst="rect">
            <a:avLst/>
          </a:prstGeom>
        </p:spPr>
      </p:pic>
      <p:sp>
        <p:nvSpPr>
          <p:cNvPr id="3074" name="Rectangle 2"/>
          <p:cNvSpPr>
            <a:spLocks noGrp="1" noChangeArrowheads="1"/>
          </p:cNvSpPr>
          <p:nvPr>
            <p:ph type="ctrTitle"/>
          </p:nvPr>
        </p:nvSpPr>
        <p:spPr>
          <a:xfrm>
            <a:off x="1485900" y="2755899"/>
            <a:ext cx="6172200" cy="703580"/>
          </a:xfrm>
        </p:spPr>
        <p:txBody>
          <a:bodyPr wrap="square" lIns="91440" tIns="45720" rIns="91440" bIns="45720" anchor="ctr"/>
          <a:lstStyle>
            <a:lvl1pPr algn="ctr">
              <a:defRPr sz="2600">
                <a:solidFill>
                  <a:srgbClr val="313231"/>
                </a:solidFill>
                <a:latin typeface="Georgia"/>
                <a:cs typeface="Georgia"/>
              </a:defRPr>
            </a:lvl1pPr>
          </a:lstStyle>
          <a:p>
            <a:r>
              <a:rPr lang="en-US" dirty="0"/>
              <a:t>Click to edit Master title style</a:t>
            </a:r>
          </a:p>
        </p:txBody>
      </p:sp>
      <p:pic>
        <p:nvPicPr>
          <p:cNvPr id="8" name="Picture 7" descr="tw_master logo.png"/>
          <p:cNvPicPr>
            <a:picLocks noChangeAspect="1"/>
          </p:cNvPicPr>
          <p:nvPr userDrawn="1"/>
        </p:nvPicPr>
        <p:blipFill>
          <a:blip r:embed="rId4"/>
          <a:stretch>
            <a:fillRect/>
          </a:stretch>
        </p:blipFill>
        <p:spPr>
          <a:xfrm>
            <a:off x="3271668" y="1523947"/>
            <a:ext cx="2600667" cy="482017"/>
          </a:xfrm>
          <a:prstGeom prst="rect">
            <a:avLst/>
          </a:prstGeom>
        </p:spPr>
      </p:pic>
      <p:sp>
        <p:nvSpPr>
          <p:cNvPr id="11" name="Picture Placeholder 10"/>
          <p:cNvSpPr>
            <a:spLocks noGrp="1"/>
          </p:cNvSpPr>
          <p:nvPr>
            <p:ph type="pic" sz="quarter" idx="12"/>
          </p:nvPr>
        </p:nvSpPr>
        <p:spPr>
          <a:xfrm rot="708531">
            <a:off x="5418871" y="3898730"/>
            <a:ext cx="4879922" cy="3862278"/>
          </a:xfrm>
          <a:effectLst>
            <a:outerShdw blurRad="101600" dist="38100" dir="8100000">
              <a:srgbClr val="000000">
                <a:alpha val="50000"/>
              </a:srgbClr>
            </a:outerShdw>
          </a:effectLst>
        </p:spPr>
        <p:txBody>
          <a:bodyPr/>
          <a:lstStyle/>
          <a:p>
            <a:endParaRPr lang="en-US"/>
          </a:p>
        </p:txBody>
      </p:sp>
    </p:spTree>
    <p:extLst>
      <p:ext uri="{BB962C8B-B14F-4D97-AF65-F5344CB8AC3E}">
        <p14:creationId xmlns:p14="http://schemas.microsoft.com/office/powerpoint/2010/main" val="4250809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Georgia"/>
                <a:cs typeface="Georgia"/>
              </a:defRPr>
            </a:lvl1pPr>
            <a:lvl2pPr>
              <a:buSzPct val="100000"/>
              <a:buFontTx/>
              <a:buBlip>
                <a:blip r:embed="rId2"/>
              </a:buBlip>
              <a:defRPr>
                <a:latin typeface="Georgia"/>
                <a:cs typeface="Georgia"/>
              </a:defRPr>
            </a:lvl2pPr>
            <a:lvl3pPr>
              <a:defRPr>
                <a:latin typeface="Georgia"/>
                <a:cs typeface="Georgia"/>
              </a:defRPr>
            </a:lvl3pPr>
            <a:lvl4pPr>
              <a:defRPr>
                <a:latin typeface="Georgia"/>
                <a:cs typeface="Georgia"/>
              </a:defRPr>
            </a:lvl4pPr>
            <a:lvl5pPr>
              <a:defRPr>
                <a:latin typeface="Georgia"/>
                <a:cs typeface="Georgi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descr="green double lines.eps"/>
          <p:cNvPicPr>
            <a:picLocks noChangeAspect="1"/>
          </p:cNvPicPr>
          <p:nvPr userDrawn="1"/>
        </p:nvPicPr>
        <p:blipFill>
          <a:blip r:embed="rId3"/>
          <a:stretch>
            <a:fillRect/>
          </a:stretch>
        </p:blipFill>
        <p:spPr>
          <a:xfrm>
            <a:off x="372412" y="6003739"/>
            <a:ext cx="8423275" cy="133350"/>
          </a:xfrm>
          <a:prstGeom prst="rect">
            <a:avLst/>
          </a:prstGeom>
        </p:spPr>
      </p:pic>
    </p:spTree>
    <p:extLst>
      <p:ext uri="{BB962C8B-B14F-4D97-AF65-F5344CB8AC3E}">
        <p14:creationId xmlns:p14="http://schemas.microsoft.com/office/powerpoint/2010/main" val="30139155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itle + content_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188" y="1981200"/>
            <a:ext cx="3657600" cy="4000500"/>
          </a:xfrm>
        </p:spPr>
        <p:txBody>
          <a:bodyPr/>
          <a:lstStyle>
            <a:lvl1pPr>
              <a:buSzPct val="100000"/>
              <a:buFontTx/>
              <a:buBlip>
                <a:blip r:embed="rId2"/>
              </a:buBlip>
              <a:defRPr sz="2000"/>
            </a:lvl1pPr>
            <a:lvl2pPr>
              <a:buSzPct val="100000"/>
              <a:buFontTx/>
              <a:buBlip>
                <a:blip r:embed="rId3"/>
              </a:buBlip>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875213" y="1981200"/>
            <a:ext cx="3657600" cy="4013200"/>
          </a:xfrm>
        </p:spPr>
        <p:txBody>
          <a:bodyPr/>
          <a:lstStyle>
            <a:lvl1pPr>
              <a:buSzPct val="100000"/>
              <a:buFontTx/>
              <a:buBlip>
                <a:blip r:embed="rId2"/>
              </a:buBlip>
              <a:defRPr sz="2000"/>
            </a:lvl1pPr>
            <a:lvl2pPr>
              <a:buSzPct val="100000"/>
              <a:buFontTx/>
              <a:buBlip>
                <a:blip r:embed="rId3"/>
              </a:buBlip>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green double lines.eps"/>
          <p:cNvPicPr>
            <a:picLocks noChangeAspect="1"/>
          </p:cNvPicPr>
          <p:nvPr userDrawn="1"/>
        </p:nvPicPr>
        <p:blipFill>
          <a:blip r:embed="rId4"/>
          <a:stretch>
            <a:fillRect/>
          </a:stretch>
        </p:blipFill>
        <p:spPr>
          <a:xfrm>
            <a:off x="372412" y="6003739"/>
            <a:ext cx="8423275" cy="133350"/>
          </a:xfrm>
          <a:prstGeom prst="rect">
            <a:avLst/>
          </a:prstGeom>
        </p:spPr>
      </p:pic>
    </p:spTree>
    <p:extLst>
      <p:ext uri="{BB962C8B-B14F-4D97-AF65-F5344CB8AC3E}">
        <p14:creationId xmlns:p14="http://schemas.microsoft.com/office/powerpoint/2010/main" val="14340513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4" name="Picture Placeholder 3"/>
          <p:cNvSpPr>
            <a:spLocks noGrp="1"/>
          </p:cNvSpPr>
          <p:nvPr>
            <p:ph type="pic" sz="quarter" idx="10"/>
          </p:nvPr>
        </p:nvSpPr>
        <p:spPr>
          <a:xfrm>
            <a:off x="611188" y="1295400"/>
            <a:ext cx="7926387" cy="4711066"/>
          </a:xfrm>
        </p:spPr>
        <p:txBody>
          <a:bodyPr/>
          <a:lstStyle/>
          <a:p>
            <a:endParaRPr lang="en-US"/>
          </a:p>
        </p:txBody>
      </p:sp>
      <p:pic>
        <p:nvPicPr>
          <p:cNvPr id="6" name="Picture 5" descr="green double lines.eps"/>
          <p:cNvPicPr>
            <a:picLocks noChangeAspect="1"/>
          </p:cNvPicPr>
          <p:nvPr userDrawn="1"/>
        </p:nvPicPr>
        <p:blipFill>
          <a:blip r:embed="rId2"/>
          <a:stretch>
            <a:fillRect/>
          </a:stretch>
        </p:blipFill>
        <p:spPr>
          <a:xfrm>
            <a:off x="372412" y="6003739"/>
            <a:ext cx="8423275" cy="133350"/>
          </a:xfrm>
          <a:prstGeom prst="rect">
            <a:avLst/>
          </a:prstGeom>
        </p:spPr>
      </p:pic>
    </p:spTree>
    <p:extLst>
      <p:ext uri="{BB962C8B-B14F-4D97-AF65-F5344CB8AC3E}">
        <p14:creationId xmlns:p14="http://schemas.microsoft.com/office/powerpoint/2010/main" val="4083293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Slide Number Placeholder 9"/>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2" name="Footer Placeholder 11"/>
          <p:cNvSpPr>
            <a:spLocks noGrp="1"/>
          </p:cNvSpPr>
          <p:nvPr>
            <p:ph type="ftr" sz="quarter" idx="17"/>
          </p:nvPr>
        </p:nvSpPr>
        <p:spPr/>
        <p:txBody>
          <a:bodyPr rtlCol="0"/>
          <a:lstStyle/>
          <a:p>
            <a:r>
              <a:rPr kumimoji="0" lang="en-US" smtClean="0"/>
              <a:t>©2011 ThoughtWorks, Inc.</a:t>
            </a:r>
            <a:endParaRPr kumimoji="0"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image +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4" name="Picture Placeholder 3"/>
          <p:cNvSpPr>
            <a:spLocks noGrp="1"/>
          </p:cNvSpPr>
          <p:nvPr>
            <p:ph type="pic" sz="quarter" idx="10"/>
          </p:nvPr>
        </p:nvSpPr>
        <p:spPr>
          <a:xfrm>
            <a:off x="611188" y="1295400"/>
            <a:ext cx="7926387" cy="3771900"/>
          </a:xfrm>
        </p:spPr>
        <p:txBody>
          <a:bodyPr/>
          <a:lstStyle/>
          <a:p>
            <a:endParaRPr lang="en-US"/>
          </a:p>
        </p:txBody>
      </p:sp>
      <p:sp>
        <p:nvSpPr>
          <p:cNvPr id="7" name="Content Placeholder 6"/>
          <p:cNvSpPr>
            <a:spLocks noGrp="1"/>
          </p:cNvSpPr>
          <p:nvPr>
            <p:ph sz="quarter" idx="11"/>
          </p:nvPr>
        </p:nvSpPr>
        <p:spPr>
          <a:xfrm>
            <a:off x="611188" y="5219700"/>
            <a:ext cx="7926387" cy="914400"/>
          </a:xfrm>
        </p:spPr>
        <p:txBody>
          <a:bodyPr/>
          <a:lstStyle>
            <a:lvl1pPr>
              <a:buFont typeface="Arial"/>
              <a:buNone/>
              <a:defRPr sz="1200" i="1">
                <a:latin typeface="Arial"/>
                <a:cs typeface="Arial"/>
              </a:defRPr>
            </a:lvl1pPr>
            <a:lvl2pPr>
              <a:buFont typeface="Arial"/>
              <a:buNone/>
              <a:defRPr sz="1200" i="1">
                <a:latin typeface="Arial"/>
                <a:cs typeface="Arial"/>
              </a:defRPr>
            </a:lvl2pPr>
            <a:lvl3pPr>
              <a:buNone/>
              <a:defRPr sz="1200" i="1">
                <a:latin typeface="Arial"/>
                <a:cs typeface="Arial"/>
              </a:defRPr>
            </a:lvl3pPr>
            <a:lvl4pPr>
              <a:buNone/>
              <a:defRPr sz="1200" i="1">
                <a:latin typeface="Arial"/>
                <a:cs typeface="Arial"/>
              </a:defRPr>
            </a:lvl4pPr>
            <a:lvl5pPr>
              <a:buNone/>
              <a:defRPr sz="1200" i="1">
                <a:latin typeface="Arial"/>
                <a:cs typeface="Arial"/>
              </a:defRPr>
            </a:lvl5pPr>
          </a:lstStyle>
          <a:p>
            <a:pPr lvl="0"/>
            <a:r>
              <a:rPr lang="en-GB" dirty="0" smtClean="0"/>
              <a:t>Click to edit Master text styles</a:t>
            </a:r>
          </a:p>
        </p:txBody>
      </p:sp>
    </p:spTree>
    <p:extLst>
      <p:ext uri="{BB962C8B-B14F-4D97-AF65-F5344CB8AC3E}">
        <p14:creationId xmlns:p14="http://schemas.microsoft.com/office/powerpoint/2010/main" val="34890486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Computer 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pic>
        <p:nvPicPr>
          <p:cNvPr id="5" name="Picture 4" descr="tw_HDTV.jpg"/>
          <p:cNvPicPr>
            <a:picLocks noChangeAspect="1"/>
          </p:cNvPicPr>
          <p:nvPr userDrawn="1"/>
        </p:nvPicPr>
        <p:blipFill>
          <a:blip r:embed="rId2"/>
          <a:stretch>
            <a:fillRect/>
          </a:stretch>
        </p:blipFill>
        <p:spPr>
          <a:xfrm>
            <a:off x="609957" y="1371598"/>
            <a:ext cx="7927618" cy="4711699"/>
          </a:xfrm>
          <a:prstGeom prst="rect">
            <a:avLst/>
          </a:prstGeom>
        </p:spPr>
      </p:pic>
      <p:sp>
        <p:nvSpPr>
          <p:cNvPr id="8" name="Content Placeholder 7"/>
          <p:cNvSpPr>
            <a:spLocks noGrp="1"/>
          </p:cNvSpPr>
          <p:nvPr>
            <p:ph sz="quarter" idx="10" hasCustomPrompt="1"/>
          </p:nvPr>
        </p:nvSpPr>
        <p:spPr>
          <a:xfrm>
            <a:off x="1163638" y="1967866"/>
            <a:ext cx="6731000" cy="3646170"/>
          </a:xfrm>
        </p:spPr>
        <p:txBody>
          <a:bodyPr/>
          <a:lstStyle>
            <a:lvl1pPr>
              <a:buFont typeface="Arial"/>
              <a:buNone/>
              <a:defRPr sz="1000" baseline="0">
                <a:solidFill>
                  <a:srgbClr val="C6D742"/>
                </a:solidFill>
                <a:latin typeface="Arial"/>
                <a:cs typeface="Arial"/>
              </a:defRPr>
            </a:lvl1pPr>
            <a:lvl2pPr>
              <a:buFont typeface="Arial"/>
              <a:buNone/>
              <a:defRPr sz="1000">
                <a:solidFill>
                  <a:srgbClr val="C6D742"/>
                </a:solidFill>
                <a:latin typeface="Arial"/>
                <a:cs typeface="Arial"/>
              </a:defRPr>
            </a:lvl2pPr>
            <a:lvl3pPr>
              <a:buNone/>
              <a:defRPr sz="1000">
                <a:solidFill>
                  <a:srgbClr val="C6D742"/>
                </a:solidFill>
                <a:latin typeface="Arial"/>
                <a:cs typeface="Arial"/>
              </a:defRPr>
            </a:lvl3pPr>
            <a:lvl4pPr>
              <a:buNone/>
              <a:defRPr sz="1000">
                <a:solidFill>
                  <a:srgbClr val="C6D742"/>
                </a:solidFill>
                <a:latin typeface="Arial"/>
                <a:cs typeface="Arial"/>
              </a:defRPr>
            </a:lvl4pPr>
            <a:lvl5pPr>
              <a:buNone/>
              <a:defRPr sz="1000">
                <a:solidFill>
                  <a:srgbClr val="C6D742"/>
                </a:solidFill>
                <a:latin typeface="Arial"/>
                <a:cs typeface="Arial"/>
              </a:defRPr>
            </a:lvl5pPr>
          </a:lstStyle>
          <a:p>
            <a:pPr lvl="0"/>
            <a:r>
              <a:rPr lang="en-GB" dirty="0" smtClean="0"/>
              <a:t>…space to add some code…</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4972499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uter Screen">
    <p:spTree>
      <p:nvGrpSpPr>
        <p:cNvPr id="1" name=""/>
        <p:cNvGrpSpPr/>
        <p:nvPr/>
      </p:nvGrpSpPr>
      <p:grpSpPr>
        <a:xfrm>
          <a:off x="0" y="0"/>
          <a:ext cx="0" cy="0"/>
          <a:chOff x="0" y="0"/>
          <a:chExt cx="0" cy="0"/>
        </a:xfrm>
      </p:grpSpPr>
      <p:pic>
        <p:nvPicPr>
          <p:cNvPr id="4" name="Picture 3" descr="tw_HDTV.jpg"/>
          <p:cNvPicPr>
            <a:picLocks noChangeAspect="1"/>
          </p:cNvPicPr>
          <p:nvPr userDrawn="1"/>
        </p:nvPicPr>
        <p:blipFill>
          <a:blip r:embed="rId2"/>
          <a:stretch>
            <a:fillRect/>
          </a:stretch>
        </p:blipFill>
        <p:spPr>
          <a:xfrm>
            <a:off x="0" y="0"/>
            <a:ext cx="9144000" cy="6858000"/>
          </a:xfrm>
          <a:prstGeom prst="rect">
            <a:avLst/>
          </a:prstGeom>
        </p:spPr>
      </p:pic>
      <p:sp>
        <p:nvSpPr>
          <p:cNvPr id="7" name="Content Placeholder 6"/>
          <p:cNvSpPr>
            <a:spLocks noGrp="1"/>
          </p:cNvSpPr>
          <p:nvPr>
            <p:ph sz="quarter" idx="10" hasCustomPrompt="1"/>
          </p:nvPr>
        </p:nvSpPr>
        <p:spPr>
          <a:xfrm>
            <a:off x="611189" y="802005"/>
            <a:ext cx="7926387" cy="5375274"/>
          </a:xfrm>
        </p:spPr>
        <p:txBody>
          <a:bodyPr/>
          <a:lstStyle>
            <a:lvl1pPr>
              <a:buFont typeface="Arial"/>
              <a:buNone/>
              <a:defRPr sz="1600" baseline="0">
                <a:solidFill>
                  <a:srgbClr val="C6D742"/>
                </a:solidFill>
                <a:latin typeface="Arial"/>
                <a:cs typeface="Arial"/>
              </a:defRPr>
            </a:lvl1pPr>
            <a:lvl2pPr>
              <a:buFont typeface="Arial"/>
              <a:buNone/>
              <a:defRPr sz="1600">
                <a:solidFill>
                  <a:srgbClr val="C6D742"/>
                </a:solidFill>
                <a:latin typeface="Arial"/>
                <a:cs typeface="Arial"/>
              </a:defRPr>
            </a:lvl2pPr>
            <a:lvl3pPr>
              <a:buNone/>
              <a:defRPr sz="1600">
                <a:solidFill>
                  <a:srgbClr val="C6D742"/>
                </a:solidFill>
                <a:latin typeface="Arial"/>
                <a:cs typeface="Arial"/>
              </a:defRPr>
            </a:lvl3pPr>
            <a:lvl4pPr>
              <a:buNone/>
              <a:defRPr sz="1600">
                <a:solidFill>
                  <a:srgbClr val="C6D742"/>
                </a:solidFill>
                <a:latin typeface="Arial"/>
                <a:cs typeface="Arial"/>
              </a:defRPr>
            </a:lvl4pPr>
            <a:lvl5pPr>
              <a:buNone/>
              <a:defRPr sz="1600">
                <a:solidFill>
                  <a:srgbClr val="C6D742"/>
                </a:solidFill>
                <a:latin typeface="Arial"/>
                <a:cs typeface="Arial"/>
              </a:defRPr>
            </a:lvl5pPr>
          </a:lstStyle>
          <a:p>
            <a:pPr lvl="0"/>
            <a:r>
              <a:rPr lang="en-GB" dirty="0" smtClean="0"/>
              <a:t>… space to add some code…</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3467200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 logo">
    <p:spTree>
      <p:nvGrpSpPr>
        <p:cNvPr id="1" name=""/>
        <p:cNvGrpSpPr/>
        <p:nvPr/>
      </p:nvGrpSpPr>
      <p:grpSpPr>
        <a:xfrm>
          <a:off x="0" y="0"/>
          <a:ext cx="0" cy="0"/>
          <a:chOff x="0" y="0"/>
          <a:chExt cx="0" cy="0"/>
        </a:xfrm>
      </p:grpSpPr>
      <p:pic>
        <p:nvPicPr>
          <p:cNvPr id="2" name="Picture 1" descr="tw_master logo.jpg"/>
          <p:cNvPicPr>
            <a:picLocks noChangeAspect="1"/>
          </p:cNvPicPr>
          <p:nvPr userDrawn="1"/>
        </p:nvPicPr>
        <p:blipFill>
          <a:blip r:embed="rId2"/>
          <a:stretch>
            <a:fillRect/>
          </a:stretch>
        </p:blipFill>
        <p:spPr>
          <a:xfrm>
            <a:off x="7228418" y="6286059"/>
            <a:ext cx="1566333" cy="290310"/>
          </a:xfrm>
          <a:prstGeom prst="rect">
            <a:avLst/>
          </a:prstGeom>
        </p:spPr>
      </p:pic>
      <p:pic>
        <p:nvPicPr>
          <p:cNvPr id="3" name="Picture 2" descr="green line.eps"/>
          <p:cNvPicPr>
            <a:picLocks noChangeAspect="1"/>
          </p:cNvPicPr>
          <p:nvPr userDrawn="1"/>
        </p:nvPicPr>
        <p:blipFill>
          <a:blip r:embed="rId3"/>
          <a:stretch>
            <a:fillRect/>
          </a:stretch>
        </p:blipFill>
        <p:spPr>
          <a:xfrm>
            <a:off x="372412" y="1115060"/>
            <a:ext cx="8423275" cy="133350"/>
          </a:xfrm>
          <a:prstGeom prst="rect">
            <a:avLst/>
          </a:prstGeom>
        </p:spPr>
      </p:pic>
    </p:spTree>
    <p:extLst>
      <p:ext uri="{BB962C8B-B14F-4D97-AF65-F5344CB8AC3E}">
        <p14:creationId xmlns:p14="http://schemas.microsoft.com/office/powerpoint/2010/main" val="7594745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0258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_off + image">
    <p:spTree>
      <p:nvGrpSpPr>
        <p:cNvPr id="1" name=""/>
        <p:cNvGrpSpPr/>
        <p:nvPr/>
      </p:nvGrpSpPr>
      <p:grpSpPr>
        <a:xfrm>
          <a:off x="0" y="0"/>
          <a:ext cx="0" cy="0"/>
          <a:chOff x="0" y="0"/>
          <a:chExt cx="0" cy="0"/>
        </a:xfrm>
      </p:grpSpPr>
      <p:sp>
        <p:nvSpPr>
          <p:cNvPr id="3" name="Rectangle 3"/>
          <p:cNvSpPr txBox="1">
            <a:spLocks noChangeArrowheads="1"/>
          </p:cNvSpPr>
          <p:nvPr userDrawn="1"/>
        </p:nvSpPr>
        <p:spPr bwMode="auto">
          <a:xfrm>
            <a:off x="794808" y="3883660"/>
            <a:ext cx="4099984" cy="3454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77825" indent="-377825" algn="ctr" fontAlgn="base">
              <a:spcBef>
                <a:spcPct val="20000"/>
              </a:spcBef>
              <a:spcAft>
                <a:spcPct val="0"/>
              </a:spcAft>
              <a:buSzPct val="100000"/>
              <a:tabLst>
                <a:tab pos="812800" algn="l"/>
              </a:tabLst>
              <a:defRPr/>
            </a:pPr>
            <a:r>
              <a:rPr lang="en-US" sz="1400" kern="0" dirty="0">
                <a:solidFill>
                  <a:srgbClr val="D5E04E"/>
                </a:solidFill>
                <a:latin typeface="Arial"/>
                <a:cs typeface="Arial"/>
              </a:rPr>
              <a:t>Contact </a:t>
            </a:r>
            <a:r>
              <a:rPr lang="en-US" sz="1400" kern="0" dirty="0" smtClean="0">
                <a:solidFill>
                  <a:srgbClr val="D5E04E"/>
                </a:solidFill>
                <a:latin typeface="Arial"/>
                <a:cs typeface="Arial"/>
              </a:rPr>
              <a:t>us</a:t>
            </a:r>
            <a:endParaRPr lang="en-US" sz="1400" kern="0" dirty="0">
              <a:solidFill>
                <a:srgbClr val="D5E04E"/>
              </a:solidFill>
              <a:latin typeface="Arial"/>
              <a:cs typeface="Arial"/>
            </a:endParaRPr>
          </a:p>
        </p:txBody>
      </p:sp>
      <p:sp>
        <p:nvSpPr>
          <p:cNvPr id="4" name="Rectangle 3"/>
          <p:cNvSpPr/>
          <p:nvPr userDrawn="1"/>
        </p:nvSpPr>
        <p:spPr>
          <a:xfrm>
            <a:off x="558800" y="1653592"/>
            <a:ext cx="4572000" cy="1423467"/>
          </a:xfrm>
          <a:prstGeom prst="rect">
            <a:avLst/>
          </a:prstGeom>
        </p:spPr>
        <p:txBody>
          <a:bodyPr>
            <a:spAutoFit/>
          </a:bodyPr>
          <a:lstStyle/>
          <a:p>
            <a:pPr algn="ctr" eaLnBrk="0" fontAlgn="base" hangingPunct="0">
              <a:spcBef>
                <a:spcPct val="0"/>
              </a:spcBef>
              <a:spcAft>
                <a:spcPct val="0"/>
              </a:spcAft>
            </a:pPr>
            <a:r>
              <a:rPr lang="en-US" sz="2400" dirty="0" smtClean="0">
                <a:solidFill>
                  <a:srgbClr val="D5E04E"/>
                </a:solidFill>
                <a:latin typeface="Arial"/>
                <a:cs typeface="Arial"/>
              </a:rPr>
              <a:t>How can we help?</a:t>
            </a:r>
          </a:p>
          <a:p>
            <a:pPr algn="ctr" eaLnBrk="0" fontAlgn="base" hangingPunct="0">
              <a:lnSpc>
                <a:spcPts val="1300"/>
              </a:lnSpc>
              <a:spcBef>
                <a:spcPts val="1000"/>
              </a:spcBef>
            </a:pPr>
            <a:r>
              <a:rPr lang="en-US" sz="1000" dirty="0" err="1" smtClean="0">
                <a:solidFill>
                  <a:srgbClr val="000000"/>
                </a:solidFill>
                <a:latin typeface="Arial"/>
                <a:cs typeface="Arial"/>
              </a:rPr>
              <a:t>ThoughtWorks</a:t>
            </a:r>
            <a:r>
              <a:rPr lang="en-US" sz="1000" dirty="0" smtClean="0">
                <a:solidFill>
                  <a:srgbClr val="000000"/>
                </a:solidFill>
                <a:latin typeface="Arial"/>
                <a:cs typeface="Arial"/>
              </a:rPr>
              <a:t> is a global custom software solutions consultancy trusted by many of the world’s leading businesses with their most complex and critical systems. We deliver consulting grounded in delivery expertise, build custom applications and help </a:t>
            </a:r>
            <a:r>
              <a:rPr lang="en-US" sz="1000" dirty="0" err="1" smtClean="0">
                <a:solidFill>
                  <a:srgbClr val="000000"/>
                </a:solidFill>
                <a:latin typeface="Arial"/>
                <a:cs typeface="Arial"/>
              </a:rPr>
              <a:t>organisations</a:t>
            </a:r>
            <a:r>
              <a:rPr lang="en-US" sz="1000" dirty="0" smtClean="0">
                <a:solidFill>
                  <a:srgbClr val="000000"/>
                </a:solidFill>
                <a:latin typeface="Arial"/>
                <a:cs typeface="Arial"/>
              </a:rPr>
              <a:t> across all market sectors to drive IT efficiency – working to an exceptionally high standard.</a:t>
            </a:r>
            <a:endParaRPr lang="en-US" sz="1000" dirty="0">
              <a:solidFill>
                <a:srgbClr val="000000"/>
              </a:solidFill>
              <a:latin typeface="Arial"/>
              <a:cs typeface="Arial"/>
            </a:endParaRPr>
          </a:p>
        </p:txBody>
      </p:sp>
      <p:sp>
        <p:nvSpPr>
          <p:cNvPr id="6" name="Rectangle 5"/>
          <p:cNvSpPr/>
          <p:nvPr userDrawn="1"/>
        </p:nvSpPr>
        <p:spPr>
          <a:xfrm>
            <a:off x="515938" y="6383570"/>
            <a:ext cx="4572000" cy="123111"/>
          </a:xfrm>
          <a:prstGeom prst="rect">
            <a:avLst/>
          </a:prstGeom>
        </p:spPr>
        <p:txBody>
          <a:bodyPr lIns="0" tIns="0" rIns="0" bIns="0">
            <a:spAutoFit/>
          </a:bodyPr>
          <a:lstStyle/>
          <a:p>
            <a:pPr eaLnBrk="0" fontAlgn="base" hangingPunct="0">
              <a:spcBef>
                <a:spcPct val="0"/>
              </a:spcBef>
              <a:spcAft>
                <a:spcPct val="0"/>
              </a:spcAft>
              <a:tabLst>
                <a:tab pos="88900" algn="l"/>
              </a:tabLst>
            </a:pPr>
            <a:r>
              <a:rPr lang="en-US" sz="800" dirty="0" smtClean="0">
                <a:solidFill>
                  <a:srgbClr val="000000"/>
                </a:solidFill>
                <a:latin typeface="Arial" charset="0"/>
              </a:rPr>
              <a:t>Private and Confidential.  © 2012 </a:t>
            </a:r>
            <a:r>
              <a:rPr lang="en-US" sz="800" dirty="0" err="1" smtClean="0">
                <a:solidFill>
                  <a:srgbClr val="000000"/>
                </a:solidFill>
                <a:latin typeface="Arial" charset="0"/>
              </a:rPr>
              <a:t>ThoughtWorks</a:t>
            </a:r>
            <a:r>
              <a:rPr lang="en-US" sz="800" dirty="0" smtClean="0">
                <a:solidFill>
                  <a:srgbClr val="000000"/>
                </a:solidFill>
                <a:latin typeface="Arial" charset="0"/>
              </a:rPr>
              <a:t>.  All rights reserved.</a:t>
            </a:r>
            <a:endParaRPr lang="en-US" sz="800" dirty="0">
              <a:solidFill>
                <a:srgbClr val="000000"/>
              </a:solidFill>
              <a:latin typeface="Arial" charset="0"/>
            </a:endParaRPr>
          </a:p>
        </p:txBody>
      </p:sp>
      <p:sp>
        <p:nvSpPr>
          <p:cNvPr id="11" name="Text Placeholder 10"/>
          <p:cNvSpPr>
            <a:spLocks noGrp="1"/>
          </p:cNvSpPr>
          <p:nvPr>
            <p:ph type="body" sz="quarter" idx="10" hasCustomPrompt="1"/>
          </p:nvPr>
        </p:nvSpPr>
        <p:spPr>
          <a:xfrm>
            <a:off x="1268148" y="4318637"/>
            <a:ext cx="3153304" cy="1561464"/>
          </a:xfrm>
        </p:spPr>
        <p:txBody>
          <a:bodyPr/>
          <a:lstStyle>
            <a:lvl1pPr marL="377825" marR="0" indent="-377825" algn="ctr" defTabSz="914400" rtl="0" eaLnBrk="1" fontAlgn="base" latinLnBrk="0" hangingPunct="1">
              <a:lnSpc>
                <a:spcPct val="100000"/>
              </a:lnSpc>
              <a:spcBef>
                <a:spcPct val="20000"/>
              </a:spcBef>
              <a:spcAft>
                <a:spcPct val="0"/>
              </a:spcAft>
              <a:buClrTx/>
              <a:buSzPct val="100000"/>
              <a:buFont typeface="Arial"/>
              <a:buNone/>
              <a:tabLst>
                <a:tab pos="812800" algn="l"/>
              </a:tabLst>
              <a:defRPr sz="1200">
                <a:latin typeface="Arial"/>
                <a:cs typeface="Arial"/>
              </a:defRPr>
            </a:lvl1pPr>
            <a:lvl2pPr algn="ctr">
              <a:buFont typeface="Arial"/>
              <a:buNone/>
              <a:defRPr sz="1200">
                <a:latin typeface="Arial"/>
                <a:cs typeface="Arial"/>
              </a:defRPr>
            </a:lvl2pPr>
            <a:lvl3pPr algn="ctr">
              <a:buNone/>
              <a:defRPr sz="1200">
                <a:latin typeface="Arial"/>
                <a:cs typeface="Arial"/>
              </a:defRPr>
            </a:lvl3pPr>
            <a:lvl4pPr algn="ctr">
              <a:buNone/>
              <a:defRPr sz="1200">
                <a:latin typeface="Arial"/>
                <a:cs typeface="Arial"/>
              </a:defRPr>
            </a:lvl4pPr>
            <a:lvl5pPr algn="ctr">
              <a:buNone/>
              <a:defRPr sz="1200">
                <a:latin typeface="Arial"/>
                <a:cs typeface="Arial"/>
              </a:defRPr>
            </a:lvl5pPr>
          </a:lstStyle>
          <a:p>
            <a:pPr marL="377825" marR="0" lvl="0" indent="-377825" algn="ctr" defTabSz="914400" rtl="0" eaLnBrk="1" fontAlgn="base" latinLnBrk="0" hangingPunct="1">
              <a:lnSpc>
                <a:spcPct val="100000"/>
              </a:lnSpc>
              <a:spcBef>
                <a:spcPts val="1000"/>
              </a:spcBef>
              <a:spcAft>
                <a:spcPct val="0"/>
              </a:spcAft>
              <a:buClrTx/>
              <a:buSzPct val="100000"/>
              <a:tabLst>
                <a:tab pos="812800" algn="l"/>
              </a:tabLst>
              <a:defRPr/>
            </a:pPr>
            <a:r>
              <a:rPr kumimoji="0" lang="en-US" sz="1200" u="none" strike="noStrike" kern="0" cap="none" spc="0" normalizeH="0" baseline="0" noProof="0" dirty="0" smtClean="0">
                <a:ln>
                  <a:noFill/>
                </a:ln>
                <a:solidFill>
                  <a:schemeClr val="tx1"/>
                </a:solidFill>
                <a:effectLst/>
                <a:uLnTx/>
                <a:uFillTx/>
                <a:latin typeface="Arial"/>
                <a:ea typeface="+mn-ea"/>
                <a:cs typeface="Arial"/>
              </a:rPr>
              <a:t>&lt;insert contact details&gt;</a:t>
            </a:r>
          </a:p>
        </p:txBody>
      </p:sp>
      <p:pic>
        <p:nvPicPr>
          <p:cNvPr id="8" name="Picture 7" descr="green double lines.eps"/>
          <p:cNvPicPr>
            <a:picLocks noChangeAspect="1"/>
          </p:cNvPicPr>
          <p:nvPr userDrawn="1"/>
        </p:nvPicPr>
        <p:blipFill>
          <a:blip r:embed="rId2"/>
          <a:stretch>
            <a:fillRect/>
          </a:stretch>
        </p:blipFill>
        <p:spPr>
          <a:xfrm>
            <a:off x="372412" y="6003739"/>
            <a:ext cx="8423275" cy="133350"/>
          </a:xfrm>
          <a:prstGeom prst="rect">
            <a:avLst/>
          </a:prstGeom>
        </p:spPr>
      </p:pic>
      <p:sp>
        <p:nvSpPr>
          <p:cNvPr id="9" name="Picture Placeholder 10"/>
          <p:cNvSpPr>
            <a:spLocks noGrp="1"/>
          </p:cNvSpPr>
          <p:nvPr>
            <p:ph type="pic" sz="quarter" idx="12"/>
          </p:nvPr>
        </p:nvSpPr>
        <p:spPr>
          <a:xfrm rot="708531">
            <a:off x="5397705" y="1295229"/>
            <a:ext cx="4879922" cy="3862278"/>
          </a:xfrm>
          <a:effectLst>
            <a:outerShdw blurRad="101600" dist="38100" dir="8100000">
              <a:srgbClr val="000000">
                <a:alpha val="50000"/>
              </a:srgbClr>
            </a:outerShdw>
          </a:effectLst>
        </p:spPr>
        <p:txBody>
          <a:bodyPr/>
          <a:lstStyle/>
          <a:p>
            <a:endParaRPr lang="en-US"/>
          </a:p>
        </p:txBody>
      </p:sp>
    </p:spTree>
    <p:extLst>
      <p:ext uri="{BB962C8B-B14F-4D97-AF65-F5344CB8AC3E}">
        <p14:creationId xmlns:p14="http://schemas.microsoft.com/office/powerpoint/2010/main" val="2522612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gn_off">
    <p:spTree>
      <p:nvGrpSpPr>
        <p:cNvPr id="1" name=""/>
        <p:cNvGrpSpPr/>
        <p:nvPr/>
      </p:nvGrpSpPr>
      <p:grpSpPr>
        <a:xfrm>
          <a:off x="0" y="0"/>
          <a:ext cx="0" cy="0"/>
          <a:chOff x="0" y="0"/>
          <a:chExt cx="0" cy="0"/>
        </a:xfrm>
      </p:grpSpPr>
      <p:sp>
        <p:nvSpPr>
          <p:cNvPr id="3" name="Rectangle 3"/>
          <p:cNvSpPr txBox="1">
            <a:spLocks noChangeArrowheads="1"/>
          </p:cNvSpPr>
          <p:nvPr userDrawn="1"/>
        </p:nvSpPr>
        <p:spPr bwMode="auto">
          <a:xfrm>
            <a:off x="794808" y="3883660"/>
            <a:ext cx="4099984" cy="3454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77825" indent="-377825" algn="ctr" fontAlgn="base">
              <a:spcBef>
                <a:spcPct val="20000"/>
              </a:spcBef>
              <a:spcAft>
                <a:spcPct val="0"/>
              </a:spcAft>
              <a:buSzPct val="100000"/>
              <a:tabLst>
                <a:tab pos="812800" algn="l"/>
              </a:tabLst>
              <a:defRPr/>
            </a:pPr>
            <a:r>
              <a:rPr lang="en-US" sz="1400" kern="0" dirty="0">
                <a:solidFill>
                  <a:srgbClr val="D5E04E"/>
                </a:solidFill>
                <a:latin typeface="Arial"/>
                <a:cs typeface="Arial"/>
              </a:rPr>
              <a:t>Contact </a:t>
            </a:r>
            <a:r>
              <a:rPr lang="en-US" sz="1400" kern="0" dirty="0" smtClean="0">
                <a:solidFill>
                  <a:srgbClr val="D5E04E"/>
                </a:solidFill>
                <a:latin typeface="Arial"/>
                <a:cs typeface="Arial"/>
              </a:rPr>
              <a:t>us</a:t>
            </a:r>
            <a:endParaRPr lang="en-US" sz="1400" kern="0" dirty="0">
              <a:solidFill>
                <a:srgbClr val="D5E04E"/>
              </a:solidFill>
              <a:latin typeface="Arial"/>
              <a:cs typeface="Arial"/>
            </a:endParaRPr>
          </a:p>
        </p:txBody>
      </p:sp>
      <p:sp>
        <p:nvSpPr>
          <p:cNvPr id="4" name="Rectangle 3"/>
          <p:cNvSpPr/>
          <p:nvPr userDrawn="1"/>
        </p:nvSpPr>
        <p:spPr>
          <a:xfrm>
            <a:off x="558800" y="1653592"/>
            <a:ext cx="4572000" cy="1423467"/>
          </a:xfrm>
          <a:prstGeom prst="rect">
            <a:avLst/>
          </a:prstGeom>
        </p:spPr>
        <p:txBody>
          <a:bodyPr>
            <a:spAutoFit/>
          </a:bodyPr>
          <a:lstStyle/>
          <a:p>
            <a:pPr algn="ctr" eaLnBrk="0" fontAlgn="base" hangingPunct="0">
              <a:spcBef>
                <a:spcPct val="0"/>
              </a:spcBef>
              <a:spcAft>
                <a:spcPct val="0"/>
              </a:spcAft>
            </a:pPr>
            <a:r>
              <a:rPr lang="en-US" sz="2400" dirty="0" smtClean="0">
                <a:solidFill>
                  <a:srgbClr val="D5E04E"/>
                </a:solidFill>
                <a:latin typeface="Arial"/>
                <a:cs typeface="Arial"/>
              </a:rPr>
              <a:t>How can we help?</a:t>
            </a:r>
          </a:p>
          <a:p>
            <a:pPr algn="ctr" eaLnBrk="0" fontAlgn="base" hangingPunct="0">
              <a:lnSpc>
                <a:spcPts val="1300"/>
              </a:lnSpc>
              <a:spcBef>
                <a:spcPts val="1000"/>
              </a:spcBef>
            </a:pPr>
            <a:r>
              <a:rPr lang="en-US" sz="1000" dirty="0" err="1" smtClean="0">
                <a:solidFill>
                  <a:srgbClr val="000000"/>
                </a:solidFill>
                <a:latin typeface="Arial"/>
                <a:cs typeface="Arial"/>
              </a:rPr>
              <a:t>ThoughtWorks</a:t>
            </a:r>
            <a:r>
              <a:rPr lang="en-US" sz="1000" dirty="0" smtClean="0">
                <a:solidFill>
                  <a:srgbClr val="000000"/>
                </a:solidFill>
                <a:latin typeface="Arial"/>
                <a:cs typeface="Arial"/>
              </a:rPr>
              <a:t> is a global custom software solutions consultancy trusted by many of the world’s leading businesses with their most complex and critical systems. We deliver consulting grounded in delivery expertise, build custom applications and help </a:t>
            </a:r>
            <a:r>
              <a:rPr lang="en-US" sz="1000" dirty="0" err="1" smtClean="0">
                <a:solidFill>
                  <a:srgbClr val="000000"/>
                </a:solidFill>
                <a:latin typeface="Arial"/>
                <a:cs typeface="Arial"/>
              </a:rPr>
              <a:t>organisations</a:t>
            </a:r>
            <a:r>
              <a:rPr lang="en-US" sz="1000" dirty="0" smtClean="0">
                <a:solidFill>
                  <a:srgbClr val="000000"/>
                </a:solidFill>
                <a:latin typeface="Arial"/>
                <a:cs typeface="Arial"/>
              </a:rPr>
              <a:t> across all market sectors to drive IT efficiency – working to an exceptionally high standard.</a:t>
            </a:r>
            <a:endParaRPr lang="en-US" sz="1000" dirty="0">
              <a:solidFill>
                <a:srgbClr val="000000"/>
              </a:solidFill>
              <a:latin typeface="Arial"/>
              <a:cs typeface="Arial"/>
            </a:endParaRPr>
          </a:p>
        </p:txBody>
      </p:sp>
      <p:sp>
        <p:nvSpPr>
          <p:cNvPr id="6" name="Rectangle 5"/>
          <p:cNvSpPr/>
          <p:nvPr userDrawn="1"/>
        </p:nvSpPr>
        <p:spPr>
          <a:xfrm>
            <a:off x="515938" y="6383570"/>
            <a:ext cx="4572000" cy="123111"/>
          </a:xfrm>
          <a:prstGeom prst="rect">
            <a:avLst/>
          </a:prstGeom>
        </p:spPr>
        <p:txBody>
          <a:bodyPr lIns="0" tIns="0" rIns="0" bIns="0">
            <a:spAutoFit/>
          </a:bodyPr>
          <a:lstStyle/>
          <a:p>
            <a:pPr eaLnBrk="0" fontAlgn="base" hangingPunct="0">
              <a:spcBef>
                <a:spcPct val="0"/>
              </a:spcBef>
              <a:spcAft>
                <a:spcPct val="0"/>
              </a:spcAft>
              <a:tabLst>
                <a:tab pos="88900" algn="l"/>
              </a:tabLst>
            </a:pPr>
            <a:r>
              <a:rPr lang="en-US" sz="800" dirty="0" smtClean="0">
                <a:solidFill>
                  <a:srgbClr val="000000"/>
                </a:solidFill>
                <a:latin typeface="Arial" charset="0"/>
              </a:rPr>
              <a:t>Private and Confidential.  © 2012 </a:t>
            </a:r>
            <a:r>
              <a:rPr lang="en-US" sz="800" dirty="0" err="1" smtClean="0">
                <a:solidFill>
                  <a:srgbClr val="000000"/>
                </a:solidFill>
                <a:latin typeface="Arial" charset="0"/>
              </a:rPr>
              <a:t>ThoughtWorks</a:t>
            </a:r>
            <a:r>
              <a:rPr lang="en-US" sz="800" dirty="0" smtClean="0">
                <a:solidFill>
                  <a:srgbClr val="000000"/>
                </a:solidFill>
                <a:latin typeface="Arial" charset="0"/>
              </a:rPr>
              <a:t>.  All rights reserved.</a:t>
            </a:r>
            <a:endParaRPr lang="en-US" sz="800" dirty="0">
              <a:solidFill>
                <a:srgbClr val="000000"/>
              </a:solidFill>
              <a:latin typeface="Arial" charset="0"/>
            </a:endParaRPr>
          </a:p>
        </p:txBody>
      </p:sp>
      <p:sp>
        <p:nvSpPr>
          <p:cNvPr id="11" name="Text Placeholder 10"/>
          <p:cNvSpPr>
            <a:spLocks noGrp="1"/>
          </p:cNvSpPr>
          <p:nvPr>
            <p:ph type="body" sz="quarter" idx="10" hasCustomPrompt="1"/>
          </p:nvPr>
        </p:nvSpPr>
        <p:spPr>
          <a:xfrm>
            <a:off x="1268148" y="4318637"/>
            <a:ext cx="3153304" cy="1561464"/>
          </a:xfrm>
        </p:spPr>
        <p:txBody>
          <a:bodyPr/>
          <a:lstStyle>
            <a:lvl1pPr marL="377825" marR="0" indent="-377825" algn="ctr" defTabSz="914400" rtl="0" eaLnBrk="1" fontAlgn="base" latinLnBrk="0" hangingPunct="1">
              <a:lnSpc>
                <a:spcPct val="100000"/>
              </a:lnSpc>
              <a:spcBef>
                <a:spcPct val="20000"/>
              </a:spcBef>
              <a:spcAft>
                <a:spcPct val="0"/>
              </a:spcAft>
              <a:buClrTx/>
              <a:buSzPct val="100000"/>
              <a:buFont typeface="Arial"/>
              <a:buNone/>
              <a:tabLst>
                <a:tab pos="812800" algn="l"/>
              </a:tabLst>
              <a:defRPr sz="1200">
                <a:latin typeface="Arial"/>
                <a:cs typeface="Arial"/>
              </a:defRPr>
            </a:lvl1pPr>
            <a:lvl2pPr algn="ctr">
              <a:buFont typeface="Arial"/>
              <a:buNone/>
              <a:defRPr sz="1200">
                <a:latin typeface="Arial"/>
                <a:cs typeface="Arial"/>
              </a:defRPr>
            </a:lvl2pPr>
            <a:lvl3pPr algn="ctr">
              <a:buNone/>
              <a:defRPr sz="1200">
                <a:latin typeface="Arial"/>
                <a:cs typeface="Arial"/>
              </a:defRPr>
            </a:lvl3pPr>
            <a:lvl4pPr algn="ctr">
              <a:buNone/>
              <a:defRPr sz="1200">
                <a:latin typeface="Arial"/>
                <a:cs typeface="Arial"/>
              </a:defRPr>
            </a:lvl4pPr>
            <a:lvl5pPr algn="ctr">
              <a:buNone/>
              <a:defRPr sz="1200">
                <a:latin typeface="Arial"/>
                <a:cs typeface="Arial"/>
              </a:defRPr>
            </a:lvl5pPr>
          </a:lstStyle>
          <a:p>
            <a:pPr marL="377825" marR="0" lvl="0" indent="-377825" algn="ctr" defTabSz="914400" rtl="0" eaLnBrk="1" fontAlgn="base" latinLnBrk="0" hangingPunct="1">
              <a:lnSpc>
                <a:spcPct val="100000"/>
              </a:lnSpc>
              <a:spcBef>
                <a:spcPts val="1000"/>
              </a:spcBef>
              <a:spcAft>
                <a:spcPct val="0"/>
              </a:spcAft>
              <a:buClrTx/>
              <a:buSzPct val="100000"/>
              <a:tabLst>
                <a:tab pos="812800" algn="l"/>
              </a:tabLst>
              <a:defRPr/>
            </a:pPr>
            <a:r>
              <a:rPr kumimoji="0" lang="en-US" sz="1200" u="none" strike="noStrike" kern="0" cap="none" spc="0" normalizeH="0" baseline="0" noProof="0" dirty="0" smtClean="0">
                <a:ln>
                  <a:noFill/>
                </a:ln>
                <a:solidFill>
                  <a:schemeClr val="tx1"/>
                </a:solidFill>
                <a:effectLst/>
                <a:uLnTx/>
                <a:uFillTx/>
                <a:latin typeface="Arial"/>
                <a:ea typeface="+mn-ea"/>
                <a:cs typeface="Arial"/>
              </a:rPr>
              <a:t>&lt;insert contact details&gt;</a:t>
            </a:r>
          </a:p>
        </p:txBody>
      </p:sp>
      <p:pic>
        <p:nvPicPr>
          <p:cNvPr id="8" name="Picture 7" descr="green double lines.eps"/>
          <p:cNvPicPr>
            <a:picLocks noChangeAspect="1"/>
          </p:cNvPicPr>
          <p:nvPr userDrawn="1"/>
        </p:nvPicPr>
        <p:blipFill>
          <a:blip r:embed="rId2"/>
          <a:stretch>
            <a:fillRect/>
          </a:stretch>
        </p:blipFill>
        <p:spPr>
          <a:xfrm>
            <a:off x="372412" y="6003739"/>
            <a:ext cx="8423275" cy="133350"/>
          </a:xfrm>
          <a:prstGeom prst="rect">
            <a:avLst/>
          </a:prstGeom>
        </p:spPr>
      </p:pic>
    </p:spTree>
    <p:extLst>
      <p:ext uri="{BB962C8B-B14F-4D97-AF65-F5344CB8AC3E}">
        <p14:creationId xmlns:p14="http://schemas.microsoft.com/office/powerpoint/2010/main" val="2438793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Slide Number Placeholder 11"/>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4" name="Footer Placeholder 13"/>
          <p:cNvSpPr>
            <a:spLocks noGrp="1"/>
          </p:cNvSpPr>
          <p:nvPr>
            <p:ph type="ftr" sz="quarter" idx="17"/>
          </p:nvPr>
        </p:nvSpPr>
        <p:spPr/>
        <p:txBody>
          <a:bodyPr rtlCol="0"/>
          <a:lstStyle/>
          <a:p>
            <a:r>
              <a:rPr kumimoji="0" lang="en-US" smtClean="0"/>
              <a:t>©2011 ThoughtWorks, Inc.</a:t>
            </a:r>
            <a:endParaRPr kumimoji="0"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Footer Placeholder 3"/>
          <p:cNvSpPr>
            <a:spLocks noGrp="1"/>
          </p:cNvSpPr>
          <p:nvPr>
            <p:ph type="ftr" sz="quarter" idx="11"/>
          </p:nvPr>
        </p:nvSpPr>
        <p:spPr/>
        <p:txBody>
          <a:bodyPr/>
          <a:lstStyle/>
          <a:p>
            <a:r>
              <a:rPr kumimoji="0" lang="en-US" smtClean="0"/>
              <a:t>©2011 ThoughtWorks, Inc.</a:t>
            </a:r>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a:t>‹#›</a:t>
            </a:fld>
            <a:endParaRPr kumimoji="0"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kumimoji="0" lang="en-US" smtClean="0"/>
              <a:t>©2011 ThoughtWorks, Inc.</a:t>
            </a:r>
            <a:endParaRPr kumimoji="0"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6" name="Footer Placeholder 5"/>
          <p:cNvSpPr>
            <a:spLocks noGrp="1"/>
          </p:cNvSpPr>
          <p:nvPr>
            <p:ph type="ftr" sz="quarter" idx="11"/>
          </p:nvPr>
        </p:nvSpPr>
        <p:spPr/>
        <p:txBody>
          <a:bodyPr/>
          <a:lstStyle/>
          <a:p>
            <a:r>
              <a:rPr kumimoji="0" lang="en-US" smtClean="0"/>
              <a:t>©2011 ThoughtWorks, Inc.</a:t>
            </a:r>
            <a:endParaRPr kumimoji="0"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a:t>‹#›</a:t>
            </a:fld>
            <a:endParaRPr kumimoji="0" lang="en-US" dirty="0">
              <a:solidFill>
                <a:srgbClr val="FFFFFF"/>
              </a:solidFill>
            </a:endParaRP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lgn="ctr" eaLnBrk="1" latinLnBrk="0" hangingPunct="1"/>
            <a:fld id="{F0C94032-CD4C-4C25-B0C2-CEC720522D92}" type="slidenum">
              <a:rPr kumimoji="0" lang="en-US" smtClean="0"/>
              <a:pPr algn="ctr" eaLnBrk="1" latinLnBrk="0" hangingPunct="1"/>
              <a:t>‹#›</a:t>
            </a:fld>
            <a:endParaRPr kumimoji="0" lang="en-US" sz="2800" dirty="0"/>
          </a:p>
        </p:txBody>
      </p:sp>
      <p:sp>
        <p:nvSpPr>
          <p:cNvPr id="14" name="Footer Placeholder 13"/>
          <p:cNvSpPr>
            <a:spLocks noGrp="1"/>
          </p:cNvSpPr>
          <p:nvPr>
            <p:ph type="ftr" sz="quarter" idx="12"/>
          </p:nvPr>
        </p:nvSpPr>
        <p:spPr>
          <a:xfrm>
            <a:off x="1600200" y="6248206"/>
            <a:ext cx="4572000" cy="365125"/>
          </a:xfrm>
        </p:spPr>
        <p:txBody>
          <a:bodyPr rtlCol="0"/>
          <a:lstStyle/>
          <a:p>
            <a:r>
              <a:rPr kumimoji="0" lang="en-US" smtClean="0"/>
              <a:t>©2011 ThoughtWorks, Inc.</a:t>
            </a:r>
            <a:endParaRPr kumimoji="0"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18" Type="http://schemas.openxmlformats.org/officeDocument/2006/relationships/image" Target="../media/image9.jpe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8.jpeg"/><Relationship Id="rId2" Type="http://schemas.openxmlformats.org/officeDocument/2006/relationships/slideLayout" Target="../slideLayouts/slideLayout36.xml"/><Relationship Id="rId16" Type="http://schemas.openxmlformats.org/officeDocument/2006/relationships/image" Target="../media/image7.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6.emf"/><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l" eaLnBrk="1" latinLnBrk="0" hangingPunct="1">
              <a:defRPr kumimoji="0" sz="1100">
                <a:solidFill>
                  <a:schemeClr val="tx2"/>
                </a:solidFill>
              </a:defRPr>
            </a:lvl1pPr>
          </a:lstStyle>
          <a:p>
            <a:r>
              <a:rPr lang="en-US" smtClean="0"/>
              <a:t>©2011 ThoughtWorks, Inc.</a:t>
            </a:r>
            <a:endParaRPr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1400" b="1" dirty="0">
              <a:solidFill>
                <a:srgbClr val="FFFFFF"/>
              </a:solidFill>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34200" y="152400"/>
            <a:ext cx="1885950" cy="2952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iming>
    <p:tnLst>
      <p:par>
        <p:cTn id="1" dur="indefinite" restart="never" nodeType="tmRoot"/>
      </p:par>
    </p:tnLst>
  </p:timing>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480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a:picLocks noChangeAspect="1"/>
          </p:cNvPicPr>
          <p:nvPr userDrawn="1"/>
        </p:nvPicPr>
        <p:blipFill>
          <a:blip r:embed="rId13"/>
          <a:stretch>
            <a:fillRect/>
          </a:stretch>
        </p:blipFill>
        <p:spPr>
          <a:xfrm>
            <a:off x="6858000" y="76200"/>
            <a:ext cx="2253476" cy="381000"/>
          </a:xfrm>
          <a:prstGeom prst="rect">
            <a:avLst/>
          </a:prstGeom>
        </p:spPr>
      </p:pic>
    </p:spTree>
    <p:extLst>
      <p:ext uri="{BB962C8B-B14F-4D97-AF65-F5344CB8AC3E}">
        <p14:creationId xmlns:p14="http://schemas.microsoft.com/office/powerpoint/2010/main" val="342815660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480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E1BDC2-171C-AF47-AACB-672E5FDEF190}" type="datetimeFigureOut">
              <a:rPr lang="en-US" smtClean="0">
                <a:solidFill>
                  <a:prstClr val="black">
                    <a:tint val="75000"/>
                  </a:prstClr>
                </a:solidFill>
              </a:rPr>
              <a:pPr/>
              <a:t>6/7/2012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32CE6-DA56-3042-93C1-78DD1023B5C3}"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a:picLocks noChangeAspect="1"/>
          </p:cNvPicPr>
          <p:nvPr userDrawn="1"/>
        </p:nvPicPr>
        <p:blipFill>
          <a:blip r:embed="rId13"/>
          <a:stretch>
            <a:fillRect/>
          </a:stretch>
        </p:blipFill>
        <p:spPr>
          <a:xfrm>
            <a:off x="6858000" y="76200"/>
            <a:ext cx="2253476" cy="381000"/>
          </a:xfrm>
          <a:prstGeom prst="rect">
            <a:avLst/>
          </a:prstGeom>
        </p:spPr>
      </p:pic>
    </p:spTree>
    <p:extLst>
      <p:ext uri="{BB962C8B-B14F-4D97-AF65-F5344CB8AC3E}">
        <p14:creationId xmlns:p14="http://schemas.microsoft.com/office/powerpoint/2010/main" val="274049397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green line.eps"/>
          <p:cNvPicPr>
            <a:picLocks noChangeAspect="1"/>
          </p:cNvPicPr>
          <p:nvPr userDrawn="1"/>
        </p:nvPicPr>
        <p:blipFill>
          <a:blip r:embed="rId14"/>
          <a:stretch>
            <a:fillRect/>
          </a:stretch>
        </p:blipFill>
        <p:spPr>
          <a:xfrm>
            <a:off x="372412" y="1115060"/>
            <a:ext cx="8423275" cy="133350"/>
          </a:xfrm>
          <a:prstGeom prst="rect">
            <a:avLst/>
          </a:prstGeom>
        </p:spPr>
      </p:pic>
      <p:sp>
        <p:nvSpPr>
          <p:cNvPr id="1026" name="Rectangle 2"/>
          <p:cNvSpPr>
            <a:spLocks noGrp="1" noChangeArrowheads="1"/>
          </p:cNvSpPr>
          <p:nvPr>
            <p:ph type="title"/>
          </p:nvPr>
        </p:nvSpPr>
        <p:spPr bwMode="auto">
          <a:xfrm>
            <a:off x="533401" y="483553"/>
            <a:ext cx="8007349" cy="966787"/>
          </a:xfrm>
          <a:prstGeom prst="rect">
            <a:avLst/>
          </a:prstGeom>
          <a:noFill/>
          <a:ln w="9525">
            <a:noFill/>
            <a:miter lim="800000"/>
            <a:headEnd/>
            <a:tailEnd/>
          </a:ln>
        </p:spPr>
        <p:txBody>
          <a:bodyPr vert="horz" wrap="none" lIns="0" tIns="0" rIns="0" bIns="0" numCol="1" anchor="t" anchorCtr="0" compatLnSpc="1">
            <a:prstTxWarp prst="textNoShape">
              <a:avLst/>
            </a:prstTxWarp>
          </a:bodyPr>
          <a:lstStyle/>
          <a:p>
            <a:pPr lvl="0"/>
            <a:r>
              <a:rPr lang="en-GB" dirty="0" smtClean="0"/>
              <a:t>Click to edit Master title style</a:t>
            </a:r>
            <a:endParaRPr lang="en-US" dirty="0"/>
          </a:p>
        </p:txBody>
      </p:sp>
      <p:sp>
        <p:nvSpPr>
          <p:cNvPr id="1027" name="Rectangle 3"/>
          <p:cNvSpPr>
            <a:spLocks noGrp="1" noChangeArrowheads="1"/>
          </p:cNvSpPr>
          <p:nvPr>
            <p:ph type="body" idx="1"/>
          </p:nvPr>
        </p:nvSpPr>
        <p:spPr bwMode="auto">
          <a:xfrm>
            <a:off x="611189" y="1981200"/>
            <a:ext cx="7929561" cy="3937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TW logo white.eps"/>
          <p:cNvPicPr>
            <a:picLocks noChangeAspect="1"/>
          </p:cNvPicPr>
          <p:nvPr userDrawn="1"/>
        </p:nvPicPr>
        <p:blipFill>
          <a:blip r:embed="rId15"/>
          <a:stretch>
            <a:fillRect/>
          </a:stretch>
        </p:blipFill>
        <p:spPr>
          <a:xfrm>
            <a:off x="7234768" y="6324605"/>
            <a:ext cx="1549400" cy="289560"/>
          </a:xfrm>
          <a:prstGeom prst="rect">
            <a:avLst/>
          </a:prstGeom>
        </p:spPr>
      </p:pic>
      <p:pic>
        <p:nvPicPr>
          <p:cNvPr id="9" name="Picture 8" descr="tw_master logo.png"/>
          <p:cNvPicPr>
            <a:picLocks noChangeAspect="1"/>
          </p:cNvPicPr>
          <p:nvPr userDrawn="1"/>
        </p:nvPicPr>
        <p:blipFill>
          <a:blip r:embed="rId16"/>
          <a:stretch>
            <a:fillRect/>
          </a:stretch>
        </p:blipFill>
        <p:spPr>
          <a:xfrm>
            <a:off x="7228418" y="6286447"/>
            <a:ext cx="1575501" cy="292009"/>
          </a:xfrm>
          <a:prstGeom prst="rect">
            <a:avLst/>
          </a:prstGeom>
        </p:spPr>
      </p:pic>
    </p:spTree>
    <p:extLst>
      <p:ext uri="{BB962C8B-B14F-4D97-AF65-F5344CB8AC3E}">
        <p14:creationId xmlns:p14="http://schemas.microsoft.com/office/powerpoint/2010/main" val="159071119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l" rtl="0" fontAlgn="base">
        <a:spcBef>
          <a:spcPct val="0"/>
        </a:spcBef>
        <a:spcAft>
          <a:spcPct val="0"/>
        </a:spcAft>
        <a:defRPr sz="3200">
          <a:solidFill>
            <a:srgbClr val="313231"/>
          </a:solidFill>
          <a:latin typeface="Arial"/>
          <a:ea typeface="+mj-ea"/>
          <a:cs typeface="Arial"/>
        </a:defRPr>
      </a:lvl1pPr>
      <a:lvl2pPr algn="l" rtl="0" fontAlgn="base">
        <a:spcBef>
          <a:spcPct val="0"/>
        </a:spcBef>
        <a:spcAft>
          <a:spcPct val="0"/>
        </a:spcAft>
        <a:defRPr sz="4000">
          <a:solidFill>
            <a:srgbClr val="474746"/>
          </a:solidFill>
          <a:latin typeface="Marydale" charset="0"/>
          <a:ea typeface="ＭＳ Ｐゴシック" charset="-128"/>
          <a:cs typeface="ＭＳ Ｐゴシック" charset="-128"/>
        </a:defRPr>
      </a:lvl2pPr>
      <a:lvl3pPr algn="l" rtl="0" fontAlgn="base">
        <a:spcBef>
          <a:spcPct val="0"/>
        </a:spcBef>
        <a:spcAft>
          <a:spcPct val="0"/>
        </a:spcAft>
        <a:defRPr sz="4000">
          <a:solidFill>
            <a:srgbClr val="474746"/>
          </a:solidFill>
          <a:latin typeface="Marydale" charset="0"/>
          <a:ea typeface="ＭＳ Ｐゴシック" charset="-128"/>
          <a:cs typeface="ＭＳ Ｐゴシック" charset="-128"/>
        </a:defRPr>
      </a:lvl3pPr>
      <a:lvl4pPr algn="l" rtl="0" fontAlgn="base">
        <a:spcBef>
          <a:spcPct val="0"/>
        </a:spcBef>
        <a:spcAft>
          <a:spcPct val="0"/>
        </a:spcAft>
        <a:defRPr sz="4000">
          <a:solidFill>
            <a:srgbClr val="474746"/>
          </a:solidFill>
          <a:latin typeface="Marydale" charset="0"/>
          <a:ea typeface="ＭＳ Ｐゴシック" charset="-128"/>
          <a:cs typeface="ＭＳ Ｐゴシック" charset="-128"/>
        </a:defRPr>
      </a:lvl4pPr>
      <a:lvl5pPr algn="l" rtl="0" fontAlgn="base">
        <a:spcBef>
          <a:spcPct val="0"/>
        </a:spcBef>
        <a:spcAft>
          <a:spcPct val="0"/>
        </a:spcAft>
        <a:defRPr sz="4000">
          <a:solidFill>
            <a:srgbClr val="474746"/>
          </a:solidFill>
          <a:latin typeface="Marydale" charset="0"/>
          <a:ea typeface="ＭＳ Ｐゴシック" charset="-128"/>
          <a:cs typeface="ＭＳ Ｐゴシック" charset="-128"/>
        </a:defRPr>
      </a:lvl5pPr>
      <a:lvl6pPr marL="457200" algn="l" rtl="0" fontAlgn="base">
        <a:spcBef>
          <a:spcPct val="0"/>
        </a:spcBef>
        <a:spcAft>
          <a:spcPct val="0"/>
        </a:spcAft>
        <a:defRPr sz="4000">
          <a:solidFill>
            <a:srgbClr val="474746"/>
          </a:solidFill>
          <a:latin typeface="Marydale" charset="0"/>
          <a:ea typeface="ＭＳ Ｐゴシック" charset="-128"/>
          <a:cs typeface="ＭＳ Ｐゴシック" charset="-128"/>
        </a:defRPr>
      </a:lvl6pPr>
      <a:lvl7pPr marL="914400" algn="l" rtl="0" fontAlgn="base">
        <a:spcBef>
          <a:spcPct val="0"/>
        </a:spcBef>
        <a:spcAft>
          <a:spcPct val="0"/>
        </a:spcAft>
        <a:defRPr sz="4000">
          <a:solidFill>
            <a:srgbClr val="474746"/>
          </a:solidFill>
          <a:latin typeface="Marydale" charset="0"/>
          <a:ea typeface="ＭＳ Ｐゴシック" charset="-128"/>
          <a:cs typeface="ＭＳ Ｐゴシック" charset="-128"/>
        </a:defRPr>
      </a:lvl7pPr>
      <a:lvl8pPr marL="1371600" algn="l" rtl="0" fontAlgn="base">
        <a:spcBef>
          <a:spcPct val="0"/>
        </a:spcBef>
        <a:spcAft>
          <a:spcPct val="0"/>
        </a:spcAft>
        <a:defRPr sz="4000">
          <a:solidFill>
            <a:srgbClr val="474746"/>
          </a:solidFill>
          <a:latin typeface="Marydale" charset="0"/>
          <a:ea typeface="ＭＳ Ｐゴシック" charset="-128"/>
          <a:cs typeface="ＭＳ Ｐゴシック" charset="-128"/>
        </a:defRPr>
      </a:lvl8pPr>
      <a:lvl9pPr marL="1828800" algn="l" rtl="0" fontAlgn="base">
        <a:spcBef>
          <a:spcPct val="0"/>
        </a:spcBef>
        <a:spcAft>
          <a:spcPct val="0"/>
        </a:spcAft>
        <a:defRPr sz="4000">
          <a:solidFill>
            <a:srgbClr val="474746"/>
          </a:solidFill>
          <a:latin typeface="Marydale" charset="0"/>
          <a:ea typeface="ＭＳ Ｐゴシック" charset="-128"/>
          <a:cs typeface="ＭＳ Ｐゴシック" charset="-128"/>
        </a:defRPr>
      </a:lvl9pPr>
    </p:titleStyle>
    <p:bodyStyle>
      <a:lvl1pPr marL="377825" indent="-377825" algn="l" rtl="0" fontAlgn="base">
        <a:spcBef>
          <a:spcPct val="20000"/>
        </a:spcBef>
        <a:spcAft>
          <a:spcPct val="0"/>
        </a:spcAft>
        <a:buSzPct val="100000"/>
        <a:buFontTx/>
        <a:buBlip>
          <a:blip r:embed="rId17"/>
        </a:buBlip>
        <a:defRPr sz="2000">
          <a:solidFill>
            <a:schemeClr val="tx1"/>
          </a:solidFill>
          <a:latin typeface="Georgia"/>
          <a:ea typeface="+mn-ea"/>
          <a:cs typeface="Georgia"/>
        </a:defRPr>
      </a:lvl1pPr>
      <a:lvl2pPr marL="763588" indent="-384175" algn="l" rtl="0" fontAlgn="base">
        <a:spcBef>
          <a:spcPct val="20000"/>
        </a:spcBef>
        <a:spcAft>
          <a:spcPct val="0"/>
        </a:spcAft>
        <a:buSzPct val="100000"/>
        <a:buFontTx/>
        <a:buBlip>
          <a:blip r:embed="rId18"/>
        </a:buBlip>
        <a:defRPr sz="2000">
          <a:solidFill>
            <a:schemeClr val="tx1"/>
          </a:solidFill>
          <a:latin typeface="Georgia"/>
          <a:ea typeface="+mn-ea"/>
          <a:cs typeface="Georgia"/>
        </a:defRPr>
      </a:lvl2pPr>
      <a:lvl3pPr marL="1141413" indent="-376238" algn="l" rtl="0" fontAlgn="base">
        <a:spcBef>
          <a:spcPct val="20000"/>
        </a:spcBef>
        <a:spcAft>
          <a:spcPct val="0"/>
        </a:spcAft>
        <a:buClr>
          <a:srgbClr val="C6D742"/>
        </a:buClr>
        <a:buFont typeface="Wingdings" charset="2"/>
        <a:buChar char="§"/>
        <a:defRPr sz="2000">
          <a:solidFill>
            <a:schemeClr val="tx1"/>
          </a:solidFill>
          <a:latin typeface="Georgia"/>
          <a:ea typeface="+mn-ea"/>
          <a:cs typeface="Georgia"/>
        </a:defRPr>
      </a:lvl3pPr>
      <a:lvl4pPr marL="1519238" indent="-376238" algn="l" rtl="0" fontAlgn="base">
        <a:spcBef>
          <a:spcPct val="20000"/>
        </a:spcBef>
        <a:spcAft>
          <a:spcPct val="0"/>
        </a:spcAft>
        <a:buChar char="–"/>
        <a:defRPr sz="2000">
          <a:solidFill>
            <a:schemeClr val="tx1"/>
          </a:solidFill>
          <a:latin typeface="Georgia"/>
          <a:ea typeface="+mn-ea"/>
          <a:cs typeface="Georgia"/>
        </a:defRPr>
      </a:lvl4pPr>
      <a:lvl5pPr marL="1905000" indent="-384175" algn="l" rtl="0" fontAlgn="base">
        <a:spcBef>
          <a:spcPct val="20000"/>
        </a:spcBef>
        <a:spcAft>
          <a:spcPct val="0"/>
        </a:spcAft>
        <a:buChar char="»"/>
        <a:defRPr sz="2000">
          <a:solidFill>
            <a:schemeClr val="tx1"/>
          </a:solidFill>
          <a:latin typeface="Georgia"/>
          <a:ea typeface="+mn-ea"/>
          <a:cs typeface="Georgia"/>
        </a:defRPr>
      </a:lvl5pPr>
      <a:lvl6pPr marL="2362200" indent="-384175" algn="l" rtl="0" fontAlgn="base">
        <a:spcBef>
          <a:spcPct val="20000"/>
        </a:spcBef>
        <a:spcAft>
          <a:spcPct val="0"/>
        </a:spcAft>
        <a:buChar char="»"/>
        <a:defRPr sz="2000">
          <a:solidFill>
            <a:schemeClr val="tx1"/>
          </a:solidFill>
          <a:latin typeface="+mn-lt"/>
          <a:ea typeface="+mn-ea"/>
        </a:defRPr>
      </a:lvl6pPr>
      <a:lvl7pPr marL="2819400" indent="-384175" algn="l" rtl="0" fontAlgn="base">
        <a:spcBef>
          <a:spcPct val="20000"/>
        </a:spcBef>
        <a:spcAft>
          <a:spcPct val="0"/>
        </a:spcAft>
        <a:buChar char="»"/>
        <a:defRPr sz="2000">
          <a:solidFill>
            <a:schemeClr val="tx1"/>
          </a:solidFill>
          <a:latin typeface="+mn-lt"/>
          <a:ea typeface="+mn-ea"/>
        </a:defRPr>
      </a:lvl7pPr>
      <a:lvl8pPr marL="3276600" indent="-384175" algn="l" rtl="0" fontAlgn="base">
        <a:spcBef>
          <a:spcPct val="20000"/>
        </a:spcBef>
        <a:spcAft>
          <a:spcPct val="0"/>
        </a:spcAft>
        <a:buChar char="»"/>
        <a:defRPr sz="2000">
          <a:solidFill>
            <a:schemeClr val="tx1"/>
          </a:solidFill>
          <a:latin typeface="+mn-lt"/>
          <a:ea typeface="+mn-ea"/>
        </a:defRPr>
      </a:lvl8pPr>
      <a:lvl9pPr marL="3733800" indent="-384175"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5.png"/><Relationship Id="rId7" Type="http://schemas.openxmlformats.org/officeDocument/2006/relationships/diagramColors" Target="../diagrams/colors5.xml"/><Relationship Id="rId12"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28.png"/><Relationship Id="rId5" Type="http://schemas.openxmlformats.org/officeDocument/2006/relationships/diagramLayout" Target="../diagrams/layout5.xml"/><Relationship Id="rId10" Type="http://schemas.openxmlformats.org/officeDocument/2006/relationships/image" Target="../media/image27.png"/><Relationship Id="rId4" Type="http://schemas.openxmlformats.org/officeDocument/2006/relationships/diagramData" Target="../diagrams/data5.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Layout" Target="../diagrams/layout7.xml"/><Relationship Id="rId7" Type="http://schemas.openxmlformats.org/officeDocument/2006/relationships/image" Target="../media/image3.png"/><Relationship Id="rId12" Type="http://schemas.microsoft.com/office/2007/relationships/diagramDrawing" Target="../diagrams/drawing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diagramColors" Target="../diagrams/colors8.xml"/><Relationship Id="rId5" Type="http://schemas.openxmlformats.org/officeDocument/2006/relationships/diagramColors" Target="../diagrams/colors7.xml"/><Relationship Id="rId10" Type="http://schemas.openxmlformats.org/officeDocument/2006/relationships/diagramQuickStyle" Target="../diagrams/quickStyle8.xml"/><Relationship Id="rId4" Type="http://schemas.openxmlformats.org/officeDocument/2006/relationships/diagramQuickStyle" Target="../diagrams/quickStyle7.xml"/><Relationship Id="rId9"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6.emf"/><Relationship Id="rId4" Type="http://schemas.openxmlformats.org/officeDocument/2006/relationships/oleObject" Target="../embeddings/Microsoft_Excel_97-2003_Worksheet1.xls"/></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57.emf"/><Relationship Id="rId4" Type="http://schemas.openxmlformats.org/officeDocument/2006/relationships/oleObject" Target="../embeddings/Microsoft_Excel_97-2003_Worksheet2.xls"/></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Layout" Target="../diagrams/layout18.xml"/><Relationship Id="rId7" Type="http://schemas.openxmlformats.org/officeDocument/2006/relationships/image" Target="../media/image3.png"/><Relationship Id="rId12" Type="http://schemas.microsoft.com/office/2007/relationships/diagramDrawing" Target="../diagrams/drawing19.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11" Type="http://schemas.openxmlformats.org/officeDocument/2006/relationships/diagramColors" Target="../diagrams/colors19.xml"/><Relationship Id="rId5" Type="http://schemas.openxmlformats.org/officeDocument/2006/relationships/diagramColors" Target="../diagrams/colors18.xml"/><Relationship Id="rId10" Type="http://schemas.openxmlformats.org/officeDocument/2006/relationships/diagramQuickStyle" Target="../diagrams/quickStyle19.xml"/><Relationship Id="rId4" Type="http://schemas.openxmlformats.org/officeDocument/2006/relationships/diagramQuickStyle" Target="../diagrams/quickStyle18.xml"/><Relationship Id="rId9" Type="http://schemas.openxmlformats.org/officeDocument/2006/relationships/diagramLayout" Target="../diagrams/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65.jpe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3.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2" Type="http://schemas.openxmlformats.org/officeDocument/2006/relationships/hyperlink" Target="http://stephenjgill.typepad.com/performance_improvement_b/2010/06/managing-paradox.html"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www.zeromillion.com/business/paradoxes.htm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www.jimhighsmith.com/" TargetMode="External"/><Relationship Id="rId2" Type="http://schemas.openxmlformats.org/officeDocument/2006/relationships/hyperlink" Target="http://www.thoughtworks.com/"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Adaptive Leadership: Accelerating Enterprise Agility</a:t>
            </a:r>
            <a:endParaRPr lang="en-US" dirty="0"/>
          </a:p>
        </p:txBody>
      </p:sp>
      <p:sp>
        <p:nvSpPr>
          <p:cNvPr id="3" name="Rectangle 2"/>
          <p:cNvSpPr/>
          <p:nvPr/>
        </p:nvSpPr>
        <p:spPr>
          <a:xfrm>
            <a:off x="4359565" y="4267200"/>
            <a:ext cx="4572000" cy="646331"/>
          </a:xfrm>
          <a:prstGeom prst="rect">
            <a:avLst/>
          </a:prstGeom>
        </p:spPr>
        <p:txBody>
          <a:bodyPr>
            <a:spAutoFit/>
          </a:bodyPr>
          <a:lstStyle/>
          <a:p>
            <a:pPr algn="ctr"/>
            <a:r>
              <a:rPr lang="en-US" dirty="0"/>
              <a:t>Jim Highsmith</a:t>
            </a:r>
            <a:br>
              <a:rPr lang="en-US" dirty="0"/>
            </a:br>
            <a:r>
              <a:rPr lang="en-US" dirty="0"/>
              <a:t>Executive Consultant</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3778728"/>
            <a:ext cx="2362200" cy="3079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7967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We at an Inflection Point?</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3798888762"/>
              </p:ext>
            </p:extLst>
          </p:nvPr>
        </p:nvGraphicFramePr>
        <p:xfrm>
          <a:off x="304800" y="1765160"/>
          <a:ext cx="86106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2438400" y="5791200"/>
            <a:ext cx="6400800" cy="923330"/>
          </a:xfrm>
          <a:prstGeom prst="rect">
            <a:avLst/>
          </a:prstGeom>
          <a:noFill/>
        </p:spPr>
        <p:txBody>
          <a:bodyPr wrap="square" rtlCol="0">
            <a:spAutoFit/>
          </a:bodyPr>
          <a:lstStyle/>
          <a:p>
            <a:r>
              <a:rPr lang="en-US" dirty="0" smtClean="0"/>
              <a:t>Source: “The Impact of Technology Mega-Trends on Corporate IT and Business Models,” Tuck School of Business at Dartmouth.</a:t>
            </a:r>
            <a:endParaRPr lang="en-US" dirty="0"/>
          </a:p>
        </p:txBody>
      </p:sp>
    </p:spTree>
    <p:extLst>
      <p:ext uri="{BB962C8B-B14F-4D97-AF65-F5344CB8AC3E}">
        <p14:creationId xmlns:p14="http://schemas.microsoft.com/office/powerpoint/2010/main" val="391475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Business is Big Business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405765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410200" y="2514600"/>
            <a:ext cx="3276600" cy="2031325"/>
          </a:xfrm>
          <a:prstGeom prst="rect">
            <a:avLst/>
          </a:prstGeom>
          <a:noFill/>
        </p:spPr>
        <p:txBody>
          <a:bodyPr wrap="square" rtlCol="0">
            <a:spAutoFit/>
          </a:bodyPr>
          <a:lstStyle/>
          <a:p>
            <a:r>
              <a:rPr lang="en-US" dirty="0" smtClean="0"/>
              <a:t>Dell’s Social Media Command Center monitors Facebook, Twitter, and more in the blogosphere. In 13 languages, effectively in every country. </a:t>
            </a:r>
            <a:endParaRPr lang="en-US" dirty="0"/>
          </a:p>
          <a:p>
            <a:r>
              <a:rPr lang="en-US" dirty="0" smtClean="0"/>
              <a:t>“It’s really 24/7, and you can’t even take a </a:t>
            </a:r>
            <a:r>
              <a:rPr lang="en-US" smtClean="0"/>
              <a:t>tea break.”</a:t>
            </a:r>
            <a:endParaRPr lang="en-US" dirty="0"/>
          </a:p>
        </p:txBody>
      </p:sp>
      <p:sp>
        <p:nvSpPr>
          <p:cNvPr id="5" name="TextBox 4"/>
          <p:cNvSpPr txBox="1"/>
          <p:nvPr/>
        </p:nvSpPr>
        <p:spPr>
          <a:xfrm>
            <a:off x="5943600" y="5029200"/>
            <a:ext cx="2971800" cy="954107"/>
          </a:xfrm>
          <a:prstGeom prst="rect">
            <a:avLst/>
          </a:prstGeom>
          <a:noFill/>
        </p:spPr>
        <p:txBody>
          <a:bodyPr wrap="square" rtlCol="0">
            <a:spAutoFit/>
          </a:bodyPr>
          <a:lstStyle/>
          <a:p>
            <a:r>
              <a:rPr lang="en-US" sz="1400" dirty="0"/>
              <a:t>Source: “The Impact of Technology Mega-Trends on Corporate IT and Business Models,” Tuck School of Business at Dartmouth</a:t>
            </a:r>
          </a:p>
        </p:txBody>
      </p:sp>
    </p:spTree>
    <p:extLst>
      <p:ext uri="{BB962C8B-B14F-4D97-AF65-F5344CB8AC3E}">
        <p14:creationId xmlns:p14="http://schemas.microsoft.com/office/powerpoint/2010/main" val="51372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a:t>Core Business Strategies </a:t>
            </a:r>
          </a:p>
        </p:txBody>
      </p:sp>
      <p:sp>
        <p:nvSpPr>
          <p:cNvPr id="265220" name="Text Box 4"/>
          <p:cNvSpPr txBox="1">
            <a:spLocks noChangeArrowheads="1"/>
          </p:cNvSpPr>
          <p:nvPr/>
        </p:nvSpPr>
        <p:spPr bwMode="auto">
          <a:xfrm>
            <a:off x="622300" y="5897508"/>
            <a:ext cx="2425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pPr algn="l"/>
            <a:r>
              <a:rPr lang="en-US" dirty="0"/>
              <a:t>Responsiveness</a:t>
            </a:r>
          </a:p>
        </p:txBody>
      </p:sp>
      <p:sp>
        <p:nvSpPr>
          <p:cNvPr id="265221" name="Text Box 5"/>
          <p:cNvSpPr txBox="1">
            <a:spLocks noChangeArrowheads="1"/>
          </p:cNvSpPr>
          <p:nvPr/>
        </p:nvSpPr>
        <p:spPr bwMode="auto">
          <a:xfrm>
            <a:off x="6870023" y="6076509"/>
            <a:ext cx="14144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pPr algn="l"/>
            <a:r>
              <a:rPr lang="en-US" dirty="0"/>
              <a:t>Efficiency</a:t>
            </a:r>
          </a:p>
        </p:txBody>
      </p:sp>
      <p:pic>
        <p:nvPicPr>
          <p:cNvPr id="27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2032" y="2475787"/>
            <a:ext cx="4058320" cy="343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4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265" y="1633979"/>
            <a:ext cx="3276600" cy="421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12</a:t>
            </a:fld>
            <a:endParaRPr kumimoji="0" lang="en-US" dirty="0">
              <a:solidFill>
                <a:srgbClr val="FFFFFF"/>
              </a:solidFill>
            </a:endParaRPr>
          </a:p>
        </p:txBody>
      </p:sp>
      <p:grpSp>
        <p:nvGrpSpPr>
          <p:cNvPr id="5" name="Group 4"/>
          <p:cNvGrpSpPr/>
          <p:nvPr/>
        </p:nvGrpSpPr>
        <p:grpSpPr>
          <a:xfrm>
            <a:off x="2679673" y="1752600"/>
            <a:ext cx="5073677" cy="5060292"/>
            <a:chOff x="2679673" y="1752600"/>
            <a:chExt cx="5073677" cy="5060292"/>
          </a:xfrm>
        </p:grpSpPr>
        <p:pic>
          <p:nvPicPr>
            <p:cNvPr id="1433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79673" y="5365092"/>
              <a:ext cx="21717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5304" b="18333"/>
            <a:stretch/>
          </p:blipFill>
          <p:spPr bwMode="auto">
            <a:xfrm>
              <a:off x="5467350" y="1752600"/>
              <a:ext cx="2286000" cy="113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Footer Placeholder 2"/>
          <p:cNvSpPr>
            <a:spLocks noGrp="1"/>
          </p:cNvSpPr>
          <p:nvPr>
            <p:ph type="ftr" sz="quarter" idx="11"/>
          </p:nvPr>
        </p:nvSpPr>
        <p:spPr/>
        <p:txBody>
          <a:bodyPr/>
          <a:lstStyle/>
          <a:p>
            <a:r>
              <a:rPr lang="en-US" smtClean="0"/>
              <a:t>©2011 ThoughtWorks, Inc.</a:t>
            </a:r>
            <a:endParaRPr lang="en-US" dirty="0"/>
          </a:p>
        </p:txBody>
      </p:sp>
    </p:spTree>
    <p:extLst>
      <p:ext uri="{BB962C8B-B14F-4D97-AF65-F5344CB8AC3E}">
        <p14:creationId xmlns:p14="http://schemas.microsoft.com/office/powerpoint/2010/main" val="2691717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85000" lnSpcReduction="20000"/>
          </a:bodyPr>
          <a:lstStyle/>
          <a:p>
            <a:fld id="{F0C94032-CD4C-4C25-B0C2-CEC720522D92}" type="slidenum">
              <a:rPr kumimoji="0" lang="en-US" smtClean="0"/>
              <a:pPr/>
              <a:t>13</a:t>
            </a:fld>
            <a:endParaRPr kumimoji="0" lang="en-US" dirty="0">
              <a:solidFill>
                <a:srgbClr val="FFFFFF"/>
              </a:solidFill>
            </a:endParaRPr>
          </a:p>
        </p:txBody>
      </p:sp>
      <p:sp>
        <p:nvSpPr>
          <p:cNvPr id="4" name="Content Placeholder 3"/>
          <p:cNvSpPr>
            <a:spLocks noGrp="1"/>
          </p:cNvSpPr>
          <p:nvPr>
            <p:ph sz="quarter" idx="1"/>
          </p:nvPr>
        </p:nvSpPr>
        <p:spPr>
          <a:xfrm>
            <a:off x="533400" y="2209800"/>
            <a:ext cx="8153400" cy="3276600"/>
          </a:xfr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a:lstStyle/>
          <a:p>
            <a:pPr marL="0" indent="0">
              <a:buNone/>
            </a:pPr>
            <a:r>
              <a:rPr lang="en-US" dirty="0"/>
              <a:t>“Those are the only two choices. Win by being more ordinary, more standard, and cheaper. Or win by being faster, more remarkable, and </a:t>
            </a:r>
            <a:r>
              <a:rPr lang="en-US" dirty="0" smtClean="0"/>
              <a:t>more human.” </a:t>
            </a:r>
            <a:br>
              <a:rPr lang="en-US" dirty="0" smtClean="0"/>
            </a:br>
            <a:r>
              <a:rPr lang="en-US" dirty="0" smtClean="0"/>
              <a:t>--Godin</a:t>
            </a:r>
            <a:r>
              <a:rPr lang="en-US" dirty="0"/>
              <a:t>, </a:t>
            </a:r>
            <a:r>
              <a:rPr lang="en-US" dirty="0" smtClean="0"/>
              <a:t>Seth. </a:t>
            </a:r>
            <a:r>
              <a:rPr lang="en-US" dirty="0"/>
              <a:t>(2010). </a:t>
            </a:r>
            <a:r>
              <a:rPr lang="en-US" i="1" dirty="0"/>
              <a:t>Linchpin: Are You </a:t>
            </a:r>
            <a:r>
              <a:rPr lang="en-US" i="1" dirty="0" smtClean="0"/>
              <a:t>Indispensable?</a:t>
            </a:r>
            <a:endParaRPr lang="en-US" dirty="0"/>
          </a:p>
        </p:txBody>
      </p:sp>
      <p:sp>
        <p:nvSpPr>
          <p:cNvPr id="5" name="Footer Placeholder 4"/>
          <p:cNvSpPr>
            <a:spLocks noGrp="1"/>
          </p:cNvSpPr>
          <p:nvPr>
            <p:ph type="ftr" sz="quarter" idx="11"/>
          </p:nvPr>
        </p:nvSpPr>
        <p:spPr/>
        <p:txBody>
          <a:bodyPr/>
          <a:lstStyle/>
          <a:p>
            <a:r>
              <a:rPr lang="en-US" smtClean="0"/>
              <a:t>©2011 ThoughtWorks, Inc.</a:t>
            </a:r>
            <a:endParaRPr lang="en-US" dirty="0"/>
          </a:p>
        </p:txBody>
      </p:sp>
    </p:spTree>
    <p:extLst>
      <p:ext uri="{BB962C8B-B14F-4D97-AF65-F5344CB8AC3E}">
        <p14:creationId xmlns:p14="http://schemas.microsoft.com/office/powerpoint/2010/main" val="2120401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28600"/>
            <a:ext cx="1066800" cy="1629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717" r="16532" b="-2400"/>
          <a:stretch/>
        </p:blipFill>
        <p:spPr bwMode="auto">
          <a:xfrm>
            <a:off x="7285613" y="4419600"/>
            <a:ext cx="1473398" cy="214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Content Placeholder 5"/>
          <p:cNvGraphicFramePr>
            <a:graphicFrameLocks noGrp="1"/>
          </p:cNvGraphicFramePr>
          <p:nvPr>
            <p:ph idx="1"/>
            <p:extLst>
              <p:ext uri="{D42A27DB-BD31-4B8C-83A1-F6EECF244321}">
                <p14:modId xmlns:p14="http://schemas.microsoft.com/office/powerpoint/2010/main" val="565078842"/>
              </p:ext>
            </p:extLst>
          </p:nvPr>
        </p:nvGraphicFramePr>
        <p:xfrm>
          <a:off x="1162048" y="1585383"/>
          <a:ext cx="7596963" cy="42872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4530270"/>
            <a:ext cx="1371600" cy="2061029"/>
          </a:xfrm>
          <a:prstGeom prst="rect">
            <a:avLst/>
          </a:prstGeom>
          <a:noFill/>
          <a:ln w="9525">
            <a:noFill/>
            <a:miter lim="800000"/>
            <a:headEnd/>
            <a:tailEnd/>
          </a:ln>
          <a:effectLst>
            <a:outerShdw dist="35941" dir="2700000" algn="tl" rotWithShape="0">
              <a:schemeClr val="bg1">
                <a:lumMod val="65000"/>
              </a:schemeClr>
            </a:outerShdw>
          </a:effectLst>
          <a:extLst>
            <a:ext uri="{909E8E84-426E-40DD-AFC4-6F175D3DCCD1}">
              <a14:hiddenFill xmlns:a14="http://schemas.microsoft.com/office/drawing/2010/main">
                <a:solidFill>
                  <a:schemeClr val="accent1"/>
                </a:solidFill>
              </a14:hiddenFill>
            </a:ext>
          </a:extLst>
        </p:spPr>
      </p:pic>
      <p:pic>
        <p:nvPicPr>
          <p:cNvPr id="10"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81800" y="1143000"/>
            <a:ext cx="1311897" cy="1981200"/>
          </a:xfrm>
          <a:prstGeom prst="rect">
            <a:avLst/>
          </a:prstGeom>
          <a:noFill/>
          <a:ln w="9525">
            <a:noFill/>
            <a:miter lim="800000"/>
            <a:headEnd/>
            <a:tailEnd/>
          </a:ln>
          <a:effectLst>
            <a:outerShdw dist="35941" dir="2700000" algn="tl" rotWithShape="0">
              <a:schemeClr val="bg1">
                <a:lumMod val="65000"/>
              </a:schemeClr>
            </a:outerShdw>
          </a:effectLst>
          <a:extLst>
            <a:ext uri="{909E8E84-426E-40DD-AFC4-6F175D3DCCD1}">
              <a14:hiddenFill xmlns:a14="http://schemas.microsoft.com/office/drawing/2010/main">
                <a:solidFill>
                  <a:srgbClr val="99CCFF">
                    <a:alpha val="50000"/>
                  </a:srgbClr>
                </a:solidFill>
              </a14:hiddenFill>
            </a:ext>
          </a:extLst>
        </p:spPr>
      </p:pic>
      <p:pic>
        <p:nvPicPr>
          <p:cNvPr id="1331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150" y="2514600"/>
            <a:ext cx="170878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rotWithShape="1">
          <a:blip r:embed="rId12">
            <a:extLst>
              <a:ext uri="{28A0092B-C50C-407E-A947-70E740481C1C}">
                <a14:useLocalDpi xmlns:a14="http://schemas.microsoft.com/office/drawing/2010/main" val="0"/>
              </a:ext>
            </a:extLst>
          </a:blip>
          <a:srcRect l="18000" t="14000" r="23209"/>
          <a:stretch/>
        </p:blipFill>
        <p:spPr bwMode="auto">
          <a:xfrm>
            <a:off x="2057400" y="381000"/>
            <a:ext cx="1679944"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72721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Responsiveness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15</a:t>
            </a:fld>
            <a:endParaRPr kumimoji="0" lang="en-US" dirty="0">
              <a:solidFill>
                <a:srgbClr val="FFFFFF"/>
              </a:solidFill>
            </a:endParaRPr>
          </a:p>
        </p:txBody>
      </p:sp>
      <p:pic>
        <p:nvPicPr>
          <p:cNvPr id="1536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347466"/>
            <a:ext cx="4495800" cy="3281934"/>
          </a:xfrm>
          <a:prstGeom prst="rect">
            <a:avLst/>
          </a:prstGeom>
          <a:noFill/>
          <a:ln>
            <a:noFill/>
          </a:ln>
          <a:effectLst>
            <a:glow rad="101600">
              <a:schemeClr val="bg1">
                <a:lumMod val="75000"/>
                <a:alpha val="75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a:stretch>
            <a:fillRect/>
          </a:stretch>
        </p:blipFill>
        <p:spPr>
          <a:xfrm>
            <a:off x="914400" y="1524000"/>
            <a:ext cx="1828800" cy="1828800"/>
          </a:xfrm>
          <a:prstGeom prst="rect">
            <a:avLst/>
          </a:prstGeom>
        </p:spPr>
      </p:pic>
      <p:pic>
        <p:nvPicPr>
          <p:cNvPr id="9" name="Picture 8"/>
          <p:cNvPicPr>
            <a:picLocks noChangeAspect="1"/>
          </p:cNvPicPr>
          <p:nvPr/>
        </p:nvPicPr>
        <p:blipFill>
          <a:blip r:embed="rId5"/>
          <a:stretch>
            <a:fillRect/>
          </a:stretch>
        </p:blipFill>
        <p:spPr>
          <a:xfrm>
            <a:off x="914400" y="3689985"/>
            <a:ext cx="1866296" cy="2939415"/>
          </a:xfrm>
          <a:prstGeom prst="rect">
            <a:avLst/>
          </a:prstGeom>
          <a:effectLst>
            <a:glow rad="101600">
              <a:schemeClr val="bg1">
                <a:lumMod val="75000"/>
                <a:alpha val="75000"/>
              </a:schemeClr>
            </a:glow>
          </a:effectLst>
        </p:spPr>
      </p:pic>
      <p:pic>
        <p:nvPicPr>
          <p:cNvPr id="14" name="Picture 13"/>
          <p:cNvPicPr>
            <a:picLocks noChangeAspect="1"/>
          </p:cNvPicPr>
          <p:nvPr/>
        </p:nvPicPr>
        <p:blipFill>
          <a:blip r:embed="rId6"/>
          <a:stretch>
            <a:fillRect/>
          </a:stretch>
        </p:blipFill>
        <p:spPr>
          <a:xfrm>
            <a:off x="3530600" y="2101574"/>
            <a:ext cx="2108200" cy="641626"/>
          </a:xfrm>
          <a:prstGeom prst="rect">
            <a:avLst/>
          </a:prstGeom>
        </p:spPr>
      </p:pic>
      <p:pic>
        <p:nvPicPr>
          <p:cNvPr id="10" name="Picture 9"/>
          <p:cNvPicPr>
            <a:picLocks noChangeAspect="1"/>
          </p:cNvPicPr>
          <p:nvPr/>
        </p:nvPicPr>
        <p:blipFill>
          <a:blip r:embed="rId7"/>
          <a:stretch>
            <a:fillRect/>
          </a:stretch>
        </p:blipFill>
        <p:spPr>
          <a:xfrm>
            <a:off x="6395392" y="1480565"/>
            <a:ext cx="1834208" cy="2405635"/>
          </a:xfrm>
          <a:prstGeom prst="rect">
            <a:avLst/>
          </a:prstGeom>
          <a:effectLst>
            <a:glow rad="101600">
              <a:schemeClr val="bg1">
                <a:lumMod val="75000"/>
                <a:alpha val="75000"/>
              </a:schemeClr>
            </a:glow>
          </a:effectLst>
        </p:spPr>
      </p:pic>
    </p:spTree>
    <p:extLst>
      <p:ext uri="{BB962C8B-B14F-4D97-AF65-F5344CB8AC3E}">
        <p14:creationId xmlns:p14="http://schemas.microsoft.com/office/powerpoint/2010/main" val="1538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Strategy &amp; Continuous Delivery</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16</a:t>
            </a:fld>
            <a:endParaRPr kumimoji="0" lang="en-US" dirty="0">
              <a:solidFill>
                <a:srgbClr val="FFFFFF"/>
              </a:solidFill>
            </a:endParaRPr>
          </a:p>
        </p:txBody>
      </p:sp>
      <p:grpSp>
        <p:nvGrpSpPr>
          <p:cNvPr id="11" name="Group 10"/>
          <p:cNvGrpSpPr/>
          <p:nvPr/>
        </p:nvGrpSpPr>
        <p:grpSpPr>
          <a:xfrm>
            <a:off x="552894" y="2192069"/>
            <a:ext cx="7069962" cy="4554026"/>
            <a:chOff x="533401" y="2007384"/>
            <a:chExt cx="7069962" cy="4554026"/>
          </a:xfrm>
        </p:grpSpPr>
        <p:cxnSp>
          <p:nvCxnSpPr>
            <p:cNvPr id="3" name="Straight Arrow Connector 2"/>
            <p:cNvCxnSpPr/>
            <p:nvPr/>
          </p:nvCxnSpPr>
          <p:spPr>
            <a:xfrm>
              <a:off x="2743200" y="6019800"/>
              <a:ext cx="4860163"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3300761" y="6192078"/>
              <a:ext cx="3441968" cy="369332"/>
            </a:xfrm>
            <a:prstGeom prst="rect">
              <a:avLst/>
            </a:prstGeom>
            <a:noFill/>
          </p:spPr>
          <p:txBody>
            <a:bodyPr wrap="none" rtlCol="0">
              <a:spAutoFit/>
            </a:bodyPr>
            <a:lstStyle/>
            <a:p>
              <a:r>
                <a:rPr lang="en-US" dirty="0" smtClean="0"/>
                <a:t>Increasing Benefit &amp; Investment</a:t>
              </a:r>
              <a:endParaRPr lang="en-US" dirty="0"/>
            </a:p>
          </p:txBody>
        </p:sp>
        <p:cxnSp>
          <p:nvCxnSpPr>
            <p:cNvPr id="23" name="Straight Arrow Connector 22"/>
            <p:cNvCxnSpPr/>
            <p:nvPr/>
          </p:nvCxnSpPr>
          <p:spPr>
            <a:xfrm flipV="1">
              <a:off x="1066800" y="2007384"/>
              <a:ext cx="0" cy="3355817"/>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rot="16200000">
              <a:off x="-592548" y="3603656"/>
              <a:ext cx="2621230" cy="369332"/>
            </a:xfrm>
            <a:prstGeom prst="rect">
              <a:avLst/>
            </a:prstGeom>
            <a:noFill/>
          </p:spPr>
          <p:txBody>
            <a:bodyPr wrap="none" rtlCol="0">
              <a:spAutoFit/>
            </a:bodyPr>
            <a:lstStyle/>
            <a:p>
              <a:r>
                <a:rPr lang="en-US" dirty="0" smtClean="0"/>
                <a:t>Increasing Commitment</a:t>
              </a:r>
              <a:endParaRPr lang="en-US" dirty="0"/>
            </a:p>
          </p:txBody>
        </p:sp>
      </p:grpSp>
      <p:sp>
        <p:nvSpPr>
          <p:cNvPr id="2" name="Footer Placeholder 1"/>
          <p:cNvSpPr>
            <a:spLocks noGrp="1"/>
          </p:cNvSpPr>
          <p:nvPr>
            <p:ph type="ftr" sz="quarter" idx="11"/>
          </p:nvPr>
        </p:nvSpPr>
        <p:spPr/>
        <p:txBody>
          <a:bodyPr/>
          <a:lstStyle/>
          <a:p>
            <a:r>
              <a:rPr lang="en-US" smtClean="0"/>
              <a:t>©2011 ThoughtWorks, Inc.</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7982" b="14957"/>
          <a:stretch/>
        </p:blipFill>
        <p:spPr>
          <a:xfrm>
            <a:off x="1600200" y="1844468"/>
            <a:ext cx="6140063" cy="4257078"/>
          </a:xfrm>
          <a:prstGeom prst="rect">
            <a:avLst/>
          </a:prstGeom>
        </p:spPr>
      </p:pic>
    </p:spTree>
    <p:extLst>
      <p:ext uri="{BB962C8B-B14F-4D97-AF65-F5344CB8AC3E}">
        <p14:creationId xmlns:p14="http://schemas.microsoft.com/office/powerpoint/2010/main" val="136117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Strategic Questions</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F0C94032-CD4C-4C25-B0C2-CEC720522D92}" type="slidenum">
              <a:rPr kumimoji="0" lang="en-US" smtClean="0"/>
              <a:pPr/>
              <a:t>17</a:t>
            </a:fld>
            <a:endParaRPr kumimoji="0" lang="en-US" dirty="0">
              <a:solidFill>
                <a:srgbClr val="FFFFFF"/>
              </a:solidFill>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90999096"/>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p:cNvSpPr>
            <a:spLocks noGrp="1"/>
          </p:cNvSpPr>
          <p:nvPr>
            <p:ph type="ftr" sz="quarter" idx="11"/>
          </p:nvPr>
        </p:nvSpPr>
        <p:spPr/>
        <p:txBody>
          <a:bodyPr/>
          <a:lstStyle/>
          <a:p>
            <a:r>
              <a:rPr lang="en-US" smtClean="0"/>
              <a:t>©2011 ThoughtWorks, Inc.</a:t>
            </a:r>
            <a:endParaRPr lang="en-US" dirty="0"/>
          </a:p>
        </p:txBody>
      </p:sp>
    </p:spTree>
    <p:extLst>
      <p:ext uri="{BB962C8B-B14F-4D97-AF65-F5344CB8AC3E}">
        <p14:creationId xmlns:p14="http://schemas.microsoft.com/office/powerpoint/2010/main" val="4648253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rmAutofit/>
          </a:bodyPr>
          <a:lstStyle/>
          <a:p>
            <a:r>
              <a:rPr lang="en-US" dirty="0" smtClean="0"/>
              <a:t>Levels </a:t>
            </a:r>
            <a:r>
              <a:rPr lang="en-US" dirty="0"/>
              <a:t>of </a:t>
            </a:r>
            <a:r>
              <a:rPr lang="en-US" dirty="0" smtClean="0"/>
              <a:t>Agility/Delivery</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18</a:t>
            </a:fld>
            <a:endParaRPr kumimoji="0" lang="en-US" dirty="0">
              <a:solidFill>
                <a:srgbClr val="FFFFFF"/>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9763" b="20027"/>
          <a:stretch/>
        </p:blipFill>
        <p:spPr>
          <a:xfrm>
            <a:off x="486383" y="1905000"/>
            <a:ext cx="7747644" cy="4080753"/>
          </a:xfrm>
          <a:prstGeom prst="rect">
            <a:avLst/>
          </a:prstGeom>
        </p:spPr>
      </p:pic>
      <p:sp>
        <p:nvSpPr>
          <p:cNvPr id="5" name="Footer Placeholder 4"/>
          <p:cNvSpPr>
            <a:spLocks noGrp="1"/>
          </p:cNvSpPr>
          <p:nvPr>
            <p:ph type="ftr" sz="quarter" idx="11"/>
          </p:nvPr>
        </p:nvSpPr>
        <p:spPr/>
        <p:txBody>
          <a:bodyPr/>
          <a:lstStyle/>
          <a:p>
            <a:r>
              <a:rPr lang="en-US" smtClean="0"/>
              <a:t>©2011 ThoughtWorks, Inc.</a:t>
            </a:r>
            <a:endParaRPr lang="en-US" dirty="0"/>
          </a:p>
        </p:txBody>
      </p:sp>
    </p:spTree>
    <p:extLst>
      <p:ext uri="{BB962C8B-B14F-4D97-AF65-F5344CB8AC3E}">
        <p14:creationId xmlns:p14="http://schemas.microsoft.com/office/powerpoint/2010/main" val="2045058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Business Examples</a:t>
            </a:r>
            <a:endParaRPr lang="en-US" dirty="0"/>
          </a:p>
        </p:txBody>
      </p:sp>
      <p:sp>
        <p:nvSpPr>
          <p:cNvPr id="3" name="Footer Placeholder 2"/>
          <p:cNvSpPr>
            <a:spLocks noGrp="1"/>
          </p:cNvSpPr>
          <p:nvPr>
            <p:ph type="ftr" sz="quarter" idx="11"/>
          </p:nvPr>
        </p:nvSpPr>
        <p:spPr/>
        <p:txBody>
          <a:bodyPr/>
          <a:lstStyle/>
          <a:p>
            <a:r>
              <a:rPr lang="en-US" smtClean="0"/>
              <a:t>©2011 ThoughtWorks, Inc.</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19</a:t>
            </a:fld>
            <a:endParaRPr kumimoji="0" lang="en-US" dirty="0">
              <a:solidFill>
                <a:srgbClr val="FFFFFF"/>
              </a:solidFill>
            </a:endParaRPr>
          </a:p>
        </p:txBody>
      </p:sp>
      <p:pic>
        <p:nvPicPr>
          <p:cNvPr id="7" name="Picture 17" descr="Picture 7.png"/>
          <p:cNvPicPr>
            <a:picLocks noChangeAspect="1"/>
          </p:cNvPicPr>
          <p:nvPr/>
        </p:nvPicPr>
        <p:blipFill rotWithShape="1">
          <a:blip r:embed="rId3">
            <a:extLst>
              <a:ext uri="{28A0092B-C50C-407E-A947-70E740481C1C}">
                <a14:useLocalDpi xmlns:a14="http://schemas.microsoft.com/office/drawing/2010/main" val="0"/>
              </a:ext>
            </a:extLst>
          </a:blip>
          <a:srcRect r="73018"/>
          <a:stretch/>
        </p:blipFill>
        <p:spPr bwMode="auto">
          <a:xfrm>
            <a:off x="914400" y="2097974"/>
            <a:ext cx="260821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197" y="4114800"/>
            <a:ext cx="257175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600" y="1600200"/>
            <a:ext cx="3429000" cy="1194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181600" y="3124200"/>
            <a:ext cx="3733800" cy="2585323"/>
          </a:xfrm>
          <a:prstGeom prst="rect">
            <a:avLst/>
          </a:prstGeom>
          <a:noFill/>
        </p:spPr>
        <p:txBody>
          <a:bodyPr wrap="square" rtlCol="0">
            <a:spAutoFit/>
          </a:bodyPr>
          <a:lstStyle/>
          <a:p>
            <a:r>
              <a:rPr lang="en-US" dirty="0" smtClean="0"/>
              <a:t>“Few </a:t>
            </a:r>
            <a:r>
              <a:rPr lang="en-US" dirty="0"/>
              <a:t>organizations have been able to implement the organization designs necessary to support flexibility or the </a:t>
            </a:r>
            <a:r>
              <a:rPr lang="en-US" dirty="0" smtClean="0"/>
              <a:t>capabilities </a:t>
            </a:r>
            <a:r>
              <a:rPr lang="en-US" dirty="0"/>
              <a:t>to ensure that change can be routine. Capital One has met both of those </a:t>
            </a:r>
            <a:r>
              <a:rPr lang="en-US" dirty="0" smtClean="0"/>
              <a:t>criteria.”</a:t>
            </a:r>
          </a:p>
          <a:p>
            <a:r>
              <a:rPr lang="en-US" dirty="0" smtClean="0"/>
              <a:t>Study by USC Center for </a:t>
            </a:r>
            <a:r>
              <a:rPr lang="en-US" smtClean="0"/>
              <a:t>Effective Organizations</a:t>
            </a:r>
            <a:endParaRPr lang="en-US" dirty="0"/>
          </a:p>
        </p:txBody>
      </p:sp>
    </p:spTree>
    <p:extLst>
      <p:ext uri="{BB962C8B-B14F-4D97-AF65-F5344CB8AC3E}">
        <p14:creationId xmlns:p14="http://schemas.microsoft.com/office/powerpoint/2010/main" val="2353284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ThoughtWorks Initiative Overview</a:t>
            </a:r>
            <a:endParaRPr lang="en-US" dirty="0"/>
          </a:p>
        </p:txBody>
      </p:sp>
      <p:sp>
        <p:nvSpPr>
          <p:cNvPr id="3" name="Content Placeholder 2"/>
          <p:cNvSpPr>
            <a:spLocks noGrp="1"/>
          </p:cNvSpPr>
          <p:nvPr>
            <p:ph idx="1"/>
          </p:nvPr>
        </p:nvSpPr>
        <p:spPr>
          <a:xfrm>
            <a:off x="567267" y="1672590"/>
            <a:ext cx="7467600" cy="4114800"/>
          </a:xfrm>
        </p:spPr>
        <p:txBody>
          <a:bodyPr>
            <a:normAutofit fontScale="92500" lnSpcReduction="20000"/>
          </a:bodyPr>
          <a:lstStyle/>
          <a:p>
            <a:pPr marL="0" indent="0">
              <a:buNone/>
            </a:pPr>
            <a:r>
              <a:rPr lang="en-US" dirty="0" smtClean="0"/>
              <a:t>The GMT identified Adaptive Leadership (AL) as a Horizon 2 (emerging opportunity) initiatives for 2012. </a:t>
            </a:r>
            <a:r>
              <a:rPr lang="en-CA" dirty="0"/>
              <a:t>The ultimate </a:t>
            </a:r>
            <a:r>
              <a:rPr lang="en-CA" dirty="0" smtClean="0"/>
              <a:t>goal of this initiative </a:t>
            </a:r>
            <a:r>
              <a:rPr lang="en-CA" dirty="0"/>
              <a:t>is to </a:t>
            </a:r>
            <a:r>
              <a:rPr lang="en-CA" dirty="0">
                <a:solidFill>
                  <a:srgbClr val="00B0F0"/>
                </a:solidFill>
              </a:rPr>
              <a:t>build better relationships with executives and managers </a:t>
            </a:r>
            <a:r>
              <a:rPr lang="en-CA" dirty="0"/>
              <a:t>in client organizations to </a:t>
            </a:r>
            <a:r>
              <a:rPr lang="en-CA" dirty="0" smtClean="0"/>
              <a:t>improve our sustainable </a:t>
            </a:r>
            <a:r>
              <a:rPr lang="en-CA" dirty="0"/>
              <a:t>business </a:t>
            </a:r>
            <a:r>
              <a:rPr lang="en-CA" dirty="0" smtClean="0"/>
              <a:t>pillar goals. Adaptive Leadership workshops with ThoughtWorks managers</a:t>
            </a:r>
            <a:r>
              <a:rPr lang="en-CA" dirty="0"/>
              <a:t>, </a:t>
            </a:r>
            <a:r>
              <a:rPr lang="en-CA" dirty="0" smtClean="0"/>
              <a:t>MPs</a:t>
            </a:r>
            <a:r>
              <a:rPr lang="en-CA" dirty="0"/>
              <a:t>, and others </a:t>
            </a:r>
            <a:r>
              <a:rPr lang="en-CA" dirty="0" smtClean="0"/>
              <a:t>would provide  a </a:t>
            </a:r>
            <a:r>
              <a:rPr lang="en-CA" dirty="0">
                <a:solidFill>
                  <a:srgbClr val="00B0F0"/>
                </a:solidFill>
              </a:rPr>
              <a:t>framework and consistent tools to sell</a:t>
            </a:r>
            <a:r>
              <a:rPr lang="en-CA" dirty="0"/>
              <a:t> </a:t>
            </a:r>
            <a:r>
              <a:rPr lang="en-CA" dirty="0">
                <a:solidFill>
                  <a:srgbClr val="00B0F0"/>
                </a:solidFill>
              </a:rPr>
              <a:t>agile delivery,  consulting services and products to client executives</a:t>
            </a:r>
            <a:r>
              <a:rPr lang="en-CA" dirty="0" smtClean="0"/>
              <a:t>. </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2</a:t>
            </a:fld>
            <a:endParaRPr kumimoji="0" lang="en-US" dirty="0">
              <a:solidFill>
                <a:srgbClr val="FFFFFF"/>
              </a:solidFill>
            </a:endParaRPr>
          </a:p>
        </p:txBody>
      </p:sp>
    </p:spTree>
    <p:extLst>
      <p:ext uri="{BB962C8B-B14F-4D97-AF65-F5344CB8AC3E}">
        <p14:creationId xmlns:p14="http://schemas.microsoft.com/office/powerpoint/2010/main" val="598600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Adaptive Leadership?</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5" y="3505200"/>
            <a:ext cx="395499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2819400"/>
            <a:ext cx="3302507" cy="954107"/>
          </a:xfrm>
          <a:prstGeom prst="rect">
            <a:avLst/>
          </a:prstGeom>
          <a:noFill/>
        </p:spPr>
        <p:txBody>
          <a:bodyPr wrap="none" rtlCol="0">
            <a:spAutoFit/>
          </a:bodyPr>
          <a:lstStyle/>
          <a:p>
            <a:r>
              <a:rPr lang="en-US" sz="2800" dirty="0" smtClean="0"/>
              <a:t>Better </a:t>
            </a:r>
            <a:r>
              <a:rPr lang="en-US" sz="2800" dirty="0"/>
              <a:t>Performance</a:t>
            </a:r>
          </a:p>
          <a:p>
            <a:endParaRPr lang="en-US" sz="28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600200"/>
            <a:ext cx="4210050" cy="2985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486400" y="4876799"/>
            <a:ext cx="2736583" cy="954107"/>
          </a:xfrm>
          <a:prstGeom prst="rect">
            <a:avLst/>
          </a:prstGeom>
          <a:noFill/>
        </p:spPr>
        <p:txBody>
          <a:bodyPr wrap="none" rtlCol="0">
            <a:spAutoFit/>
          </a:bodyPr>
          <a:lstStyle/>
          <a:p>
            <a:pPr algn="ctr"/>
            <a:r>
              <a:rPr lang="en-US" sz="2800" dirty="0"/>
              <a:t>Engaging Work </a:t>
            </a:r>
            <a:r>
              <a:rPr lang="en-US" sz="2800" dirty="0" smtClean="0"/>
              <a:t/>
            </a:r>
            <a:br>
              <a:rPr lang="en-US" sz="2800" dirty="0" smtClean="0"/>
            </a:br>
            <a:r>
              <a:rPr lang="en-US" sz="2800" dirty="0" smtClean="0"/>
              <a:t>Environment</a:t>
            </a:r>
            <a:endParaRPr lang="en-US" sz="2800" dirty="0"/>
          </a:p>
        </p:txBody>
      </p:sp>
    </p:spTree>
    <p:extLst>
      <p:ext uri="{BB962C8B-B14F-4D97-AF65-F5344CB8AC3E}">
        <p14:creationId xmlns:p14="http://schemas.microsoft.com/office/powerpoint/2010/main" val="1328939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Battle for the Future</a:t>
            </a:r>
            <a:endParaRPr lang="en-US" dirty="0"/>
          </a:p>
        </p:txBody>
      </p:sp>
      <p:sp>
        <p:nvSpPr>
          <p:cNvPr id="6" name="Rounded Rectangle 5"/>
          <p:cNvSpPr/>
          <p:nvPr/>
        </p:nvSpPr>
        <p:spPr>
          <a:xfrm>
            <a:off x="3276600" y="3792583"/>
            <a:ext cx="2514600" cy="15240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Enterprise</a:t>
            </a:r>
          </a:p>
          <a:p>
            <a:pPr algn="ctr"/>
            <a:r>
              <a:rPr lang="en-US" sz="2800" dirty="0">
                <a:solidFill>
                  <a:schemeClr val="tx1"/>
                </a:solidFill>
              </a:rPr>
              <a:t>(Adaptive Leadership)</a:t>
            </a:r>
          </a:p>
        </p:txBody>
      </p:sp>
      <p:sp>
        <p:nvSpPr>
          <p:cNvPr id="7" name="Rounded Rectangle 6"/>
          <p:cNvSpPr/>
          <p:nvPr/>
        </p:nvSpPr>
        <p:spPr>
          <a:xfrm>
            <a:off x="6248400" y="3775166"/>
            <a:ext cx="2514600" cy="1524000"/>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Talent</a:t>
            </a:r>
            <a:endParaRPr lang="en-US" sz="2800" dirty="0">
              <a:solidFill>
                <a:schemeClr val="tx1"/>
              </a:solidFill>
            </a:endParaRPr>
          </a:p>
        </p:txBody>
      </p:sp>
      <p:sp>
        <p:nvSpPr>
          <p:cNvPr id="8" name="Rounded Rectangle 7"/>
          <p:cNvSpPr/>
          <p:nvPr/>
        </p:nvSpPr>
        <p:spPr>
          <a:xfrm>
            <a:off x="272143" y="3792583"/>
            <a:ext cx="2514600" cy="1524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Customers</a:t>
            </a:r>
          </a:p>
        </p:txBody>
      </p:sp>
      <p:sp>
        <p:nvSpPr>
          <p:cNvPr id="10" name="Rounded Rectangle 9"/>
          <p:cNvSpPr/>
          <p:nvPr/>
        </p:nvSpPr>
        <p:spPr>
          <a:xfrm>
            <a:off x="3731707" y="5638800"/>
            <a:ext cx="1638300" cy="914400"/>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Shareholders/Financial Markets</a:t>
            </a:r>
            <a:endParaRPr lang="en-US" dirty="0">
              <a:solidFill>
                <a:schemeClr val="tx1"/>
              </a:solidFill>
            </a:endParaRPr>
          </a:p>
        </p:txBody>
      </p:sp>
      <p:sp>
        <p:nvSpPr>
          <p:cNvPr id="3" name="TextBox 2"/>
          <p:cNvSpPr txBox="1"/>
          <p:nvPr/>
        </p:nvSpPr>
        <p:spPr>
          <a:xfrm rot="19452748">
            <a:off x="941304" y="2622171"/>
            <a:ext cx="2382383" cy="523220"/>
          </a:xfrm>
          <a:prstGeom prst="rect">
            <a:avLst/>
          </a:prstGeom>
          <a:noFill/>
        </p:spPr>
        <p:txBody>
          <a:bodyPr wrap="none" rtlCol="0">
            <a:spAutoFit/>
          </a:bodyPr>
          <a:lstStyle/>
          <a:p>
            <a:r>
              <a:rPr lang="en-US" sz="2800" b="1" dirty="0" smtClean="0"/>
              <a:t>Performance</a:t>
            </a:r>
            <a:endParaRPr lang="en-US" sz="2800" b="1" dirty="0"/>
          </a:p>
        </p:txBody>
      </p:sp>
      <p:sp>
        <p:nvSpPr>
          <p:cNvPr id="9" name="TextBox 8"/>
          <p:cNvSpPr txBox="1"/>
          <p:nvPr/>
        </p:nvSpPr>
        <p:spPr>
          <a:xfrm rot="2110345">
            <a:off x="5809066" y="2406728"/>
            <a:ext cx="2680542" cy="954107"/>
          </a:xfrm>
          <a:prstGeom prst="rect">
            <a:avLst/>
          </a:prstGeom>
          <a:noFill/>
        </p:spPr>
        <p:txBody>
          <a:bodyPr wrap="none" rtlCol="0">
            <a:spAutoFit/>
          </a:bodyPr>
          <a:lstStyle/>
          <a:p>
            <a:pPr algn="ctr"/>
            <a:r>
              <a:rPr lang="en-US" sz="2800" b="1" dirty="0" smtClean="0"/>
              <a:t>Organizational</a:t>
            </a:r>
          </a:p>
          <a:p>
            <a:pPr algn="ctr"/>
            <a:r>
              <a:rPr lang="en-US" sz="2800" b="1" dirty="0" smtClean="0"/>
              <a:t>Health</a:t>
            </a:r>
            <a:endParaRPr lang="en-US" sz="2800" b="1" dirty="0"/>
          </a:p>
        </p:txBody>
      </p:sp>
      <p:sp>
        <p:nvSpPr>
          <p:cNvPr id="11" name="Rounded Rectangle 10"/>
          <p:cNvSpPr/>
          <p:nvPr/>
        </p:nvSpPr>
        <p:spPr>
          <a:xfrm>
            <a:off x="3269901" y="1790700"/>
            <a:ext cx="2514600" cy="15240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Purpose</a:t>
            </a:r>
          </a:p>
        </p:txBody>
      </p:sp>
      <p:cxnSp>
        <p:nvCxnSpPr>
          <p:cNvPr id="5" name="Straight Arrow Connector 4"/>
          <p:cNvCxnSpPr>
            <a:stCxn id="11" idx="2"/>
            <a:endCxn id="6" idx="0"/>
          </p:cNvCxnSpPr>
          <p:nvPr/>
        </p:nvCxnSpPr>
        <p:spPr>
          <a:xfrm>
            <a:off x="4527201" y="3314700"/>
            <a:ext cx="6699" cy="477883"/>
          </a:xfrm>
          <a:prstGeom prst="straightConnector1">
            <a:avLst/>
          </a:prstGeom>
          <a:ln w="254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715000" y="3200400"/>
            <a:ext cx="685800" cy="616713"/>
          </a:xfrm>
          <a:prstGeom prst="straightConnector1">
            <a:avLst/>
          </a:prstGeom>
          <a:ln w="254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714171" y="3211286"/>
            <a:ext cx="609600" cy="685800"/>
          </a:xfrm>
          <a:prstGeom prst="straightConnector1">
            <a:avLst/>
          </a:prstGeom>
          <a:ln w="254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786743" y="4038600"/>
            <a:ext cx="489857" cy="0"/>
          </a:xfrm>
          <a:prstGeom prst="straightConnector1">
            <a:avLst/>
          </a:prstGeom>
          <a:ln w="254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784501" y="4038600"/>
            <a:ext cx="463899" cy="0"/>
          </a:xfrm>
          <a:prstGeom prst="straightConnector1">
            <a:avLst/>
          </a:prstGeom>
          <a:ln w="254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572000" y="5309532"/>
            <a:ext cx="0" cy="329268"/>
          </a:xfrm>
          <a:prstGeom prst="straightConnector1">
            <a:avLst/>
          </a:prstGeom>
          <a:ln w="127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09600" y="1710540"/>
            <a:ext cx="1524200" cy="523220"/>
          </a:xfrm>
          <a:prstGeom prst="rect">
            <a:avLst/>
          </a:prstGeom>
          <a:solidFill>
            <a:schemeClr val="accent1">
              <a:lumMod val="90000"/>
            </a:schemeClr>
          </a:solidFill>
          <a:ln>
            <a:solidFill>
              <a:schemeClr val="tx2"/>
            </a:solidFill>
          </a:ln>
        </p:spPr>
        <p:txBody>
          <a:bodyPr wrap="none" rtlCol="0">
            <a:spAutoFit/>
          </a:bodyPr>
          <a:lstStyle/>
          <a:p>
            <a:r>
              <a:rPr lang="en-US" sz="2800" dirty="0" smtClean="0"/>
              <a:t>Do Agile</a:t>
            </a:r>
            <a:endParaRPr lang="en-US" sz="2800" dirty="0"/>
          </a:p>
        </p:txBody>
      </p:sp>
      <p:sp>
        <p:nvSpPr>
          <p:cNvPr id="17" name="TextBox 16"/>
          <p:cNvSpPr txBox="1"/>
          <p:nvPr/>
        </p:nvSpPr>
        <p:spPr>
          <a:xfrm>
            <a:off x="7149337" y="1710540"/>
            <a:ext cx="1503360" cy="523220"/>
          </a:xfrm>
          <a:prstGeom prst="rect">
            <a:avLst/>
          </a:prstGeom>
          <a:solidFill>
            <a:schemeClr val="accent1">
              <a:lumMod val="90000"/>
            </a:schemeClr>
          </a:solidFill>
          <a:ln>
            <a:solidFill>
              <a:schemeClr val="tx2"/>
            </a:solidFill>
          </a:ln>
        </p:spPr>
        <p:txBody>
          <a:bodyPr wrap="none" rtlCol="0">
            <a:spAutoFit/>
          </a:bodyPr>
          <a:lstStyle>
            <a:defPPr>
              <a:defRPr lang="en-US"/>
            </a:defPPr>
            <a:lvl1pPr>
              <a:defRPr sz="2800"/>
            </a:lvl1pPr>
          </a:lstStyle>
          <a:p>
            <a:r>
              <a:rPr lang="en-US" dirty="0"/>
              <a:t>Be Agile</a:t>
            </a:r>
          </a:p>
        </p:txBody>
      </p:sp>
    </p:spTree>
    <p:extLst>
      <p:ext uri="{BB962C8B-B14F-4D97-AF65-F5344CB8AC3E}">
        <p14:creationId xmlns:p14="http://schemas.microsoft.com/office/powerpoint/2010/main" val="32062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4"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Important is </a:t>
            </a:r>
            <a:r>
              <a:rPr lang="en-US" dirty="0" smtClean="0"/>
              <a:t>Health (Being)?</a:t>
            </a:r>
            <a:endParaRPr lang="en-US" dirty="0"/>
          </a:p>
        </p:txBody>
      </p:sp>
      <p:sp>
        <p:nvSpPr>
          <p:cNvPr id="3" name="Content Placeholder 2"/>
          <p:cNvSpPr>
            <a:spLocks noGrp="1"/>
          </p:cNvSpPr>
          <p:nvPr>
            <p:ph idx="1"/>
          </p:nvPr>
        </p:nvSpPr>
        <p:spPr>
          <a:xfrm>
            <a:off x="929244" y="1600200"/>
            <a:ext cx="7467600" cy="2209800"/>
          </a:xfrm>
        </p:spPr>
        <p:txBody>
          <a:bodyPr>
            <a:normAutofit fontScale="85000" lnSpcReduction="20000"/>
          </a:bodyPr>
          <a:lstStyle/>
          <a:p>
            <a:r>
              <a:rPr lang="en-US" dirty="0"/>
              <a:t>“Organizations that focused on performance AND health simultaneously </a:t>
            </a:r>
            <a:endParaRPr lang="en-US" dirty="0" smtClean="0"/>
          </a:p>
          <a:p>
            <a:r>
              <a:rPr lang="en-US" dirty="0" smtClean="0"/>
              <a:t>were </a:t>
            </a:r>
            <a:r>
              <a:rPr lang="en-US" dirty="0"/>
              <a:t>nearly twice as successful as those that focused on health alone, </a:t>
            </a:r>
            <a:endParaRPr lang="en-US" dirty="0" smtClean="0"/>
          </a:p>
          <a:p>
            <a:r>
              <a:rPr lang="en-US" dirty="0" smtClean="0"/>
              <a:t>and </a:t>
            </a:r>
            <a:r>
              <a:rPr lang="en-US" dirty="0"/>
              <a:t>nearly </a:t>
            </a:r>
            <a:r>
              <a:rPr lang="en-US" b="1" i="1" u="sng" dirty="0"/>
              <a:t>three times as successful </a:t>
            </a:r>
            <a:r>
              <a:rPr lang="en-US" dirty="0"/>
              <a:t>as those that focused on performance alone</a:t>
            </a:r>
            <a:r>
              <a:rPr lang="en-US" dirty="0" smtClean="0"/>
              <a:t>.”</a:t>
            </a:r>
          </a:p>
          <a:p>
            <a:pPr marL="0" indent="0">
              <a:buNone/>
            </a:pPr>
            <a:endParaRPr lang="en-US" dirty="0" smtClean="0"/>
          </a:p>
          <a:p>
            <a:endParaRPr lang="en-US" dirty="0"/>
          </a:p>
        </p:txBody>
      </p:sp>
      <p:sp>
        <p:nvSpPr>
          <p:cNvPr id="4" name="TextBox 3"/>
          <p:cNvSpPr txBox="1"/>
          <p:nvPr/>
        </p:nvSpPr>
        <p:spPr>
          <a:xfrm>
            <a:off x="914400" y="5181600"/>
            <a:ext cx="5715000" cy="923330"/>
          </a:xfrm>
          <a:prstGeom prst="rect">
            <a:avLst/>
          </a:prstGeom>
          <a:noFill/>
        </p:spPr>
        <p:txBody>
          <a:bodyPr wrap="square" rtlCol="0">
            <a:spAutoFit/>
          </a:bodyPr>
          <a:lstStyle/>
          <a:p>
            <a:r>
              <a:rPr lang="en-US" i="1" dirty="0">
                <a:solidFill>
                  <a:srgbClr val="000000"/>
                </a:solidFill>
              </a:rPr>
              <a:t>Beyond Performance: How Great Organizations Build Ultimate Competitive Advantage</a:t>
            </a:r>
            <a:r>
              <a:rPr lang="en-US" dirty="0">
                <a:solidFill>
                  <a:srgbClr val="000000"/>
                </a:solidFill>
              </a:rPr>
              <a:t>, Scott Keller &amp; Colin Price (McKinsey &amp; Co.)</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909" y="4400550"/>
            <a:ext cx="16764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825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200" dirty="0" smtClean="0"/>
              <a:t>Extensive </a:t>
            </a:r>
            <a:r>
              <a:rPr lang="en-US" sz="3200" i="1" dirty="0" smtClean="0"/>
              <a:t>Beyond Performance </a:t>
            </a:r>
            <a:r>
              <a:rPr lang="en-US" sz="3200" dirty="0" smtClean="0"/>
              <a:t>Research</a:t>
            </a:r>
            <a:endParaRPr lang="en-US" sz="3200" dirty="0"/>
          </a:p>
        </p:txBody>
      </p:sp>
      <p:sp>
        <p:nvSpPr>
          <p:cNvPr id="9" name="Content Placeholder 8"/>
          <p:cNvSpPr>
            <a:spLocks noGrp="1"/>
          </p:cNvSpPr>
          <p:nvPr>
            <p:ph idx="1"/>
          </p:nvPr>
        </p:nvSpPr>
        <p:spPr/>
        <p:txBody>
          <a:bodyPr/>
          <a:lstStyle/>
          <a:p>
            <a:r>
              <a:rPr lang="en-US" sz="2400" dirty="0" smtClean="0"/>
              <a:t>Surveys: 600,000 respondents, 500 companies</a:t>
            </a:r>
          </a:p>
          <a:p>
            <a:r>
              <a:rPr lang="en-US" sz="2400" dirty="0" smtClean="0"/>
              <a:t>6,800 CEO’s &amp; senior executives</a:t>
            </a:r>
          </a:p>
          <a:p>
            <a:r>
              <a:rPr lang="en-US" sz="2400" dirty="0" smtClean="0"/>
              <a:t>Reviews: 900 books &amp; academic journals</a:t>
            </a:r>
          </a:p>
          <a:p>
            <a:r>
              <a:rPr lang="en-US" sz="2400" dirty="0" smtClean="0"/>
              <a:t>Personal interviews: 30 CEO’s</a:t>
            </a:r>
          </a:p>
          <a:p>
            <a:r>
              <a:rPr lang="en-US" sz="2400" dirty="0" smtClean="0"/>
              <a:t>Data from: &gt;100 McKinsey clients </a:t>
            </a:r>
            <a:endParaRPr lang="en-US" sz="2400"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6601" y="2667000"/>
            <a:ext cx="1857376" cy="3266281"/>
          </a:xfrm>
          <a:prstGeom prst="rect">
            <a:avLst/>
          </a:prstGeom>
          <a:noFill/>
          <a:ln w="9525">
            <a:noFill/>
            <a:miter lim="800000"/>
            <a:headEnd/>
            <a:tailEnd/>
          </a:ln>
        </p:spPr>
      </p:pic>
    </p:spTree>
    <p:extLst>
      <p:ext uri="{BB962C8B-B14F-4D97-AF65-F5344CB8AC3E}">
        <p14:creationId xmlns:p14="http://schemas.microsoft.com/office/powerpoint/2010/main" val="42889169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 y="1536508"/>
            <a:ext cx="9144000" cy="4851784"/>
          </a:xfrm>
          <a:prstGeom prst="rect">
            <a:avLst/>
          </a:prstGeom>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272517"/>
            <a:ext cx="2665291"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8218" t="4342" r="29044" b="10546"/>
          <a:stretch/>
        </p:blipFill>
        <p:spPr bwMode="auto">
          <a:xfrm>
            <a:off x="3967789" y="60148"/>
            <a:ext cx="1208421" cy="1600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2758" y="4038600"/>
            <a:ext cx="2366942"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95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25</a:t>
            </a:fld>
            <a:endParaRPr kumimoji="0" lang="en-US" dirty="0">
              <a:solidFill>
                <a:srgbClr val="FFFFFF"/>
              </a:solidFill>
            </a:endParaRP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2031318465"/>
              </p:ext>
            </p:extLst>
          </p:nvPr>
        </p:nvGraphicFramePr>
        <p:xfrm>
          <a:off x="612648" y="1600200"/>
          <a:ext cx="4416552"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dirty="0" smtClean="0"/>
              <a:t>©2011 ThoughtWorks, Inc.</a:t>
            </a:r>
            <a:endParaRPr lang="en-US" dirty="0"/>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200" y="152400"/>
            <a:ext cx="1885950" cy="295275"/>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1645761031"/>
              </p:ext>
            </p:extLst>
          </p:nvPr>
        </p:nvGraphicFramePr>
        <p:xfrm>
          <a:off x="4953000" y="2209800"/>
          <a:ext cx="4210050" cy="3124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p:cNvSpPr txBox="1"/>
          <p:nvPr/>
        </p:nvSpPr>
        <p:spPr>
          <a:xfrm>
            <a:off x="5334000" y="5656420"/>
            <a:ext cx="2819400" cy="40011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000" b="1" dirty="0" smtClean="0">
                <a:solidFill>
                  <a:schemeClr val="accent4"/>
                </a:solidFill>
              </a:rPr>
              <a:t>Practices &amp; Process</a:t>
            </a:r>
            <a:endParaRPr lang="en-US" sz="2000" b="1" dirty="0">
              <a:solidFill>
                <a:schemeClr val="accent4"/>
              </a:solidFill>
            </a:endParaRPr>
          </a:p>
        </p:txBody>
      </p:sp>
    </p:spTree>
    <p:extLst>
      <p:ext uri="{BB962C8B-B14F-4D97-AF65-F5344CB8AC3E}">
        <p14:creationId xmlns:p14="http://schemas.microsoft.com/office/powerpoint/2010/main" val="12620385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Managers &amp; Key Links</a:t>
            </a:r>
            <a:endParaRPr lang="en-US" dirty="0"/>
          </a:p>
        </p:txBody>
      </p:sp>
      <p:sp>
        <p:nvSpPr>
          <p:cNvPr id="6" name="Slide Number Placeholder 5"/>
          <p:cNvSpPr>
            <a:spLocks noGrp="1"/>
          </p:cNvSpPr>
          <p:nvPr>
            <p:ph type="sldNum" sz="quarter" idx="12"/>
          </p:nvPr>
        </p:nvSpPr>
        <p:spPr>
          <a:xfrm>
            <a:off x="7018586" y="6458013"/>
            <a:ext cx="2133600" cy="365125"/>
          </a:xfrm>
        </p:spPr>
        <p:txBody>
          <a:bodyPr>
            <a:normAutofit/>
          </a:bodyPr>
          <a:lstStyle/>
          <a:p>
            <a:pPr eaLnBrk="1" latinLnBrk="0" hangingPunct="1"/>
            <a:fld id="{F0C94032-CD4C-4C25-B0C2-CEC720522D92}" type="slidenum">
              <a:rPr kumimoji="0" lang="en-US" smtClean="0"/>
              <a:pPr eaLnBrk="1" latinLnBrk="0" hangingPunct="1"/>
              <a:t>26</a:t>
            </a:fld>
            <a:endParaRPr kumimoji="0" lang="en-US" dirty="0">
              <a:solidFill>
                <a:srgbClr val="FFFFFF"/>
              </a:solidFill>
            </a:endParaRPr>
          </a:p>
        </p:txBody>
      </p:sp>
      <p:sp>
        <p:nvSpPr>
          <p:cNvPr id="13" name="Up-Down Arrow 12"/>
          <p:cNvSpPr/>
          <p:nvPr/>
        </p:nvSpPr>
        <p:spPr>
          <a:xfrm>
            <a:off x="7086600" y="3276600"/>
            <a:ext cx="533400" cy="1600200"/>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Up-Down Arrow 13"/>
          <p:cNvSpPr/>
          <p:nvPr/>
        </p:nvSpPr>
        <p:spPr>
          <a:xfrm>
            <a:off x="5181600" y="3276600"/>
            <a:ext cx="533400" cy="1600200"/>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Up-Down Arrow 14"/>
          <p:cNvSpPr/>
          <p:nvPr/>
        </p:nvSpPr>
        <p:spPr>
          <a:xfrm>
            <a:off x="1371600" y="3276600"/>
            <a:ext cx="533400" cy="1600200"/>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Up-Down Arrow 15"/>
          <p:cNvSpPr/>
          <p:nvPr/>
        </p:nvSpPr>
        <p:spPr>
          <a:xfrm>
            <a:off x="3429000" y="3276600"/>
            <a:ext cx="533400" cy="1600200"/>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p:cNvSpPr txBox="1"/>
          <p:nvPr/>
        </p:nvSpPr>
        <p:spPr>
          <a:xfrm>
            <a:off x="2781300" y="3733800"/>
            <a:ext cx="3657600" cy="584776"/>
          </a:xfrm>
          <a:prstGeom prst="rect">
            <a:avLst/>
          </a:prstGeom>
          <a:solidFill>
            <a:schemeClr val="bg1"/>
          </a:solidFill>
        </p:spPr>
        <p:txBody>
          <a:bodyPr wrap="square" rtlCol="0">
            <a:spAutoFit/>
          </a:bodyPr>
          <a:lstStyle/>
          <a:p>
            <a:r>
              <a:rPr lang="en-US" sz="3200" dirty="0" smtClean="0"/>
              <a:t>Execution Levers</a:t>
            </a:r>
            <a:endParaRPr lang="en-US" sz="3200" dirty="0"/>
          </a:p>
        </p:txBody>
      </p:sp>
      <p:pic>
        <p:nvPicPr>
          <p:cNvPr id="9218"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1200" y="1676400"/>
            <a:ext cx="7797800"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79425" y="5257800"/>
            <a:ext cx="8029575"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2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Full Monty</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1365021943"/>
              </p:ext>
            </p:extLst>
          </p:nvPr>
        </p:nvGraphicFramePr>
        <p:xfrm>
          <a:off x="609600" y="1524000"/>
          <a:ext cx="81534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rved Right Arrow 4"/>
          <p:cNvSpPr/>
          <p:nvPr/>
        </p:nvSpPr>
        <p:spPr>
          <a:xfrm>
            <a:off x="1219200" y="2743200"/>
            <a:ext cx="1371600" cy="2209800"/>
          </a:xfrm>
          <a:prstGeom prst="curv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Right Arrow 7"/>
          <p:cNvSpPr/>
          <p:nvPr/>
        </p:nvSpPr>
        <p:spPr>
          <a:xfrm rot="10800000">
            <a:off x="6609805" y="2667000"/>
            <a:ext cx="1371600" cy="2209800"/>
          </a:xfrm>
          <a:prstGeom prst="curv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659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latin typeface="Gill Sans"/>
                <a:cs typeface="Gill Sans"/>
              </a:rPr>
              <a:t>Lean Start Up Principles</a:t>
            </a:r>
            <a:endParaRPr lang="en-US" sz="3200" b="1" dirty="0">
              <a:solidFill>
                <a:schemeClr val="bg1"/>
              </a:solidFill>
              <a:latin typeface="Gill Sans"/>
              <a:cs typeface="Gill Sans"/>
            </a:endParaRPr>
          </a:p>
        </p:txBody>
      </p:sp>
      <p:sp>
        <p:nvSpPr>
          <p:cNvPr id="3" name="Content Placeholder 2"/>
          <p:cNvSpPr>
            <a:spLocks noGrp="1"/>
          </p:cNvSpPr>
          <p:nvPr>
            <p:ph idx="1"/>
          </p:nvPr>
        </p:nvSpPr>
        <p:spPr>
          <a:xfrm>
            <a:off x="554712" y="1943100"/>
            <a:ext cx="7467600" cy="4114800"/>
          </a:xfrm>
        </p:spPr>
        <p:txBody>
          <a:bodyPr anchor="t">
            <a:normAutofit lnSpcReduction="10000"/>
          </a:bodyPr>
          <a:lstStyle/>
          <a:p>
            <a:pPr algn="ctr">
              <a:spcAft>
                <a:spcPts val="1800"/>
              </a:spcAft>
              <a:buNone/>
            </a:pPr>
            <a:r>
              <a:rPr lang="en-US" sz="2800" dirty="0" smtClean="0">
                <a:latin typeface="Gill Sans"/>
                <a:cs typeface="Gill Sans"/>
              </a:rPr>
              <a:t>Entrepreneurs are </a:t>
            </a:r>
            <a:br>
              <a:rPr lang="en-US" sz="2800" dirty="0" smtClean="0">
                <a:latin typeface="Gill Sans"/>
                <a:cs typeface="Gill Sans"/>
              </a:rPr>
            </a:br>
            <a:r>
              <a:rPr lang="en-US" sz="2800" dirty="0" smtClean="0">
                <a:latin typeface="Gill Sans"/>
                <a:cs typeface="Gill Sans"/>
              </a:rPr>
              <a:t>everywhere</a:t>
            </a:r>
          </a:p>
          <a:p>
            <a:pPr algn="ctr">
              <a:spcAft>
                <a:spcPts val="1800"/>
              </a:spcAft>
              <a:buNone/>
            </a:pPr>
            <a:r>
              <a:rPr lang="en-US" sz="2800" dirty="0" smtClean="0">
                <a:latin typeface="Gill Sans"/>
                <a:cs typeface="Gill Sans"/>
              </a:rPr>
              <a:t>Entrepreneurship is management</a:t>
            </a:r>
          </a:p>
          <a:p>
            <a:pPr algn="ctr">
              <a:spcAft>
                <a:spcPts val="1800"/>
              </a:spcAft>
              <a:buNone/>
            </a:pPr>
            <a:r>
              <a:rPr lang="en-US" sz="2800" dirty="0" smtClean="0">
                <a:latin typeface="Gill Sans"/>
                <a:cs typeface="Gill Sans"/>
              </a:rPr>
              <a:t>Validated Learning</a:t>
            </a:r>
          </a:p>
          <a:p>
            <a:pPr algn="ctr">
              <a:spcAft>
                <a:spcPts val="1800"/>
              </a:spcAft>
              <a:buNone/>
            </a:pPr>
            <a:r>
              <a:rPr lang="en-US" sz="2800" dirty="0" smtClean="0">
                <a:latin typeface="Gill Sans"/>
                <a:cs typeface="Gill Sans"/>
              </a:rPr>
              <a:t>Build – Measure - Learn</a:t>
            </a:r>
          </a:p>
          <a:p>
            <a:pPr algn="ctr">
              <a:spcAft>
                <a:spcPts val="1800"/>
              </a:spcAft>
              <a:buNone/>
            </a:pPr>
            <a:r>
              <a:rPr lang="en-US" sz="2800" dirty="0" smtClean="0">
                <a:latin typeface="Gill Sans"/>
                <a:cs typeface="Gill Sans"/>
              </a:rPr>
              <a:t>Innovation Accounting</a:t>
            </a:r>
          </a:p>
          <a:p>
            <a:pPr algn="ctr">
              <a:spcAft>
                <a:spcPts val="1800"/>
              </a:spcAft>
              <a:buNone/>
            </a:pPr>
            <a:endParaRPr lang="en-US" sz="2800" dirty="0" smtClean="0">
              <a:latin typeface="Gill Sans"/>
              <a:cs typeface="Gill Sans"/>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717" t="11253" r="21287" b="-2400"/>
          <a:stretch/>
        </p:blipFill>
        <p:spPr bwMode="auto">
          <a:xfrm>
            <a:off x="6781801" y="3954380"/>
            <a:ext cx="1875312" cy="260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1333" r="4762" b="3667"/>
          <a:stretch/>
        </p:blipFill>
        <p:spPr bwMode="auto">
          <a:xfrm>
            <a:off x="6422571" y="609600"/>
            <a:ext cx="2721429" cy="214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0935" r="10519"/>
          <a:stretch/>
        </p:blipFill>
        <p:spPr bwMode="auto">
          <a:xfrm>
            <a:off x="0" y="4000500"/>
            <a:ext cx="2244438"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32837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nchor="t">
            <a:noAutofit/>
          </a:bodyPr>
          <a:lstStyle/>
          <a:p>
            <a:r>
              <a:rPr lang="en-US" sz="3600" dirty="0"/>
              <a:t>Execution </a:t>
            </a:r>
            <a:r>
              <a:rPr lang="en-US" sz="3600" dirty="0" smtClean="0"/>
              <a:t>Levers</a:t>
            </a:r>
            <a:r>
              <a:rPr lang="en-US" sz="3600" dirty="0"/>
              <a:t/>
            </a:r>
            <a:br>
              <a:rPr lang="en-US" sz="3600" dirty="0"/>
            </a:br>
            <a:endParaRPr lang="en-US" sz="3600" dirty="0"/>
          </a:p>
        </p:txBody>
      </p:sp>
      <p:sp>
        <p:nvSpPr>
          <p:cNvPr id="9" name="Slide Number Placeholder 8"/>
          <p:cNvSpPr>
            <a:spLocks noGrp="1"/>
          </p:cNvSpPr>
          <p:nvPr>
            <p:ph type="sldNum" sz="quarter" idx="12"/>
          </p:nvPr>
        </p:nvSpPr>
        <p:spPr/>
        <p:txBody>
          <a:bodyPr>
            <a:normAutofit fontScale="85000" lnSpcReduction="20000"/>
          </a:bodyPr>
          <a:lstStyle/>
          <a:p>
            <a:fld id="{F0C94032-CD4C-4C25-B0C2-CEC720522D92}" type="slidenum">
              <a:rPr lang="en-US" smtClean="0"/>
              <a:pPr/>
              <a:t>29</a:t>
            </a:fld>
            <a:endParaRPr lang="en-US" dirty="0"/>
          </a:p>
        </p:txBody>
      </p:sp>
      <p:graphicFrame>
        <p:nvGraphicFramePr>
          <p:cNvPr id="10" name="Content Placeholder 9"/>
          <p:cNvGraphicFramePr>
            <a:graphicFrameLocks noGrp="1"/>
          </p:cNvGraphicFramePr>
          <p:nvPr>
            <p:ph idx="4294967295"/>
            <p:extLst>
              <p:ext uri="{D42A27DB-BD31-4B8C-83A1-F6EECF244321}">
                <p14:modId xmlns:p14="http://schemas.microsoft.com/office/powerpoint/2010/main" val="408961316"/>
              </p:ext>
            </p:extLst>
          </p:nvPr>
        </p:nvGraphicFramePr>
        <p:xfrm>
          <a:off x="533400"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kumimoji="0" lang="en-US" smtClean="0"/>
              <a:t>©2011 ThoughtWorks, Inc.</a:t>
            </a:r>
            <a:endParaRPr kumimoji="0" lang="en-US"/>
          </a:p>
        </p:txBody>
      </p:sp>
    </p:spTree>
    <p:extLst>
      <p:ext uri="{BB962C8B-B14F-4D97-AF65-F5344CB8AC3E}">
        <p14:creationId xmlns:p14="http://schemas.microsoft.com/office/powerpoint/2010/main" val="312390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W logo whit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7234768" y="6324605"/>
            <a:ext cx="1549400" cy="289560"/>
          </a:xfrm>
          <a:prstGeom prst="rect">
            <a:avLst/>
          </a:prstGeom>
        </p:spPr>
      </p:pic>
      <p:sp>
        <p:nvSpPr>
          <p:cNvPr id="8" name="Title 7"/>
          <p:cNvSpPr>
            <a:spLocks noGrp="1"/>
          </p:cNvSpPr>
          <p:nvPr>
            <p:ph type="title"/>
          </p:nvPr>
        </p:nvSpPr>
        <p:spPr/>
        <p:txBody>
          <a:bodyPr>
            <a:normAutofit fontScale="90000"/>
          </a:bodyPr>
          <a:lstStyle/>
          <a:p>
            <a:r>
              <a:rPr lang="en-US" dirty="0" smtClean="0"/>
              <a:t>Adaptive Leadership Opportunity</a:t>
            </a:r>
            <a:endParaRPr lang="en-US" dirty="0"/>
          </a:p>
        </p:txBody>
      </p:sp>
      <p:sp>
        <p:nvSpPr>
          <p:cNvPr id="11" name="Content Placeholder 10"/>
          <p:cNvSpPr>
            <a:spLocks noGrp="1"/>
          </p:cNvSpPr>
          <p:nvPr>
            <p:ph sz="quarter" idx="1"/>
          </p:nvPr>
        </p:nvSpPr>
        <p:spPr/>
        <p:txBody>
          <a:bodyPr/>
          <a:lstStyle/>
          <a:p>
            <a:r>
              <a:rPr lang="en-CA" sz="1900" dirty="0" smtClean="0">
                <a:latin typeface="+mj-lt"/>
              </a:rPr>
              <a:t>Phase 1: Internal ThoughtWorks</a:t>
            </a:r>
          </a:p>
          <a:p>
            <a:r>
              <a:rPr lang="en-CA" sz="1900" dirty="0" smtClean="0">
                <a:latin typeface="+mj-lt"/>
              </a:rPr>
              <a:t>To develop a commonly understood leadership framework that resonates with client executives and shows the strategic benefits from all of TW integrated products and services.</a:t>
            </a:r>
          </a:p>
          <a:p>
            <a:r>
              <a:rPr lang="en-CA" sz="1900" dirty="0" smtClean="0">
                <a:latin typeface="+mj-lt"/>
              </a:rPr>
              <a:t>To provide TW management and sales staff with critical talking points with client executives.</a:t>
            </a:r>
          </a:p>
          <a:p>
            <a:r>
              <a:rPr lang="en-CA" sz="1900" dirty="0" smtClean="0">
                <a:latin typeface="+mj-lt"/>
              </a:rPr>
              <a:t>To provide TW sales staff with another tool to qualify prospects.</a:t>
            </a:r>
          </a:p>
          <a:p>
            <a:r>
              <a:rPr lang="en-CA" sz="1900" dirty="0" smtClean="0">
                <a:latin typeface="+mj-lt"/>
              </a:rPr>
              <a:t>To demonstrate continued thought leadership and innovation.</a:t>
            </a:r>
          </a:p>
          <a:p>
            <a:r>
              <a:rPr lang="en-CA" sz="1900" dirty="0" smtClean="0">
                <a:latin typeface="+mj-lt"/>
              </a:rPr>
              <a:t>To provide TW management with ideas for internal development.</a:t>
            </a:r>
          </a:p>
          <a:p>
            <a:pPr>
              <a:spcAft>
                <a:spcPts val="600"/>
              </a:spcAft>
              <a:buNone/>
            </a:pPr>
            <a:endParaRPr lang="en-CA" sz="1600" dirty="0" smtClean="0">
              <a:solidFill>
                <a:srgbClr val="FFFFFF"/>
              </a:solidFill>
              <a:latin typeface="+mj-lt"/>
            </a:endParaRPr>
          </a:p>
          <a:p>
            <a:pPr>
              <a:spcAft>
                <a:spcPts val="600"/>
              </a:spcAft>
              <a:buNone/>
            </a:pPr>
            <a:endParaRPr lang="en-US" sz="1600" dirty="0" smtClean="0">
              <a:solidFill>
                <a:srgbClr val="FFFFFF"/>
              </a:solidFill>
              <a:latin typeface="Marydale"/>
            </a:endParaRPr>
          </a:p>
          <a:p>
            <a:pPr>
              <a:spcAft>
                <a:spcPts val="600"/>
              </a:spcAft>
              <a:buFont typeface="Wingdings" charset="2"/>
              <a:buChar char="Ø"/>
            </a:pPr>
            <a:endParaRPr lang="en-US" sz="1600" dirty="0" smtClean="0">
              <a:solidFill>
                <a:srgbClr val="FFFFFF"/>
              </a:solidFill>
              <a:latin typeface="Marydale"/>
            </a:endParaRPr>
          </a:p>
          <a:p>
            <a:pPr marL="0" indent="0">
              <a:spcAft>
                <a:spcPts val="600"/>
              </a:spcAft>
              <a:buNone/>
            </a:pPr>
            <a:endParaRPr lang="en-US" sz="1600" dirty="0" smtClean="0">
              <a:latin typeface="+mj-lt"/>
            </a:endParaRPr>
          </a:p>
          <a:p>
            <a:pPr marL="0" indent="0">
              <a:spcAft>
                <a:spcPts val="600"/>
              </a:spcAft>
              <a:buNone/>
            </a:pPr>
            <a:endParaRPr lang="en-US" sz="1600" dirty="0" smtClean="0">
              <a:latin typeface="+mj-lt"/>
            </a:endParaRPr>
          </a:p>
          <a:p>
            <a:pPr marL="0" indent="0">
              <a:spcAft>
                <a:spcPts val="600"/>
              </a:spcAft>
              <a:buNone/>
            </a:pPr>
            <a:endParaRPr lang="en-US" sz="1600" dirty="0" smtClean="0">
              <a:latin typeface="+mj-lt"/>
            </a:endParaRPr>
          </a:p>
          <a:p>
            <a:pPr>
              <a:spcAft>
                <a:spcPts val="600"/>
              </a:spcAft>
              <a:buNone/>
            </a:pPr>
            <a:endParaRPr lang="en-US" sz="1600" dirty="0" smtClean="0">
              <a:latin typeface="+mj-lt"/>
            </a:endParaRPr>
          </a:p>
        </p:txBody>
      </p:sp>
    </p:spTree>
    <p:extLst>
      <p:ext uri="{BB962C8B-B14F-4D97-AF65-F5344CB8AC3E}">
        <p14:creationId xmlns:p14="http://schemas.microsoft.com/office/powerpoint/2010/main" val="198532647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©2011 ThoughtWorks, Inc.</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30</a:t>
            </a:fld>
            <a:endParaRPr kumimoji="0" lang="en-US" dirty="0">
              <a:solidFill>
                <a:srgbClr val="FFFFFF"/>
              </a:solidFill>
            </a:endParaRPr>
          </a:p>
        </p:txBody>
      </p:sp>
      <p:pic>
        <p:nvPicPr>
          <p:cNvPr id="94210" name="Picture 2"/>
          <p:cNvPicPr>
            <a:picLocks noChangeAspect="1" noChangeArrowheads="1"/>
          </p:cNvPicPr>
          <p:nvPr/>
        </p:nvPicPr>
        <p:blipFill>
          <a:blip r:embed="rId3" cstate="print"/>
          <a:srcRect/>
          <a:stretch>
            <a:fillRect/>
          </a:stretch>
        </p:blipFill>
        <p:spPr bwMode="auto">
          <a:xfrm>
            <a:off x="1905000" y="2209800"/>
            <a:ext cx="4953000" cy="1981200"/>
          </a:xfrm>
          <a:prstGeom prst="rect">
            <a:avLst/>
          </a:prstGeom>
          <a:noFill/>
          <a:ln w="9525">
            <a:noFill/>
            <a:miter lim="800000"/>
            <a:headEnd/>
            <a:tailEnd/>
          </a:ln>
        </p:spPr>
      </p:pic>
      <p:sp>
        <p:nvSpPr>
          <p:cNvPr id="7" name="TextBox 6"/>
          <p:cNvSpPr txBox="1"/>
          <p:nvPr/>
        </p:nvSpPr>
        <p:spPr>
          <a:xfrm>
            <a:off x="152400" y="2971800"/>
            <a:ext cx="1794081" cy="707886"/>
          </a:xfrm>
          <a:prstGeom prst="rect">
            <a:avLst/>
          </a:prstGeom>
          <a:noFill/>
        </p:spPr>
        <p:txBody>
          <a:bodyPr wrap="none" rtlCol="0">
            <a:spAutoFit/>
          </a:bodyPr>
          <a:lstStyle/>
          <a:p>
            <a:pPr algn="ctr"/>
            <a:r>
              <a:rPr lang="en-US" sz="2000" dirty="0" smtClean="0"/>
              <a:t>Feature </a:t>
            </a:r>
            <a:br>
              <a:rPr lang="en-US" sz="2000" dirty="0" smtClean="0"/>
            </a:br>
            <a:r>
              <a:rPr lang="en-US" sz="2000" dirty="0" smtClean="0"/>
              <a:t>Backlog Items</a:t>
            </a:r>
            <a:endParaRPr lang="en-US" sz="2000" dirty="0"/>
          </a:p>
        </p:txBody>
      </p:sp>
      <p:sp>
        <p:nvSpPr>
          <p:cNvPr id="8" name="Title 7"/>
          <p:cNvSpPr>
            <a:spLocks noGrp="1"/>
          </p:cNvSpPr>
          <p:nvPr>
            <p:ph type="title"/>
          </p:nvPr>
        </p:nvSpPr>
        <p:spPr>
          <a:xfrm>
            <a:off x="533400" y="228600"/>
            <a:ext cx="8382000" cy="990600"/>
          </a:xfrm>
        </p:spPr>
        <p:txBody>
          <a:bodyPr>
            <a:noAutofit/>
          </a:bodyPr>
          <a:lstStyle/>
          <a:p>
            <a:r>
              <a:rPr lang="en-US" sz="3200" dirty="0" smtClean="0"/>
              <a:t>Continuous Delivery of Value</a:t>
            </a:r>
            <a:endParaRPr lang="en-US" sz="3200" dirty="0"/>
          </a:p>
        </p:txBody>
      </p:sp>
      <p:sp>
        <p:nvSpPr>
          <p:cNvPr id="11" name="TextBox 10"/>
          <p:cNvSpPr txBox="1"/>
          <p:nvPr/>
        </p:nvSpPr>
        <p:spPr>
          <a:xfrm>
            <a:off x="6934200" y="2971800"/>
            <a:ext cx="2022157" cy="707886"/>
          </a:xfrm>
          <a:prstGeom prst="rect">
            <a:avLst/>
          </a:prstGeom>
          <a:noFill/>
        </p:spPr>
        <p:txBody>
          <a:bodyPr wrap="none" rtlCol="0">
            <a:spAutoFit/>
          </a:bodyPr>
          <a:lstStyle/>
          <a:p>
            <a:pPr algn="ctr"/>
            <a:r>
              <a:rPr lang="en-US" sz="2000" dirty="0" smtClean="0"/>
              <a:t>Running</a:t>
            </a:r>
            <a:br>
              <a:rPr lang="en-US" sz="2000" dirty="0" smtClean="0"/>
            </a:br>
            <a:r>
              <a:rPr lang="en-US" sz="2000" dirty="0" smtClean="0"/>
              <a:t>Tested Features</a:t>
            </a:r>
            <a:endParaRPr lang="en-US" sz="2000" dirty="0"/>
          </a:p>
        </p:txBody>
      </p:sp>
      <p:sp>
        <p:nvSpPr>
          <p:cNvPr id="31" name="TextBox 30"/>
          <p:cNvSpPr txBox="1"/>
          <p:nvPr/>
        </p:nvSpPr>
        <p:spPr>
          <a:xfrm>
            <a:off x="2590800" y="4419600"/>
            <a:ext cx="3368881" cy="1015663"/>
          </a:xfrm>
          <a:prstGeom prst="rect">
            <a:avLst/>
          </a:prstGeom>
          <a:noFill/>
        </p:spPr>
        <p:txBody>
          <a:bodyPr wrap="none" rtlCol="0">
            <a:spAutoFit/>
          </a:bodyPr>
          <a:lstStyle/>
          <a:p>
            <a:pPr algn="ctr"/>
            <a:r>
              <a:rPr lang="en-US" sz="2000" dirty="0" smtClean="0"/>
              <a:t>Value: High value features</a:t>
            </a:r>
          </a:p>
          <a:p>
            <a:pPr algn="ctr"/>
            <a:r>
              <a:rPr lang="en-US" sz="2000" dirty="0" smtClean="0"/>
              <a:t>Cycle Time: Concept to cash</a:t>
            </a:r>
          </a:p>
          <a:p>
            <a:pPr algn="ctr"/>
            <a:r>
              <a:rPr lang="en-US" sz="2000" dirty="0" smtClean="0"/>
              <a:t>Throughput: Volume of features</a:t>
            </a:r>
            <a:endParaRPr lang="en-US" sz="2000" dirty="0"/>
          </a:p>
        </p:txBody>
      </p:sp>
    </p:spTree>
    <p:extLst>
      <p:ext uri="{BB962C8B-B14F-4D97-AF65-F5344CB8AC3E}">
        <p14:creationId xmlns:p14="http://schemas.microsoft.com/office/powerpoint/2010/main" val="17743353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562600" y="1676400"/>
            <a:ext cx="2950184" cy="2133600"/>
          </a:xfrm>
          <a:solidFill>
            <a:schemeClr val="accent1">
              <a:lumMod val="90000"/>
            </a:schemeClr>
          </a:solidFill>
        </p:spPr>
        <p:style>
          <a:lnRef idx="2">
            <a:schemeClr val="dk1"/>
          </a:lnRef>
          <a:fillRef idx="1">
            <a:schemeClr val="lt1"/>
          </a:fillRef>
          <a:effectRef idx="0">
            <a:schemeClr val="dk1"/>
          </a:effectRef>
          <a:fontRef idx="minor">
            <a:schemeClr val="dk1"/>
          </a:fontRef>
        </p:style>
        <p:txBody>
          <a:bodyPr wrap="square">
            <a:normAutofit fontScale="90000"/>
          </a:bodyPr>
          <a:lstStyle/>
          <a:p>
            <a:pPr algn="ctr"/>
            <a:r>
              <a:rPr lang="en-US" sz="3600" b="1" dirty="0"/>
              <a:t>Do your </a:t>
            </a:r>
            <a:r>
              <a:rPr lang="en-US" sz="3600" b="1" dirty="0" smtClean="0"/>
              <a:t>systems look </a:t>
            </a:r>
            <a:r>
              <a:rPr lang="en-US" sz="3600" b="1" dirty="0"/>
              <a:t>like this?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68256" y="873572"/>
            <a:ext cx="6852686" cy="5116174"/>
          </a:xfrm>
          <a:prstGeom prst="rect">
            <a:avLst/>
          </a:prstGeom>
        </p:spPr>
      </p:pic>
      <p:sp>
        <p:nvSpPr>
          <p:cNvPr id="4" name="Rectangle 2"/>
          <p:cNvSpPr txBox="1">
            <a:spLocks noChangeArrowheads="1"/>
          </p:cNvSpPr>
          <p:nvPr/>
        </p:nvSpPr>
        <p:spPr bwMode="auto">
          <a:xfrm>
            <a:off x="5638800" y="4191000"/>
            <a:ext cx="2950184" cy="2133600"/>
          </a:xfrm>
          <a:prstGeom prst="rect">
            <a:avLst/>
          </a:prstGeom>
          <a:solidFill>
            <a:schemeClr val="accent1">
              <a:lumMod val="90000"/>
            </a:schemeClr>
          </a:solidFill>
          <a:extLst/>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algn="l" rtl="0" eaLnBrk="1" fontAlgn="base" hangingPunct="1">
              <a:spcBef>
                <a:spcPct val="0"/>
              </a:spcBef>
              <a:spcAft>
                <a:spcPct val="0"/>
              </a:spcAft>
              <a:defRPr sz="4000">
                <a:solidFill>
                  <a:schemeClr val="dk1"/>
                </a:solidFill>
                <a:latin typeface="+mn-lt"/>
                <a:ea typeface="+mn-ea"/>
                <a:cs typeface="+mn-cs"/>
              </a:defRPr>
            </a:lvl1pPr>
            <a:lvl2pPr algn="l" rtl="0" eaLnBrk="1" fontAlgn="base" hangingPunct="1">
              <a:spcBef>
                <a:spcPct val="0"/>
              </a:spcBef>
              <a:spcAft>
                <a:spcPct val="0"/>
              </a:spcAft>
              <a:defRPr sz="4000">
                <a:solidFill>
                  <a:schemeClr val="dk1"/>
                </a:solidFill>
                <a:latin typeface="+mn-lt"/>
                <a:ea typeface="+mn-ea"/>
                <a:cs typeface="+mn-cs"/>
              </a:defRPr>
            </a:lvl2pPr>
            <a:lvl3pPr algn="l" rtl="0" eaLnBrk="1" fontAlgn="base" hangingPunct="1">
              <a:spcBef>
                <a:spcPct val="0"/>
              </a:spcBef>
              <a:spcAft>
                <a:spcPct val="0"/>
              </a:spcAft>
              <a:defRPr sz="4000">
                <a:solidFill>
                  <a:schemeClr val="dk1"/>
                </a:solidFill>
                <a:latin typeface="+mn-lt"/>
                <a:ea typeface="+mn-ea"/>
                <a:cs typeface="+mn-cs"/>
              </a:defRPr>
            </a:lvl3pPr>
            <a:lvl4pPr algn="l" rtl="0" eaLnBrk="1" fontAlgn="base" hangingPunct="1">
              <a:spcBef>
                <a:spcPct val="0"/>
              </a:spcBef>
              <a:spcAft>
                <a:spcPct val="0"/>
              </a:spcAft>
              <a:defRPr sz="4000">
                <a:solidFill>
                  <a:schemeClr val="dk1"/>
                </a:solidFill>
                <a:latin typeface="+mn-lt"/>
                <a:ea typeface="+mn-ea"/>
                <a:cs typeface="+mn-cs"/>
              </a:defRPr>
            </a:lvl4pPr>
            <a:lvl5pPr algn="l" rtl="0" eaLnBrk="1" fontAlgn="base" hangingPunct="1">
              <a:spcBef>
                <a:spcPct val="0"/>
              </a:spcBef>
              <a:spcAft>
                <a:spcPct val="0"/>
              </a:spcAft>
              <a:defRPr sz="4000">
                <a:solidFill>
                  <a:schemeClr val="dk1"/>
                </a:solidFill>
                <a:latin typeface="+mn-lt"/>
                <a:ea typeface="+mn-ea"/>
                <a:cs typeface="+mn-cs"/>
              </a:defRPr>
            </a:lvl5pPr>
            <a:lvl6pPr marL="457200" algn="l" rtl="0" eaLnBrk="1" fontAlgn="base" hangingPunct="1">
              <a:spcBef>
                <a:spcPct val="0"/>
              </a:spcBef>
              <a:spcAft>
                <a:spcPct val="0"/>
              </a:spcAft>
              <a:defRPr sz="4000">
                <a:solidFill>
                  <a:schemeClr val="dk1"/>
                </a:solidFill>
                <a:latin typeface="+mn-lt"/>
                <a:ea typeface="+mn-ea"/>
                <a:cs typeface="+mn-cs"/>
              </a:defRPr>
            </a:lvl6pPr>
            <a:lvl7pPr marL="914400" algn="l" rtl="0" eaLnBrk="1" fontAlgn="base" hangingPunct="1">
              <a:spcBef>
                <a:spcPct val="0"/>
              </a:spcBef>
              <a:spcAft>
                <a:spcPct val="0"/>
              </a:spcAft>
              <a:defRPr sz="4000">
                <a:solidFill>
                  <a:schemeClr val="dk1"/>
                </a:solidFill>
                <a:latin typeface="+mn-lt"/>
                <a:ea typeface="+mn-ea"/>
                <a:cs typeface="+mn-cs"/>
              </a:defRPr>
            </a:lvl7pPr>
            <a:lvl8pPr marL="1371600" algn="l" rtl="0" eaLnBrk="1" fontAlgn="base" hangingPunct="1">
              <a:spcBef>
                <a:spcPct val="0"/>
              </a:spcBef>
              <a:spcAft>
                <a:spcPct val="0"/>
              </a:spcAft>
              <a:defRPr sz="4000">
                <a:solidFill>
                  <a:schemeClr val="dk1"/>
                </a:solidFill>
                <a:latin typeface="+mn-lt"/>
                <a:ea typeface="+mn-ea"/>
                <a:cs typeface="+mn-cs"/>
              </a:defRPr>
            </a:lvl8pPr>
            <a:lvl9pPr marL="1828800" algn="l" rtl="0" eaLnBrk="1" fontAlgn="base" hangingPunct="1">
              <a:spcBef>
                <a:spcPct val="0"/>
              </a:spcBef>
              <a:spcAft>
                <a:spcPct val="0"/>
              </a:spcAft>
              <a:defRPr sz="4000">
                <a:solidFill>
                  <a:schemeClr val="dk1"/>
                </a:solidFill>
                <a:latin typeface="+mn-lt"/>
                <a:ea typeface="+mn-ea"/>
                <a:cs typeface="+mn-cs"/>
              </a:defRPr>
            </a:lvl9pPr>
          </a:lstStyle>
          <a:p>
            <a:pPr algn="ctr"/>
            <a:r>
              <a:rPr lang="en-US" sz="3600" b="1" dirty="0" smtClean="0"/>
              <a:t>Do you think it impacts your agility?</a:t>
            </a:r>
            <a:endParaRPr lang="en-US" sz="3600" b="1" dirty="0"/>
          </a:p>
        </p:txBody>
      </p:sp>
    </p:spTree>
    <p:extLst>
      <p:ext uri="{BB962C8B-B14F-4D97-AF65-F5344CB8AC3E}">
        <p14:creationId xmlns:p14="http://schemas.microsoft.com/office/powerpoint/2010/main" val="32049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Quality Issues (technical)</a:t>
            </a:r>
            <a:endParaRPr lang="en-US" dirty="0"/>
          </a:p>
        </p:txBody>
      </p:sp>
      <p:sp>
        <p:nvSpPr>
          <p:cNvPr id="6" name="Content Placeholder 5"/>
          <p:cNvSpPr>
            <a:spLocks noGrp="1"/>
          </p:cNvSpPr>
          <p:nvPr>
            <p:ph idx="1"/>
          </p:nvPr>
        </p:nvSpPr>
        <p:spPr/>
        <p:txBody>
          <a:bodyPr/>
          <a:lstStyle/>
          <a:p>
            <a:r>
              <a:rPr lang="en-US" dirty="0" smtClean="0"/>
              <a:t>Code quality</a:t>
            </a:r>
          </a:p>
          <a:p>
            <a:r>
              <a:rPr lang="en-US" dirty="0" smtClean="0"/>
              <a:t>Design quality</a:t>
            </a:r>
          </a:p>
          <a:p>
            <a:r>
              <a:rPr lang="en-US" dirty="0" smtClean="0"/>
              <a:t>Automated testing</a:t>
            </a:r>
          </a:p>
          <a:p>
            <a:r>
              <a:rPr lang="en-US" dirty="0" smtClean="0"/>
              <a:t>Technical debt reduction</a:t>
            </a:r>
            <a:br>
              <a:rPr lang="en-US" dirty="0" smtClean="0"/>
            </a:br>
            <a:endParaRPr lang="en-US" dirty="0" smtClean="0"/>
          </a:p>
          <a:p>
            <a:r>
              <a:rPr lang="en-US" dirty="0" smtClean="0">
                <a:solidFill>
                  <a:srgbClr val="0070C0"/>
                </a:solidFill>
              </a:rPr>
              <a:t>Blah, blah, blah is what your business partners hear!</a:t>
            </a:r>
            <a:endParaRPr lang="en-US" dirty="0">
              <a:solidFill>
                <a:srgbClr val="0070C0"/>
              </a:solidFill>
            </a:endParaRPr>
          </a:p>
        </p:txBody>
      </p:sp>
    </p:spTree>
    <p:extLst>
      <p:ext uri="{BB962C8B-B14F-4D97-AF65-F5344CB8AC3E}">
        <p14:creationId xmlns:p14="http://schemas.microsoft.com/office/powerpoint/2010/main" val="120053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Dilemma</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2649467437"/>
              </p:ext>
            </p:extLst>
          </p:nvPr>
        </p:nvGraphicFramePr>
        <p:xfrm>
          <a:off x="609600" y="1600200"/>
          <a:ext cx="81534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0" y="1272222"/>
            <a:ext cx="533400" cy="244476"/>
          </a:xfrm>
          <a:prstGeom prst="rect">
            <a:avLst/>
          </a:prstGeom>
        </p:spPr>
        <p:txBody>
          <a:bodyPr>
            <a:normAutofit fontScale="85000" lnSpcReduction="20000"/>
          </a:bodyPr>
          <a:lstStyle/>
          <a:p>
            <a:pPr eaLnBrk="1" latinLnBrk="0" hangingPunct="1"/>
            <a:fld id="{F0C94032-CD4C-4C25-B0C2-CEC720522D92}" type="slidenum">
              <a:rPr kumimoji="0" lang="en-US" smtClean="0"/>
              <a:pPr eaLnBrk="1" latinLnBrk="0" hangingPunct="1"/>
              <a:t>33</a:t>
            </a:fld>
            <a:endParaRPr kumimoji="0" lang="en-US" dirty="0">
              <a:solidFill>
                <a:srgbClr val="FFFFFF"/>
              </a:solidFill>
            </a:endParaRPr>
          </a:p>
        </p:txBody>
      </p:sp>
      <p:sp>
        <p:nvSpPr>
          <p:cNvPr id="6" name="TextBox 5"/>
          <p:cNvSpPr txBox="1"/>
          <p:nvPr/>
        </p:nvSpPr>
        <p:spPr>
          <a:xfrm>
            <a:off x="990600" y="4572000"/>
            <a:ext cx="2971800" cy="1200329"/>
          </a:xfrm>
          <a:prstGeom prst="rect">
            <a:avLst/>
          </a:prstGeom>
          <a:noFill/>
        </p:spPr>
        <p:txBody>
          <a:bodyPr wrap="square" rtlCol="0">
            <a:spAutoFit/>
          </a:bodyPr>
          <a:lstStyle/>
          <a:p>
            <a:pPr algn="ctr"/>
            <a:r>
              <a:rPr lang="en-US" sz="3600" dirty="0"/>
              <a:t>Business</a:t>
            </a:r>
            <a:r>
              <a:rPr lang="en-US" sz="2400" dirty="0" smtClean="0"/>
              <a:t> </a:t>
            </a:r>
            <a:r>
              <a:rPr lang="en-US" sz="3600" dirty="0"/>
              <a:t>Outcome</a:t>
            </a:r>
          </a:p>
        </p:txBody>
      </p:sp>
      <p:sp>
        <p:nvSpPr>
          <p:cNvPr id="7" name="TextBox 6"/>
          <p:cNvSpPr txBox="1"/>
          <p:nvPr/>
        </p:nvSpPr>
        <p:spPr>
          <a:xfrm>
            <a:off x="5410200" y="4563402"/>
            <a:ext cx="2971800" cy="1200329"/>
          </a:xfrm>
          <a:prstGeom prst="rect">
            <a:avLst/>
          </a:prstGeom>
          <a:noFill/>
        </p:spPr>
        <p:txBody>
          <a:bodyPr wrap="square" rtlCol="0">
            <a:spAutoFit/>
          </a:bodyPr>
          <a:lstStyle>
            <a:defPPr>
              <a:defRPr lang="en-US"/>
            </a:defPPr>
            <a:lvl1pPr algn="ctr">
              <a:defRPr sz="3600"/>
            </a:lvl1pPr>
          </a:lstStyle>
          <a:p>
            <a:r>
              <a:rPr lang="en-US" dirty="0"/>
              <a:t>Technical Outcome</a:t>
            </a:r>
          </a:p>
        </p:txBody>
      </p:sp>
    </p:spTree>
    <p:extLst>
      <p:ext uri="{BB962C8B-B14F-4D97-AF65-F5344CB8AC3E}">
        <p14:creationId xmlns:p14="http://schemas.microsoft.com/office/powerpoint/2010/main" val="364731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3" name="Slide Number Placeholder 2"/>
          <p:cNvSpPr>
            <a:spLocks noGrp="1"/>
          </p:cNvSpPr>
          <p:nvPr>
            <p:ph type="sldNum" sz="quarter" idx="4294967295"/>
          </p:nvPr>
        </p:nvSpPr>
        <p:spPr>
          <a:xfrm>
            <a:off x="0" y="1272222"/>
            <a:ext cx="533400" cy="244476"/>
          </a:xfrm>
          <a:prstGeom prst="rect">
            <a:avLst/>
          </a:prstGeom>
        </p:spPr>
        <p:txBody>
          <a:bodyPr>
            <a:normAutofit fontScale="85000" lnSpcReduction="20000"/>
          </a:bodyPr>
          <a:lstStyle/>
          <a:p>
            <a:pPr eaLnBrk="1" latinLnBrk="0" hangingPunct="1"/>
            <a:fld id="{F0C94032-CD4C-4C25-B0C2-CEC720522D92}" type="slidenum">
              <a:rPr kumimoji="0" lang="en-US" smtClean="0"/>
              <a:pPr eaLnBrk="1" latinLnBrk="0" hangingPunct="1"/>
              <a:t>34</a:t>
            </a:fld>
            <a:endParaRPr kumimoji="0" lang="en-US" dirty="0">
              <a:solidFill>
                <a:srgbClr val="FFFFFF"/>
              </a:solidFill>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1737849183"/>
              </p:ext>
            </p:extLst>
          </p:nvPr>
        </p:nvGraphicFramePr>
        <p:xfrm>
          <a:off x="612648" y="1600200"/>
          <a:ext cx="8153400" cy="297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447800" y="4541575"/>
            <a:ext cx="2514600" cy="1200329"/>
          </a:xfrm>
          <a:prstGeom prst="rect">
            <a:avLst/>
          </a:prstGeom>
          <a:noFill/>
        </p:spPr>
        <p:txBody>
          <a:bodyPr wrap="square" rtlCol="0">
            <a:spAutoFit/>
          </a:bodyPr>
          <a:lstStyle/>
          <a:p>
            <a:r>
              <a:rPr lang="en-US" sz="3600" dirty="0" smtClean="0"/>
              <a:t>Business Outcome</a:t>
            </a:r>
            <a:endParaRPr lang="en-US" sz="3600" dirty="0"/>
          </a:p>
        </p:txBody>
      </p:sp>
      <p:sp>
        <p:nvSpPr>
          <p:cNvPr id="7" name="TextBox 6"/>
          <p:cNvSpPr txBox="1"/>
          <p:nvPr/>
        </p:nvSpPr>
        <p:spPr>
          <a:xfrm>
            <a:off x="5638800" y="4541575"/>
            <a:ext cx="2557054" cy="1200329"/>
          </a:xfrm>
          <a:prstGeom prst="rect">
            <a:avLst/>
          </a:prstGeom>
          <a:noFill/>
        </p:spPr>
        <p:txBody>
          <a:bodyPr wrap="square" rtlCol="0">
            <a:spAutoFit/>
          </a:bodyPr>
          <a:lstStyle>
            <a:defPPr>
              <a:defRPr lang="en-US"/>
            </a:defPPr>
            <a:lvl1pPr>
              <a:defRPr sz="3600"/>
            </a:lvl1pPr>
          </a:lstStyle>
          <a:p>
            <a:r>
              <a:rPr lang="en-US" dirty="0" smtClean="0"/>
              <a:t>Business Outcome</a:t>
            </a:r>
            <a:endParaRPr lang="en-US" dirty="0"/>
          </a:p>
        </p:txBody>
      </p:sp>
    </p:spTree>
    <p:extLst>
      <p:ext uri="{BB962C8B-B14F-4D97-AF65-F5344CB8AC3E}">
        <p14:creationId xmlns:p14="http://schemas.microsoft.com/office/powerpoint/2010/main" val="86480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3" name="Slide Number Placeholder 2"/>
          <p:cNvSpPr>
            <a:spLocks noGrp="1"/>
          </p:cNvSpPr>
          <p:nvPr>
            <p:ph type="sldNum" sz="quarter" idx="4294967295"/>
          </p:nvPr>
        </p:nvSpPr>
        <p:spPr>
          <a:xfrm>
            <a:off x="0" y="1272222"/>
            <a:ext cx="533400" cy="244476"/>
          </a:xfrm>
          <a:prstGeom prst="rect">
            <a:avLst/>
          </a:prstGeom>
        </p:spPr>
        <p:txBody>
          <a:bodyPr>
            <a:normAutofit fontScale="85000" lnSpcReduction="20000"/>
          </a:bodyPr>
          <a:lstStyle/>
          <a:p>
            <a:pPr eaLnBrk="1" latinLnBrk="0" hangingPunct="1"/>
            <a:fld id="{F0C94032-CD4C-4C25-B0C2-CEC720522D92}" type="slidenum">
              <a:rPr kumimoji="0" lang="en-US" smtClean="0"/>
              <a:pPr eaLnBrk="1" latinLnBrk="0" hangingPunct="1"/>
              <a:t>35</a:t>
            </a:fld>
            <a:endParaRPr kumimoji="0" lang="en-US" dirty="0">
              <a:solidFill>
                <a:srgbClr val="FFFFFF"/>
              </a:solidFill>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3325955403"/>
              </p:ext>
            </p:extLst>
          </p:nvPr>
        </p:nvGraphicFramePr>
        <p:xfrm>
          <a:off x="612648" y="1600200"/>
          <a:ext cx="8153400" cy="297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447800" y="4541575"/>
            <a:ext cx="2514600" cy="1200329"/>
          </a:xfrm>
          <a:prstGeom prst="rect">
            <a:avLst/>
          </a:prstGeom>
          <a:noFill/>
        </p:spPr>
        <p:txBody>
          <a:bodyPr wrap="square" rtlCol="0">
            <a:spAutoFit/>
          </a:bodyPr>
          <a:lstStyle/>
          <a:p>
            <a:r>
              <a:rPr lang="en-US" sz="3600" dirty="0" smtClean="0"/>
              <a:t>Business Outcome</a:t>
            </a:r>
            <a:endParaRPr lang="en-US" sz="3600" dirty="0"/>
          </a:p>
        </p:txBody>
      </p:sp>
      <p:sp>
        <p:nvSpPr>
          <p:cNvPr id="7" name="TextBox 6"/>
          <p:cNvSpPr txBox="1"/>
          <p:nvPr/>
        </p:nvSpPr>
        <p:spPr>
          <a:xfrm>
            <a:off x="5638800" y="4541575"/>
            <a:ext cx="2557054" cy="1200329"/>
          </a:xfrm>
          <a:prstGeom prst="rect">
            <a:avLst/>
          </a:prstGeom>
          <a:noFill/>
        </p:spPr>
        <p:txBody>
          <a:bodyPr wrap="square" rtlCol="0">
            <a:spAutoFit/>
          </a:bodyPr>
          <a:lstStyle>
            <a:defPPr>
              <a:defRPr lang="en-US"/>
            </a:defPPr>
            <a:lvl1pPr>
              <a:defRPr sz="3600"/>
            </a:lvl1pPr>
          </a:lstStyle>
          <a:p>
            <a:r>
              <a:rPr lang="en-US" dirty="0" smtClean="0"/>
              <a:t>Business Outcome</a:t>
            </a:r>
            <a:endParaRPr lang="en-US" dirty="0"/>
          </a:p>
        </p:txBody>
      </p:sp>
    </p:spTree>
    <p:extLst>
      <p:ext uri="{BB962C8B-B14F-4D97-AF65-F5344CB8AC3E}">
        <p14:creationId xmlns:p14="http://schemas.microsoft.com/office/powerpoint/2010/main" val="18353810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Consequences of Waterfall</a:t>
            </a:r>
            <a:endParaRPr lang="en-US" dirty="0"/>
          </a:p>
        </p:txBody>
      </p:sp>
      <p:sp>
        <p:nvSpPr>
          <p:cNvPr id="6" name="Rectangle 5"/>
          <p:cNvSpPr/>
          <p:nvPr/>
        </p:nvSpPr>
        <p:spPr>
          <a:xfrm>
            <a:off x="5262946" y="2438400"/>
            <a:ext cx="1452946" cy="609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Maintain</a:t>
            </a:r>
          </a:p>
        </p:txBody>
      </p:sp>
      <p:sp>
        <p:nvSpPr>
          <p:cNvPr id="7" name="Rectangle 6"/>
          <p:cNvSpPr/>
          <p:nvPr/>
        </p:nvSpPr>
        <p:spPr>
          <a:xfrm>
            <a:off x="1447800" y="2438400"/>
            <a:ext cx="3815146" cy="609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Plan, Develop, Build, Test, Release</a:t>
            </a:r>
            <a:endParaRPr lang="en-US" dirty="0"/>
          </a:p>
        </p:txBody>
      </p:sp>
      <p:sp>
        <p:nvSpPr>
          <p:cNvPr id="14" name="TextBox 13"/>
          <p:cNvSpPr txBox="1"/>
          <p:nvPr/>
        </p:nvSpPr>
        <p:spPr>
          <a:xfrm>
            <a:off x="2027752" y="3200400"/>
            <a:ext cx="2339102" cy="923330"/>
          </a:xfrm>
          <a:prstGeom prst="rect">
            <a:avLst/>
          </a:prstGeom>
          <a:noFill/>
        </p:spPr>
        <p:txBody>
          <a:bodyPr wrap="none" rtlCol="0">
            <a:spAutoFit/>
          </a:bodyPr>
          <a:lstStyle/>
          <a:p>
            <a:pPr algn="ctr"/>
            <a:r>
              <a:rPr lang="en-US" dirty="0" smtClean="0"/>
              <a:t>12+/- months</a:t>
            </a:r>
          </a:p>
          <a:p>
            <a:pPr algn="ctr"/>
            <a:r>
              <a:rPr lang="en-US" dirty="0" smtClean="0"/>
              <a:t>Hundreds of features</a:t>
            </a:r>
          </a:p>
          <a:p>
            <a:pPr algn="ctr"/>
            <a:r>
              <a:rPr lang="en-US" dirty="0" smtClean="0"/>
              <a:t>Serial Development</a:t>
            </a:r>
            <a:endParaRPr lang="en-US" dirty="0"/>
          </a:p>
        </p:txBody>
      </p:sp>
      <p:sp>
        <p:nvSpPr>
          <p:cNvPr id="15" name="TextBox 14"/>
          <p:cNvSpPr txBox="1"/>
          <p:nvPr/>
        </p:nvSpPr>
        <p:spPr>
          <a:xfrm>
            <a:off x="4985514" y="3200400"/>
            <a:ext cx="2198039" cy="923330"/>
          </a:xfrm>
          <a:prstGeom prst="rect">
            <a:avLst/>
          </a:prstGeom>
          <a:noFill/>
        </p:spPr>
        <p:txBody>
          <a:bodyPr wrap="none" rtlCol="0">
            <a:spAutoFit/>
          </a:bodyPr>
          <a:lstStyle/>
          <a:p>
            <a:pPr algn="ctr"/>
            <a:r>
              <a:rPr lang="en-US" dirty="0" smtClean="0"/>
              <a:t>Weeks</a:t>
            </a:r>
          </a:p>
          <a:p>
            <a:pPr algn="ctr"/>
            <a:r>
              <a:rPr lang="en-US" dirty="0" smtClean="0"/>
              <a:t>Few Features</a:t>
            </a:r>
          </a:p>
          <a:p>
            <a:pPr algn="ctr"/>
            <a:r>
              <a:rPr lang="en-US" dirty="0" smtClean="0"/>
              <a:t>Serial Development</a:t>
            </a:r>
            <a:endParaRPr lang="en-US" dirty="0"/>
          </a:p>
        </p:txBody>
      </p:sp>
      <p:sp>
        <p:nvSpPr>
          <p:cNvPr id="41" name="TextBox 40"/>
          <p:cNvSpPr txBox="1"/>
          <p:nvPr/>
        </p:nvSpPr>
        <p:spPr>
          <a:xfrm>
            <a:off x="1396448" y="4495800"/>
            <a:ext cx="5310108" cy="923330"/>
          </a:xfrm>
          <a:prstGeom prst="rect">
            <a:avLst/>
          </a:prstGeom>
          <a:noFill/>
        </p:spPr>
        <p:txBody>
          <a:bodyPr wrap="none" rtlCol="0">
            <a:spAutoFit/>
          </a:bodyPr>
          <a:lstStyle/>
          <a:p>
            <a:pPr algn="ctr"/>
            <a:r>
              <a:rPr lang="en-US" dirty="0" smtClean="0"/>
              <a:t>Feedback from poor quality is long term</a:t>
            </a:r>
            <a:br>
              <a:rPr lang="en-US" dirty="0" smtClean="0"/>
            </a:br>
            <a:endParaRPr lang="en-US" dirty="0" smtClean="0"/>
          </a:p>
          <a:p>
            <a:pPr algn="ctr"/>
            <a:r>
              <a:rPr lang="en-US" dirty="0" smtClean="0"/>
              <a:t>Consequences of low quality difficult to determine</a:t>
            </a:r>
            <a:endParaRPr lang="en-US" dirty="0"/>
          </a:p>
        </p:txBody>
      </p:sp>
    </p:spTree>
    <p:extLst>
      <p:ext uri="{BB962C8B-B14F-4D97-AF65-F5344CB8AC3E}">
        <p14:creationId xmlns:p14="http://schemas.microsoft.com/office/powerpoint/2010/main" val="335928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&amp; Continuous Delivery</a:t>
            </a:r>
            <a:endParaRPr lang="en-US" dirty="0"/>
          </a:p>
        </p:txBody>
      </p:sp>
      <p:sp>
        <p:nvSpPr>
          <p:cNvPr id="19" name="Rectangle 18"/>
          <p:cNvSpPr/>
          <p:nvPr/>
        </p:nvSpPr>
        <p:spPr>
          <a:xfrm>
            <a:off x="2004629" y="2590800"/>
            <a:ext cx="1609725"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Milestone </a:t>
            </a:r>
            <a:r>
              <a:rPr lang="en-US" dirty="0"/>
              <a:t>1</a:t>
            </a:r>
          </a:p>
        </p:txBody>
      </p:sp>
      <p:sp>
        <p:nvSpPr>
          <p:cNvPr id="20" name="Rectangle 19"/>
          <p:cNvSpPr/>
          <p:nvPr/>
        </p:nvSpPr>
        <p:spPr>
          <a:xfrm>
            <a:off x="2004630" y="2895600"/>
            <a:ext cx="400050" cy="304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t>
            </a:r>
            <a:r>
              <a:rPr lang="en-US" sz="1200" dirty="0" smtClean="0"/>
              <a:t>1</a:t>
            </a:r>
            <a:endParaRPr lang="en-US" sz="1200" dirty="0"/>
          </a:p>
        </p:txBody>
      </p:sp>
      <p:sp>
        <p:nvSpPr>
          <p:cNvPr id="21" name="Rectangle 20"/>
          <p:cNvSpPr/>
          <p:nvPr/>
        </p:nvSpPr>
        <p:spPr>
          <a:xfrm>
            <a:off x="2414205" y="28956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t>
            </a:r>
            <a:r>
              <a:rPr lang="en-US" sz="1200" dirty="0" smtClean="0"/>
              <a:t>2</a:t>
            </a:r>
            <a:endParaRPr lang="en-US" sz="1200" dirty="0"/>
          </a:p>
        </p:txBody>
      </p:sp>
      <p:sp>
        <p:nvSpPr>
          <p:cNvPr id="22" name="Rectangle 21"/>
          <p:cNvSpPr/>
          <p:nvPr/>
        </p:nvSpPr>
        <p:spPr>
          <a:xfrm>
            <a:off x="2814255" y="28956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t>
            </a:r>
            <a:r>
              <a:rPr lang="en-US" sz="1200" dirty="0" smtClean="0"/>
              <a:t>3</a:t>
            </a:r>
            <a:endParaRPr lang="en-US" sz="1200" dirty="0"/>
          </a:p>
        </p:txBody>
      </p:sp>
      <p:sp>
        <p:nvSpPr>
          <p:cNvPr id="23" name="Rectangle 22"/>
          <p:cNvSpPr/>
          <p:nvPr/>
        </p:nvSpPr>
        <p:spPr>
          <a:xfrm>
            <a:off x="3214305" y="28956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t>
            </a:r>
          </a:p>
        </p:txBody>
      </p:sp>
      <p:sp>
        <p:nvSpPr>
          <p:cNvPr id="24" name="TextBox 23"/>
          <p:cNvSpPr txBox="1"/>
          <p:nvPr/>
        </p:nvSpPr>
        <p:spPr>
          <a:xfrm>
            <a:off x="1600200" y="4038600"/>
            <a:ext cx="6019800" cy="2246769"/>
          </a:xfrm>
          <a:prstGeom prst="rect">
            <a:avLst/>
          </a:prstGeom>
          <a:noFill/>
        </p:spPr>
        <p:txBody>
          <a:bodyPr wrap="square" rtlCol="0">
            <a:spAutoFit/>
          </a:bodyPr>
          <a:lstStyle/>
          <a:p>
            <a:pPr algn="ctr"/>
            <a:r>
              <a:rPr lang="en-US" sz="2000" dirty="0" smtClean="0"/>
              <a:t>Feedback immediate, a matter of weeks</a:t>
            </a:r>
            <a:br>
              <a:rPr lang="en-US" sz="2000" dirty="0" smtClean="0"/>
            </a:br>
            <a:r>
              <a:rPr lang="en-US" sz="2000" dirty="0" smtClean="0"/>
              <a:t/>
            </a:r>
            <a:br>
              <a:rPr lang="en-US" sz="2000" dirty="0" smtClean="0"/>
            </a:br>
            <a:r>
              <a:rPr lang="en-US" sz="2000" dirty="0" smtClean="0"/>
              <a:t>Consequences of low quality</a:t>
            </a:r>
            <a:br>
              <a:rPr lang="en-US" sz="2000" dirty="0" smtClean="0"/>
            </a:br>
            <a:r>
              <a:rPr lang="en-US" sz="2000" dirty="0" smtClean="0"/>
              <a:t>easier to determine.</a:t>
            </a:r>
          </a:p>
          <a:p>
            <a:pPr algn="ctr"/>
            <a:endParaRPr lang="en-US" sz="2000" dirty="0"/>
          </a:p>
          <a:p>
            <a:pPr algn="ctr"/>
            <a:r>
              <a:rPr lang="en-US" sz="2000" dirty="0" smtClean="0">
                <a:solidFill>
                  <a:srgbClr val="002060"/>
                </a:solidFill>
              </a:rPr>
              <a:t>Goal Not Features, but </a:t>
            </a:r>
            <a:br>
              <a:rPr lang="en-US" sz="2000" dirty="0" smtClean="0">
                <a:solidFill>
                  <a:srgbClr val="002060"/>
                </a:solidFill>
              </a:rPr>
            </a:br>
            <a:r>
              <a:rPr lang="en-US" sz="2000" dirty="0" smtClean="0">
                <a:solidFill>
                  <a:srgbClr val="002060"/>
                </a:solidFill>
              </a:rPr>
              <a:t>Continuous Stream of Value!</a:t>
            </a:r>
            <a:endParaRPr lang="en-US" sz="2000" dirty="0">
              <a:solidFill>
                <a:srgbClr val="002060"/>
              </a:solidFill>
            </a:endParaRPr>
          </a:p>
        </p:txBody>
      </p:sp>
      <p:sp>
        <p:nvSpPr>
          <p:cNvPr id="25" name="TextBox 24"/>
          <p:cNvSpPr txBox="1"/>
          <p:nvPr/>
        </p:nvSpPr>
        <p:spPr>
          <a:xfrm>
            <a:off x="2268317" y="2140735"/>
            <a:ext cx="1082348" cy="369332"/>
          </a:xfrm>
          <a:prstGeom prst="rect">
            <a:avLst/>
          </a:prstGeom>
          <a:noFill/>
        </p:spPr>
        <p:txBody>
          <a:bodyPr wrap="none" rtlCol="0">
            <a:spAutoFit/>
          </a:bodyPr>
          <a:lstStyle/>
          <a:p>
            <a:pPr algn="ctr"/>
            <a:r>
              <a:rPr lang="en-US" dirty="0" smtClean="0"/>
              <a:t>3-6 </a:t>
            </a:r>
            <a:r>
              <a:rPr lang="en-US" dirty="0" err="1" smtClean="0"/>
              <a:t>mths</a:t>
            </a:r>
            <a:endParaRPr lang="en-US" dirty="0"/>
          </a:p>
        </p:txBody>
      </p:sp>
      <p:sp>
        <p:nvSpPr>
          <p:cNvPr id="26" name="TextBox 25"/>
          <p:cNvSpPr txBox="1"/>
          <p:nvPr/>
        </p:nvSpPr>
        <p:spPr>
          <a:xfrm>
            <a:off x="3476181" y="3352800"/>
            <a:ext cx="1963038" cy="369332"/>
          </a:xfrm>
          <a:prstGeom prst="rect">
            <a:avLst/>
          </a:prstGeom>
          <a:noFill/>
        </p:spPr>
        <p:txBody>
          <a:bodyPr wrap="none" rtlCol="0">
            <a:spAutoFit/>
          </a:bodyPr>
          <a:lstStyle/>
          <a:p>
            <a:pPr algn="ctr"/>
            <a:r>
              <a:rPr lang="en-US" dirty="0" smtClean="0"/>
              <a:t>Weekly Releases</a:t>
            </a:r>
            <a:endParaRPr lang="en-US" dirty="0"/>
          </a:p>
        </p:txBody>
      </p:sp>
      <p:sp>
        <p:nvSpPr>
          <p:cNvPr id="27" name="Rectangle 26"/>
          <p:cNvSpPr/>
          <p:nvPr/>
        </p:nvSpPr>
        <p:spPr>
          <a:xfrm>
            <a:off x="3581400" y="2590800"/>
            <a:ext cx="1609725"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Milestone 2</a:t>
            </a:r>
            <a:endParaRPr lang="en-US" dirty="0"/>
          </a:p>
        </p:txBody>
      </p:sp>
      <p:sp>
        <p:nvSpPr>
          <p:cNvPr id="28" name="Rectangle 27"/>
          <p:cNvSpPr/>
          <p:nvPr/>
        </p:nvSpPr>
        <p:spPr>
          <a:xfrm>
            <a:off x="3581401" y="2895600"/>
            <a:ext cx="400050" cy="304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t>
            </a:r>
            <a:r>
              <a:rPr lang="en-US" sz="1200" dirty="0" smtClean="0"/>
              <a:t>1</a:t>
            </a:r>
            <a:endParaRPr lang="en-US" sz="1200" dirty="0"/>
          </a:p>
        </p:txBody>
      </p:sp>
      <p:sp>
        <p:nvSpPr>
          <p:cNvPr id="29" name="Rectangle 28"/>
          <p:cNvSpPr/>
          <p:nvPr/>
        </p:nvSpPr>
        <p:spPr>
          <a:xfrm>
            <a:off x="3990976" y="28956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t>
            </a:r>
            <a:r>
              <a:rPr lang="en-US" sz="1200" dirty="0" smtClean="0"/>
              <a:t>2</a:t>
            </a:r>
            <a:endParaRPr lang="en-US" sz="1200" dirty="0"/>
          </a:p>
        </p:txBody>
      </p:sp>
      <p:sp>
        <p:nvSpPr>
          <p:cNvPr id="30" name="Rectangle 29"/>
          <p:cNvSpPr/>
          <p:nvPr/>
        </p:nvSpPr>
        <p:spPr>
          <a:xfrm>
            <a:off x="4391026" y="28956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R3</a:t>
            </a:r>
            <a:endParaRPr lang="en-US" sz="1200" dirty="0"/>
          </a:p>
        </p:txBody>
      </p:sp>
      <p:sp>
        <p:nvSpPr>
          <p:cNvPr id="31" name="Rectangle 30"/>
          <p:cNvSpPr/>
          <p:nvPr/>
        </p:nvSpPr>
        <p:spPr>
          <a:xfrm>
            <a:off x="4791076" y="28956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t>
            </a:r>
          </a:p>
        </p:txBody>
      </p:sp>
      <p:sp>
        <p:nvSpPr>
          <p:cNvPr id="32" name="TextBox 31"/>
          <p:cNvSpPr txBox="1"/>
          <p:nvPr/>
        </p:nvSpPr>
        <p:spPr>
          <a:xfrm>
            <a:off x="3845088" y="2140735"/>
            <a:ext cx="1082348" cy="369332"/>
          </a:xfrm>
          <a:prstGeom prst="rect">
            <a:avLst/>
          </a:prstGeom>
          <a:noFill/>
        </p:spPr>
        <p:txBody>
          <a:bodyPr wrap="none" rtlCol="0">
            <a:spAutoFit/>
          </a:bodyPr>
          <a:lstStyle/>
          <a:p>
            <a:pPr algn="ctr"/>
            <a:r>
              <a:rPr lang="en-US" dirty="0" smtClean="0"/>
              <a:t>3-6 </a:t>
            </a:r>
            <a:r>
              <a:rPr lang="en-US" dirty="0" err="1" smtClean="0"/>
              <a:t>mths</a:t>
            </a:r>
            <a:endParaRPr lang="en-US" dirty="0"/>
          </a:p>
        </p:txBody>
      </p:sp>
      <p:sp>
        <p:nvSpPr>
          <p:cNvPr id="34" name="Rectangle 33"/>
          <p:cNvSpPr/>
          <p:nvPr/>
        </p:nvSpPr>
        <p:spPr>
          <a:xfrm>
            <a:off x="5179437" y="2590800"/>
            <a:ext cx="1609725"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Milestone 3</a:t>
            </a:r>
            <a:endParaRPr lang="en-US" dirty="0"/>
          </a:p>
        </p:txBody>
      </p:sp>
      <p:sp>
        <p:nvSpPr>
          <p:cNvPr id="35" name="Rectangle 34"/>
          <p:cNvSpPr/>
          <p:nvPr/>
        </p:nvSpPr>
        <p:spPr>
          <a:xfrm>
            <a:off x="5189636" y="2895600"/>
            <a:ext cx="400050" cy="304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t>
            </a:r>
            <a:r>
              <a:rPr lang="en-US" sz="1200" dirty="0" smtClean="0"/>
              <a:t>1</a:t>
            </a:r>
            <a:endParaRPr lang="en-US" sz="1200" dirty="0"/>
          </a:p>
        </p:txBody>
      </p:sp>
      <p:sp>
        <p:nvSpPr>
          <p:cNvPr id="36" name="Rectangle 35"/>
          <p:cNvSpPr/>
          <p:nvPr/>
        </p:nvSpPr>
        <p:spPr>
          <a:xfrm>
            <a:off x="5599211" y="28956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t>
            </a:r>
            <a:r>
              <a:rPr lang="en-US" sz="1200" dirty="0" smtClean="0"/>
              <a:t>2</a:t>
            </a:r>
            <a:endParaRPr lang="en-US" sz="1200" dirty="0"/>
          </a:p>
        </p:txBody>
      </p:sp>
      <p:sp>
        <p:nvSpPr>
          <p:cNvPr id="37" name="Rectangle 36"/>
          <p:cNvSpPr/>
          <p:nvPr/>
        </p:nvSpPr>
        <p:spPr>
          <a:xfrm>
            <a:off x="5999261" y="28956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t>
            </a:r>
            <a:r>
              <a:rPr lang="en-US" sz="1200" dirty="0" smtClean="0"/>
              <a:t>3</a:t>
            </a:r>
            <a:endParaRPr lang="en-US" sz="1200" dirty="0"/>
          </a:p>
        </p:txBody>
      </p:sp>
      <p:sp>
        <p:nvSpPr>
          <p:cNvPr id="38" name="Rectangle 37"/>
          <p:cNvSpPr/>
          <p:nvPr/>
        </p:nvSpPr>
        <p:spPr>
          <a:xfrm>
            <a:off x="6399311" y="28956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t>
            </a:r>
          </a:p>
        </p:txBody>
      </p:sp>
      <p:sp>
        <p:nvSpPr>
          <p:cNvPr id="39" name="TextBox 38"/>
          <p:cNvSpPr txBox="1"/>
          <p:nvPr/>
        </p:nvSpPr>
        <p:spPr>
          <a:xfrm>
            <a:off x="5453323" y="2140735"/>
            <a:ext cx="1082348" cy="369332"/>
          </a:xfrm>
          <a:prstGeom prst="rect">
            <a:avLst/>
          </a:prstGeom>
          <a:noFill/>
        </p:spPr>
        <p:txBody>
          <a:bodyPr wrap="none" rtlCol="0">
            <a:spAutoFit/>
          </a:bodyPr>
          <a:lstStyle>
            <a:defPPr>
              <a:defRPr lang="en-US"/>
            </a:defPPr>
            <a:lvl1pPr algn="ct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3-6 </a:t>
            </a:r>
            <a:r>
              <a:rPr lang="en-US" dirty="0" err="1"/>
              <a:t>mths</a:t>
            </a:r>
            <a:endParaRPr lang="en-US" dirty="0"/>
          </a:p>
        </p:txBody>
      </p:sp>
    </p:spTree>
    <p:extLst>
      <p:ext uri="{BB962C8B-B14F-4D97-AF65-F5344CB8AC3E}">
        <p14:creationId xmlns:p14="http://schemas.microsoft.com/office/powerpoint/2010/main" val="187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r>
              <a:rPr lang="en-US" dirty="0" smtClean="0"/>
              <a:t>Quality Matters</a:t>
            </a:r>
            <a:endParaRPr lang="en-US" dirty="0"/>
          </a:p>
        </p:txBody>
      </p:sp>
      <p:sp>
        <p:nvSpPr>
          <p:cNvPr id="780291" name="Rectangle 3"/>
          <p:cNvSpPr>
            <a:spLocks noGrp="1" noChangeArrowheads="1"/>
          </p:cNvSpPr>
          <p:nvPr>
            <p:ph idx="1"/>
          </p:nvPr>
        </p:nvSpPr>
        <p:spPr/>
        <p:txBody>
          <a:bodyPr>
            <a:normAutofit/>
          </a:bodyPr>
          <a:lstStyle/>
          <a:p>
            <a:r>
              <a:rPr lang="en-US" sz="2400" dirty="0" smtClean="0"/>
              <a:t>Scientific Instrument Company, Canada</a:t>
            </a:r>
          </a:p>
          <a:p>
            <a:r>
              <a:rPr lang="en-US" sz="2400" dirty="0" smtClean="0"/>
              <a:t>Average results from 6 before- and 6 after-Agile projects</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2872666444"/>
              </p:ext>
            </p:extLst>
          </p:nvPr>
        </p:nvGraphicFramePr>
        <p:xfrm>
          <a:off x="685800" y="2743200"/>
          <a:ext cx="7543800" cy="3200400"/>
        </p:xfrm>
        <a:graphic>
          <a:graphicData uri="http://schemas.openxmlformats.org/drawingml/2006/table">
            <a:tbl>
              <a:tblPr firstRow="1" bandRow="1">
                <a:effectLst>
                  <a:outerShdw blurRad="50800" dist="38100" dir="2700000" algn="tl" rotWithShape="0">
                    <a:schemeClr val="tx1">
                      <a:lumMod val="85000"/>
                      <a:lumOff val="15000"/>
                      <a:alpha val="43000"/>
                    </a:schemeClr>
                  </a:outerShdw>
                </a:effectLst>
                <a:tableStyleId>{B301B821-A1FF-4177-AEE7-76D212191A09}</a:tableStyleId>
              </a:tblPr>
              <a:tblGrid>
                <a:gridCol w="2133600"/>
                <a:gridCol w="1638300"/>
                <a:gridCol w="1885950"/>
                <a:gridCol w="1885950"/>
              </a:tblGrid>
              <a:tr h="457200">
                <a:tc>
                  <a:txBody>
                    <a:bodyPr/>
                    <a:lstStyle/>
                    <a:p>
                      <a:pPr algn="ctr"/>
                      <a:endParaRPr lang="en-US" dirty="0"/>
                    </a:p>
                  </a:txBody>
                  <a:tcPr/>
                </a:tc>
                <a:tc>
                  <a:txBody>
                    <a:bodyPr/>
                    <a:lstStyle/>
                    <a:p>
                      <a:pPr algn="ctr"/>
                      <a:r>
                        <a:rPr lang="en-US" dirty="0" smtClean="0"/>
                        <a:t>Pre-Agile</a:t>
                      </a:r>
                      <a:endParaRPr lang="en-US" dirty="0"/>
                    </a:p>
                  </a:txBody>
                  <a:tcPr/>
                </a:tc>
                <a:tc>
                  <a:txBody>
                    <a:bodyPr/>
                    <a:lstStyle/>
                    <a:p>
                      <a:pPr algn="ctr"/>
                      <a:r>
                        <a:rPr lang="en-US" dirty="0" smtClean="0"/>
                        <a:t>Post-Agile</a:t>
                      </a:r>
                      <a:endParaRPr lang="en-US" dirty="0"/>
                    </a:p>
                  </a:txBody>
                  <a:tcPr/>
                </a:tc>
                <a:tc>
                  <a:txBody>
                    <a:bodyPr/>
                    <a:lstStyle/>
                    <a:p>
                      <a:pPr algn="ctr"/>
                      <a:r>
                        <a:rPr lang="en-US" dirty="0" smtClean="0"/>
                        <a:t>% Improvement</a:t>
                      </a:r>
                      <a:endParaRPr lang="en-US" dirty="0"/>
                    </a:p>
                  </a:txBody>
                  <a:tcPr/>
                </a:tc>
              </a:tr>
              <a:tr h="685800">
                <a:tc>
                  <a:txBody>
                    <a:bodyPr/>
                    <a:lstStyle/>
                    <a:p>
                      <a:r>
                        <a:rPr lang="en-US" dirty="0" smtClean="0"/>
                        <a:t>Project Cost</a:t>
                      </a:r>
                      <a:endParaRPr lang="en-US" dirty="0"/>
                    </a:p>
                  </a:txBody>
                  <a:tcPr/>
                </a:tc>
                <a:tc>
                  <a:txBody>
                    <a:bodyPr/>
                    <a:lstStyle/>
                    <a:p>
                      <a:pPr algn="ctr"/>
                      <a:r>
                        <a:rPr lang="en-US" dirty="0" smtClean="0"/>
                        <a:t>$2.8 M</a:t>
                      </a:r>
                      <a:endParaRPr lang="en-US" dirty="0"/>
                    </a:p>
                  </a:txBody>
                  <a:tcPr anchor="ctr"/>
                </a:tc>
                <a:tc>
                  <a:txBody>
                    <a:bodyPr/>
                    <a:lstStyle/>
                    <a:p>
                      <a:pPr algn="ctr"/>
                      <a:r>
                        <a:rPr lang="en-US" dirty="0" smtClean="0"/>
                        <a:t>$1.1M</a:t>
                      </a:r>
                      <a:endParaRPr lang="en-US" dirty="0"/>
                    </a:p>
                  </a:txBody>
                  <a:tcPr anchor="ctr"/>
                </a:tc>
                <a:tc>
                  <a:txBody>
                    <a:bodyPr/>
                    <a:lstStyle/>
                    <a:p>
                      <a:pPr algn="ctr"/>
                      <a:r>
                        <a:rPr lang="en-US" dirty="0" smtClean="0"/>
                        <a:t>61%</a:t>
                      </a:r>
                      <a:endParaRPr lang="en-US" dirty="0"/>
                    </a:p>
                  </a:txBody>
                  <a:tcPr anchor="ctr"/>
                </a:tc>
              </a:tr>
              <a:tr h="685800">
                <a:tc>
                  <a:txBody>
                    <a:bodyPr/>
                    <a:lstStyle/>
                    <a:p>
                      <a:r>
                        <a:rPr lang="en-US" dirty="0" smtClean="0"/>
                        <a:t>Project Schedule</a:t>
                      </a:r>
                      <a:endParaRPr lang="en-US" dirty="0"/>
                    </a:p>
                  </a:txBody>
                  <a:tcPr/>
                </a:tc>
                <a:tc>
                  <a:txBody>
                    <a:bodyPr/>
                    <a:lstStyle/>
                    <a:p>
                      <a:pPr algn="ctr"/>
                      <a:r>
                        <a:rPr lang="en-US" dirty="0" smtClean="0"/>
                        <a:t>18 months</a:t>
                      </a:r>
                      <a:endParaRPr lang="en-US" dirty="0"/>
                    </a:p>
                  </a:txBody>
                  <a:tcPr anchor="ctr"/>
                </a:tc>
                <a:tc>
                  <a:txBody>
                    <a:bodyPr/>
                    <a:lstStyle/>
                    <a:p>
                      <a:pPr algn="ctr"/>
                      <a:r>
                        <a:rPr lang="en-US" dirty="0" smtClean="0"/>
                        <a:t>13.5 months</a:t>
                      </a:r>
                      <a:endParaRPr lang="en-US" dirty="0"/>
                    </a:p>
                  </a:txBody>
                  <a:tcPr anchor="ctr"/>
                </a:tc>
                <a:tc>
                  <a:txBody>
                    <a:bodyPr/>
                    <a:lstStyle/>
                    <a:p>
                      <a:pPr algn="ctr"/>
                      <a:r>
                        <a:rPr lang="en-US" dirty="0" smtClean="0"/>
                        <a:t>24%</a:t>
                      </a:r>
                      <a:endParaRPr lang="en-US" dirty="0"/>
                    </a:p>
                  </a:txBody>
                  <a:tcPr anchor="ctr"/>
                </a:tc>
              </a:tr>
              <a:tr h="685800">
                <a:tc>
                  <a:txBody>
                    <a:bodyPr/>
                    <a:lstStyle/>
                    <a:p>
                      <a:r>
                        <a:rPr lang="en-US" dirty="0" smtClean="0"/>
                        <a:t>Cumulative Defects</a:t>
                      </a:r>
                      <a:endParaRPr lang="en-US" dirty="0"/>
                    </a:p>
                  </a:txBody>
                  <a:tcPr/>
                </a:tc>
                <a:tc>
                  <a:txBody>
                    <a:bodyPr/>
                    <a:lstStyle/>
                    <a:p>
                      <a:pPr algn="ctr"/>
                      <a:r>
                        <a:rPr lang="en-US" dirty="0" smtClean="0"/>
                        <a:t>2,270</a:t>
                      </a:r>
                      <a:endParaRPr lang="en-US" dirty="0"/>
                    </a:p>
                  </a:txBody>
                  <a:tcPr anchor="ctr"/>
                </a:tc>
                <a:tc>
                  <a:txBody>
                    <a:bodyPr/>
                    <a:lstStyle/>
                    <a:p>
                      <a:pPr algn="ctr"/>
                      <a:r>
                        <a:rPr lang="en-US" dirty="0" smtClean="0"/>
                        <a:t>381</a:t>
                      </a:r>
                      <a:endParaRPr lang="en-US" dirty="0"/>
                    </a:p>
                  </a:txBody>
                  <a:tcPr anchor="ctr"/>
                </a:tc>
                <a:tc>
                  <a:txBody>
                    <a:bodyPr/>
                    <a:lstStyle/>
                    <a:p>
                      <a:pPr algn="ctr"/>
                      <a:r>
                        <a:rPr lang="en-US" dirty="0" smtClean="0"/>
                        <a:t>83%</a:t>
                      </a:r>
                      <a:endParaRPr lang="en-US" dirty="0"/>
                    </a:p>
                  </a:txBody>
                  <a:tcPr anchor="ctr"/>
                </a:tc>
              </a:tr>
              <a:tr h="685800">
                <a:tc>
                  <a:txBody>
                    <a:bodyPr/>
                    <a:lstStyle/>
                    <a:p>
                      <a:r>
                        <a:rPr lang="en-US" dirty="0" smtClean="0"/>
                        <a:t>Staffing</a:t>
                      </a:r>
                      <a:endParaRPr lang="en-US" dirty="0"/>
                    </a:p>
                  </a:txBody>
                  <a:tcPr/>
                </a:tc>
                <a:tc>
                  <a:txBody>
                    <a:bodyPr/>
                    <a:lstStyle/>
                    <a:p>
                      <a:pPr algn="ctr"/>
                      <a:r>
                        <a:rPr lang="en-US" dirty="0" smtClean="0"/>
                        <a:t>18</a:t>
                      </a:r>
                      <a:endParaRPr lang="en-US" dirty="0"/>
                    </a:p>
                  </a:txBody>
                  <a:tcPr anchor="ctr"/>
                </a:tc>
                <a:tc>
                  <a:txBody>
                    <a:bodyPr/>
                    <a:lstStyle/>
                    <a:p>
                      <a:pPr algn="ctr"/>
                      <a:r>
                        <a:rPr lang="en-US" dirty="0" smtClean="0"/>
                        <a:t>11</a:t>
                      </a:r>
                      <a:endParaRPr lang="en-US" dirty="0"/>
                    </a:p>
                  </a:txBody>
                  <a:tcPr anchor="ctr"/>
                </a:tc>
                <a:tc>
                  <a:txBody>
                    <a:bodyPr/>
                    <a:lstStyle/>
                    <a:p>
                      <a:pPr algn="ctr"/>
                      <a:r>
                        <a:rPr lang="en-US" dirty="0" smtClean="0"/>
                        <a:t>39%</a:t>
                      </a:r>
                      <a:endParaRPr lang="en-US" dirty="0"/>
                    </a:p>
                  </a:txBody>
                  <a:tcPr anchor="ctr"/>
                </a:tc>
              </a:tr>
            </a:tbl>
          </a:graphicData>
        </a:graphic>
      </p:graphicFrame>
      <p:sp>
        <p:nvSpPr>
          <p:cNvPr id="112" name="TextBox 111"/>
          <p:cNvSpPr txBox="1"/>
          <p:nvPr/>
        </p:nvSpPr>
        <p:spPr>
          <a:xfrm>
            <a:off x="762000" y="6400800"/>
            <a:ext cx="7277100" cy="276999"/>
          </a:xfrm>
          <a:prstGeom prst="rect">
            <a:avLst/>
          </a:prstGeom>
          <a:noFill/>
        </p:spPr>
        <p:txBody>
          <a:bodyPr wrap="square" rtlCol="0">
            <a:spAutoFit/>
          </a:bodyPr>
          <a:lstStyle/>
          <a:p>
            <a:r>
              <a:rPr lang="en-US" sz="1200" dirty="0" smtClean="0"/>
              <a:t>Source: Michael </a:t>
            </a:r>
            <a:r>
              <a:rPr lang="en-US" sz="1200" dirty="0" err="1" smtClean="0"/>
              <a:t>Mah</a:t>
            </a:r>
            <a:r>
              <a:rPr lang="en-US" sz="1200" dirty="0" smtClean="0"/>
              <a:t>, QSM </a:t>
            </a:r>
            <a:r>
              <a:rPr lang="en-US" sz="1200" dirty="0" err="1" smtClean="0"/>
              <a:t>Assosciates</a:t>
            </a:r>
            <a:endParaRPr lang="en-US" sz="1200" dirty="0"/>
          </a:p>
        </p:txBody>
      </p:sp>
      <p:sp>
        <p:nvSpPr>
          <p:cNvPr id="4" name="Oval 3"/>
          <p:cNvSpPr/>
          <p:nvPr/>
        </p:nvSpPr>
        <p:spPr>
          <a:xfrm>
            <a:off x="6553200" y="4495800"/>
            <a:ext cx="1371600" cy="838200"/>
          </a:xfrm>
          <a:prstGeom prst="ellipse">
            <a:avLst/>
          </a:prstGeom>
          <a:noFill/>
          <a:ln w="25908">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normAutofit fontScale="85000" lnSpcReduction="20000"/>
          </a:bodyPr>
          <a:lstStyle/>
          <a:p>
            <a:fld id="{F0C94032-CD4C-4C25-B0C2-CEC720522D92}" type="slidenum">
              <a:rPr kumimoji="0" lang="en-US" smtClean="0"/>
              <a:pPr/>
              <a:t>38</a:t>
            </a:fld>
            <a:endParaRPr kumimoji="0" lang="en-US" dirty="0">
              <a:solidFill>
                <a:srgbClr val="FFFFFF"/>
              </a:solidFill>
            </a:endParaRPr>
          </a:p>
        </p:txBody>
      </p:sp>
    </p:spTree>
    <p:extLst>
      <p:ext uri="{BB962C8B-B14F-4D97-AF65-F5344CB8AC3E}">
        <p14:creationId xmlns:p14="http://schemas.microsoft.com/office/powerpoint/2010/main" val="206779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normAutofit/>
          </a:bodyPr>
          <a:lstStyle/>
          <a:p>
            <a:r>
              <a:rPr lang="en-US" dirty="0" smtClean="0"/>
              <a:t>Too Much Debt (Technical Debt)</a:t>
            </a:r>
            <a:endParaRPr lang="en-US" dirty="0"/>
          </a:p>
        </p:txBody>
      </p:sp>
      <p:sp>
        <p:nvSpPr>
          <p:cNvPr id="2" name="Footer Placeholder 1"/>
          <p:cNvSpPr>
            <a:spLocks noGrp="1"/>
          </p:cNvSpPr>
          <p:nvPr>
            <p:ph type="ftr" sz="quarter" idx="11"/>
          </p:nvPr>
        </p:nvSpPr>
        <p:spPr/>
        <p:txBody>
          <a:bodyPr/>
          <a:lstStyle/>
          <a:p>
            <a:r>
              <a:rPr lang="en-US" smtClean="0">
                <a:solidFill>
                  <a:srgbClr val="000000"/>
                </a:solidFill>
              </a:rPr>
              <a:t>©2011 ThoughtWorks, Inc.</a:t>
            </a:r>
            <a:endParaRPr lang="en-US" dirty="0">
              <a:solidFill>
                <a:srgbClr val="000000"/>
              </a:solidFill>
            </a:endParaRPr>
          </a:p>
        </p:txBody>
      </p:sp>
      <p:sp>
        <p:nvSpPr>
          <p:cNvPr id="8" name="Slide Number Placeholder 4"/>
          <p:cNvSpPr>
            <a:spLocks noGrp="1"/>
          </p:cNvSpPr>
          <p:nvPr>
            <p:ph type="sldNum" sz="quarter" idx="12"/>
          </p:nvPr>
        </p:nvSpPr>
        <p:spPr/>
        <p:txBody>
          <a:bodyPr>
            <a:normAutofit fontScale="85000" lnSpcReduction="20000"/>
          </a:bodyPr>
          <a:lstStyle/>
          <a:p>
            <a:fld id="{FD64B67B-3700-4B96-AEA5-1A3181C81501}" type="slidenum">
              <a:rPr lang="en-US"/>
              <a:pPr/>
              <a:t>39</a:t>
            </a:fld>
            <a:endParaRPr lang="en-US" sz="1400">
              <a:solidFill>
                <a:schemeClr val="tx1"/>
              </a:solidFill>
            </a:endParaRPr>
          </a:p>
        </p:txBody>
      </p:sp>
      <p:graphicFrame>
        <p:nvGraphicFramePr>
          <p:cNvPr id="125955" name="Object 3"/>
          <p:cNvGraphicFramePr>
            <a:graphicFrameLocks noGrp="1" noChangeAspect="1"/>
          </p:cNvGraphicFramePr>
          <p:nvPr>
            <p:ph sz="quarter" idx="1"/>
            <p:extLst>
              <p:ext uri="{D42A27DB-BD31-4B8C-83A1-F6EECF244321}">
                <p14:modId xmlns:p14="http://schemas.microsoft.com/office/powerpoint/2010/main" val="316305503"/>
              </p:ext>
            </p:extLst>
          </p:nvPr>
        </p:nvGraphicFramePr>
        <p:xfrm>
          <a:off x="304800" y="2673350"/>
          <a:ext cx="3810000" cy="3181350"/>
        </p:xfrm>
        <a:graphic>
          <a:graphicData uri="http://schemas.openxmlformats.org/presentationml/2006/ole">
            <mc:AlternateContent xmlns:mc="http://schemas.openxmlformats.org/markup-compatibility/2006">
              <mc:Choice xmlns:v="urn:schemas-microsoft-com:vml" Requires="v">
                <p:oleObj spid="_x0000_s4316" name="Visio" r:id="rId4" imgW="4238244" imgH="3539109" progId="">
                  <p:embed/>
                </p:oleObj>
              </mc:Choice>
              <mc:Fallback>
                <p:oleObj name="Visio" r:id="rId4" imgW="4238244" imgH="3539109"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673350"/>
                        <a:ext cx="3810000" cy="318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56" name="Rectangle 4"/>
          <p:cNvSpPr>
            <a:spLocks noGrp="1" noChangeArrowheads="1"/>
          </p:cNvSpPr>
          <p:nvPr>
            <p:ph type="body" sz="half" idx="4294967295"/>
          </p:nvPr>
        </p:nvSpPr>
        <p:spPr>
          <a:xfrm>
            <a:off x="4876800" y="1600200"/>
            <a:ext cx="4267200" cy="4800600"/>
          </a:xfrm>
        </p:spPr>
        <p:txBody>
          <a:bodyPr>
            <a:normAutofit/>
          </a:bodyPr>
          <a:lstStyle/>
          <a:p>
            <a:pPr marL="419100" indent="-419100"/>
            <a:r>
              <a:rPr lang="en-US" sz="2400" dirty="0"/>
              <a:t>Once on far right of curve, all choices are </a:t>
            </a:r>
            <a:r>
              <a:rPr lang="en-US" sz="2400" dirty="0" smtClean="0"/>
              <a:t>bad ones</a:t>
            </a:r>
          </a:p>
          <a:p>
            <a:pPr marL="777240" lvl="1" indent="-457200">
              <a:buFont typeface="+mj-lt"/>
              <a:buAutoNum type="arabicPeriod"/>
            </a:pPr>
            <a:r>
              <a:rPr lang="en-US" sz="2400" dirty="0"/>
              <a:t>Do nothing, </a:t>
            </a:r>
            <a:r>
              <a:rPr lang="en-US" sz="2400" dirty="0" smtClean="0"/>
              <a:t>gets worse</a:t>
            </a:r>
          </a:p>
          <a:p>
            <a:pPr marL="777240" lvl="1" indent="-457200">
              <a:buFont typeface="+mj-lt"/>
              <a:buAutoNum type="arabicPeriod"/>
            </a:pPr>
            <a:r>
              <a:rPr lang="en-US" sz="2400" dirty="0"/>
              <a:t>Replace, high cost/risk</a:t>
            </a:r>
          </a:p>
          <a:p>
            <a:pPr marL="777240" lvl="1" indent="-457200">
              <a:buFont typeface="+mj-lt"/>
              <a:buAutoNum type="arabicPeriod"/>
            </a:pPr>
            <a:r>
              <a:rPr lang="en-US" sz="2400" dirty="0" smtClean="0"/>
              <a:t>Incremental investment </a:t>
            </a:r>
            <a:endParaRPr lang="en-US" sz="2400" dirty="0"/>
          </a:p>
          <a:p>
            <a:pPr marL="419100" indent="-419100"/>
            <a:r>
              <a:rPr lang="en-US" sz="2400" dirty="0" smtClean="0"/>
              <a:t>Estimating nearly impossible</a:t>
            </a:r>
            <a:endParaRPr lang="en-US" sz="2400" dirty="0"/>
          </a:p>
        </p:txBody>
      </p:sp>
      <p:grpSp>
        <p:nvGrpSpPr>
          <p:cNvPr id="125957" name="Group 5"/>
          <p:cNvGrpSpPr>
            <a:grpSpLocks/>
          </p:cNvGrpSpPr>
          <p:nvPr/>
        </p:nvGrpSpPr>
        <p:grpSpPr bwMode="auto">
          <a:xfrm>
            <a:off x="1328928" y="1778254"/>
            <a:ext cx="3429000" cy="2197100"/>
            <a:chOff x="1200" y="1104"/>
            <a:chExt cx="2160" cy="1384"/>
          </a:xfrm>
        </p:grpSpPr>
        <p:sp>
          <p:nvSpPr>
            <p:cNvPr id="125958" name="Freeform 6"/>
            <p:cNvSpPr>
              <a:spLocks/>
            </p:cNvSpPr>
            <p:nvPr/>
          </p:nvSpPr>
          <p:spPr bwMode="auto">
            <a:xfrm>
              <a:off x="1200" y="1344"/>
              <a:ext cx="2160" cy="1144"/>
            </a:xfrm>
            <a:custGeom>
              <a:avLst/>
              <a:gdLst>
                <a:gd name="T0" fmla="*/ 0 w 2160"/>
                <a:gd name="T1" fmla="*/ 40 h 1144"/>
                <a:gd name="T2" fmla="*/ 864 w 2160"/>
                <a:gd name="T3" fmla="*/ 184 h 1144"/>
                <a:gd name="T4" fmla="*/ 2160 w 2160"/>
                <a:gd name="T5" fmla="*/ 1144 h 1144"/>
              </a:gdLst>
              <a:ahLst/>
              <a:cxnLst>
                <a:cxn ang="0">
                  <a:pos x="T0" y="T1"/>
                </a:cxn>
                <a:cxn ang="0">
                  <a:pos x="T2" y="T3"/>
                </a:cxn>
                <a:cxn ang="0">
                  <a:pos x="T4" y="T5"/>
                </a:cxn>
              </a:cxnLst>
              <a:rect l="0" t="0" r="r" b="b"/>
              <a:pathLst>
                <a:path w="2160" h="1144">
                  <a:moveTo>
                    <a:pt x="0" y="40"/>
                  </a:moveTo>
                  <a:cubicBezTo>
                    <a:pt x="252" y="20"/>
                    <a:pt x="504" y="0"/>
                    <a:pt x="864" y="184"/>
                  </a:cubicBezTo>
                  <a:cubicBezTo>
                    <a:pt x="1224" y="368"/>
                    <a:pt x="1692" y="756"/>
                    <a:pt x="2160" y="1144"/>
                  </a:cubicBezTo>
                </a:path>
              </a:pathLst>
            </a:custGeom>
            <a:noFill/>
            <a:ln w="28575" cap="flat" cmpd="sng">
              <a:solidFill>
                <a:srgbClr val="A50021"/>
              </a:solidFill>
              <a:prstDash val="solid"/>
              <a:round/>
              <a:headEnd type="none" w="med" len="med"/>
              <a:tailEnd type="none" w="med" len="me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59" name="Text Box 7"/>
            <p:cNvSpPr txBox="1">
              <a:spLocks noChangeArrowheads="1"/>
            </p:cNvSpPr>
            <p:nvPr/>
          </p:nvSpPr>
          <p:spPr bwMode="auto">
            <a:xfrm>
              <a:off x="2112" y="1104"/>
              <a:ext cx="117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800" dirty="0">
                  <a:solidFill>
                    <a:srgbClr val="A50021"/>
                  </a:solidFill>
                </a:rPr>
                <a:t>Customer </a:t>
              </a:r>
              <a:br>
                <a:rPr lang="en-US" sz="1800" dirty="0">
                  <a:solidFill>
                    <a:srgbClr val="A50021"/>
                  </a:solidFill>
                </a:rPr>
              </a:br>
              <a:r>
                <a:rPr lang="en-US" sz="1800" dirty="0">
                  <a:solidFill>
                    <a:srgbClr val="A50021"/>
                  </a:solidFill>
                </a:rPr>
                <a:t>Responsiveness</a:t>
              </a:r>
            </a:p>
          </p:txBody>
        </p:sp>
      </p:grpSp>
      <p:grpSp>
        <p:nvGrpSpPr>
          <p:cNvPr id="10" name="Group 5"/>
          <p:cNvGrpSpPr>
            <a:grpSpLocks/>
          </p:cNvGrpSpPr>
          <p:nvPr/>
        </p:nvGrpSpPr>
        <p:grpSpPr bwMode="auto">
          <a:xfrm>
            <a:off x="1051116" y="2540254"/>
            <a:ext cx="3440113" cy="1816100"/>
            <a:chOff x="1193" y="1344"/>
            <a:chExt cx="2167" cy="1144"/>
          </a:xfrm>
        </p:grpSpPr>
        <p:sp>
          <p:nvSpPr>
            <p:cNvPr id="11" name="Freeform 6"/>
            <p:cNvSpPr>
              <a:spLocks/>
            </p:cNvSpPr>
            <p:nvPr/>
          </p:nvSpPr>
          <p:spPr bwMode="auto">
            <a:xfrm>
              <a:off x="1200" y="1344"/>
              <a:ext cx="2160" cy="1144"/>
            </a:xfrm>
            <a:custGeom>
              <a:avLst/>
              <a:gdLst>
                <a:gd name="T0" fmla="*/ 0 w 2160"/>
                <a:gd name="T1" fmla="*/ 40 h 1144"/>
                <a:gd name="T2" fmla="*/ 864 w 2160"/>
                <a:gd name="T3" fmla="*/ 184 h 1144"/>
                <a:gd name="T4" fmla="*/ 2160 w 2160"/>
                <a:gd name="T5" fmla="*/ 1144 h 1144"/>
              </a:gdLst>
              <a:ahLst/>
              <a:cxnLst>
                <a:cxn ang="0">
                  <a:pos x="T0" y="T1"/>
                </a:cxn>
                <a:cxn ang="0">
                  <a:pos x="T2" y="T3"/>
                </a:cxn>
                <a:cxn ang="0">
                  <a:pos x="T4" y="T5"/>
                </a:cxn>
              </a:cxnLst>
              <a:rect l="0" t="0" r="r" b="b"/>
              <a:pathLst>
                <a:path w="2160" h="1144">
                  <a:moveTo>
                    <a:pt x="0" y="40"/>
                  </a:moveTo>
                  <a:cubicBezTo>
                    <a:pt x="252" y="20"/>
                    <a:pt x="504" y="0"/>
                    <a:pt x="864" y="184"/>
                  </a:cubicBezTo>
                  <a:cubicBezTo>
                    <a:pt x="1224" y="368"/>
                    <a:pt x="1692" y="756"/>
                    <a:pt x="2160" y="1144"/>
                  </a:cubicBezTo>
                </a:path>
              </a:pathLst>
            </a:custGeom>
            <a:noFill/>
            <a:ln w="28575" cap="flat" cmpd="sng">
              <a:solidFill>
                <a:srgbClr val="A50021"/>
              </a:solidFill>
              <a:prstDash val="solid"/>
              <a:round/>
              <a:headEnd type="none" w="med" len="med"/>
              <a:tailEnd type="none" w="med" len="me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7"/>
            <p:cNvSpPr txBox="1">
              <a:spLocks noChangeArrowheads="1"/>
            </p:cNvSpPr>
            <p:nvPr/>
          </p:nvSpPr>
          <p:spPr bwMode="auto">
            <a:xfrm>
              <a:off x="1193" y="1472"/>
              <a:ext cx="64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800" dirty="0" smtClean="0">
                  <a:solidFill>
                    <a:srgbClr val="A50021"/>
                  </a:solidFill>
                </a:rPr>
                <a:t>Delivery</a:t>
              </a:r>
              <a:br>
                <a:rPr lang="en-US" sz="1800" dirty="0" smtClean="0">
                  <a:solidFill>
                    <a:srgbClr val="A50021"/>
                  </a:solidFill>
                </a:rPr>
              </a:br>
              <a:r>
                <a:rPr lang="en-US" sz="1800" dirty="0" smtClean="0">
                  <a:solidFill>
                    <a:srgbClr val="A50021"/>
                  </a:solidFill>
                </a:rPr>
                <a:t>Speed</a:t>
              </a:r>
              <a:endParaRPr lang="en-US" sz="1800" dirty="0">
                <a:solidFill>
                  <a:srgbClr val="A50021"/>
                </a:solidFill>
              </a:endParaRPr>
            </a:p>
          </p:txBody>
        </p:sp>
      </p:grpSp>
    </p:spTree>
    <p:extLst>
      <p:ext uri="{BB962C8B-B14F-4D97-AF65-F5344CB8AC3E}">
        <p14:creationId xmlns:p14="http://schemas.microsoft.com/office/powerpoint/2010/main" val="2652969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59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W logo whit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7234768" y="6324605"/>
            <a:ext cx="1549400" cy="289560"/>
          </a:xfrm>
          <a:prstGeom prst="rect">
            <a:avLst/>
          </a:prstGeom>
        </p:spPr>
      </p:pic>
      <p:sp>
        <p:nvSpPr>
          <p:cNvPr id="8" name="Title 7"/>
          <p:cNvSpPr>
            <a:spLocks noGrp="1"/>
          </p:cNvSpPr>
          <p:nvPr>
            <p:ph type="title"/>
          </p:nvPr>
        </p:nvSpPr>
        <p:spPr/>
        <p:txBody>
          <a:bodyPr>
            <a:normAutofit fontScale="90000"/>
          </a:bodyPr>
          <a:lstStyle/>
          <a:p>
            <a:r>
              <a:rPr lang="en-US" dirty="0" smtClean="0"/>
              <a:t>Adaptive Leadership Opportunity</a:t>
            </a:r>
            <a:endParaRPr lang="en-US" dirty="0"/>
          </a:p>
        </p:txBody>
      </p:sp>
      <p:sp>
        <p:nvSpPr>
          <p:cNvPr id="11" name="Content Placeholder 10"/>
          <p:cNvSpPr>
            <a:spLocks noGrp="1"/>
          </p:cNvSpPr>
          <p:nvPr>
            <p:ph sz="quarter" idx="1"/>
          </p:nvPr>
        </p:nvSpPr>
        <p:spPr/>
        <p:txBody>
          <a:bodyPr/>
          <a:lstStyle/>
          <a:p>
            <a:r>
              <a:rPr lang="en-CA" sz="2000" dirty="0" smtClean="0">
                <a:latin typeface="+mj-lt"/>
              </a:rPr>
              <a:t>Phase 2: For Clients (Maybe)</a:t>
            </a:r>
          </a:p>
          <a:p>
            <a:pPr marL="320040" lvl="1" indent="-320040">
              <a:spcBef>
                <a:spcPts val="700"/>
              </a:spcBef>
              <a:buClr>
                <a:schemeClr val="accent2"/>
              </a:buClr>
              <a:buSzPct val="60000"/>
              <a:buFont typeface="Wingdings"/>
              <a:buChar char=""/>
            </a:pPr>
            <a:r>
              <a:rPr lang="en-CA" sz="2000" dirty="0" smtClean="0">
                <a:latin typeface="+mj-lt"/>
              </a:rPr>
              <a:t>To </a:t>
            </a:r>
            <a:r>
              <a:rPr lang="en-CA" sz="2000" dirty="0" smtClean="0"/>
              <a:t>provide customer </a:t>
            </a:r>
            <a:r>
              <a:rPr lang="en-CA" sz="2000" dirty="0"/>
              <a:t>executives and managers </a:t>
            </a:r>
            <a:r>
              <a:rPr lang="en-CA" sz="2000" dirty="0" smtClean="0"/>
              <a:t>with a better understand </a:t>
            </a:r>
            <a:r>
              <a:rPr lang="en-CA" sz="2000" dirty="0"/>
              <a:t>their role in transforming IT, particularly the agility piece</a:t>
            </a:r>
            <a:r>
              <a:rPr lang="en-CA" sz="2000" dirty="0" smtClean="0"/>
              <a:t>.</a:t>
            </a:r>
          </a:p>
          <a:p>
            <a:r>
              <a:rPr lang="en-CA" sz="2000" dirty="0" smtClean="0"/>
              <a:t>To help executives and managers move beyond agile software delivery </a:t>
            </a:r>
            <a:r>
              <a:rPr lang="en-CA" sz="2000" dirty="0"/>
              <a:t>teams </a:t>
            </a:r>
            <a:r>
              <a:rPr lang="en-CA" sz="2000" dirty="0" smtClean="0"/>
              <a:t>by </a:t>
            </a:r>
            <a:r>
              <a:rPr lang="en-CA" sz="2000" dirty="0"/>
              <a:t>to the enterprise </a:t>
            </a:r>
            <a:r>
              <a:rPr lang="en-CA" sz="2000" dirty="0" smtClean="0"/>
              <a:t>level by providing them a </a:t>
            </a:r>
            <a:r>
              <a:rPr lang="en-CA" sz="2000" dirty="0"/>
              <a:t>roadmap for </a:t>
            </a:r>
            <a:r>
              <a:rPr lang="en-CA" sz="2000" dirty="0" smtClean="0"/>
              <a:t>success.</a:t>
            </a:r>
            <a:endParaRPr lang="en-CA" sz="2000" dirty="0"/>
          </a:p>
          <a:p>
            <a:r>
              <a:rPr lang="en-CA" sz="2000" dirty="0" smtClean="0"/>
              <a:t>To show how Adaptive Leadership can be key to implementing Continuous Delivery successfully.</a:t>
            </a:r>
            <a:endParaRPr lang="en-CA" sz="2000" dirty="0"/>
          </a:p>
          <a:p>
            <a:pPr marL="320040" lvl="1" indent="-320040">
              <a:spcBef>
                <a:spcPts val="700"/>
              </a:spcBef>
              <a:buClr>
                <a:schemeClr val="accent2"/>
              </a:buClr>
              <a:buSzPct val="60000"/>
              <a:buFont typeface="Wingdings"/>
              <a:buChar char=""/>
            </a:pPr>
            <a:endParaRPr lang="en-CA" sz="2000" dirty="0"/>
          </a:p>
          <a:p>
            <a:endParaRPr lang="en-CA" sz="1900" dirty="0" smtClean="0">
              <a:latin typeface="+mj-lt"/>
            </a:endParaRPr>
          </a:p>
          <a:p>
            <a:pPr>
              <a:spcAft>
                <a:spcPts val="600"/>
              </a:spcAft>
              <a:buNone/>
            </a:pPr>
            <a:endParaRPr lang="en-CA" sz="1600" dirty="0" smtClean="0">
              <a:solidFill>
                <a:srgbClr val="FFFFFF"/>
              </a:solidFill>
              <a:latin typeface="+mj-lt"/>
            </a:endParaRPr>
          </a:p>
          <a:p>
            <a:pPr>
              <a:spcAft>
                <a:spcPts val="600"/>
              </a:spcAft>
              <a:buNone/>
            </a:pPr>
            <a:endParaRPr lang="en-US" sz="1600" dirty="0" smtClean="0">
              <a:solidFill>
                <a:srgbClr val="FFFFFF"/>
              </a:solidFill>
              <a:latin typeface="Marydale"/>
            </a:endParaRPr>
          </a:p>
          <a:p>
            <a:pPr>
              <a:spcAft>
                <a:spcPts val="600"/>
              </a:spcAft>
              <a:buFont typeface="Wingdings" charset="2"/>
              <a:buChar char="Ø"/>
            </a:pPr>
            <a:endParaRPr lang="en-US" sz="1600" dirty="0" smtClean="0">
              <a:solidFill>
                <a:srgbClr val="FFFFFF"/>
              </a:solidFill>
              <a:latin typeface="Marydale"/>
            </a:endParaRPr>
          </a:p>
          <a:p>
            <a:pPr marL="0" indent="0">
              <a:spcAft>
                <a:spcPts val="600"/>
              </a:spcAft>
              <a:buNone/>
            </a:pPr>
            <a:endParaRPr lang="en-US" sz="1600" dirty="0" smtClean="0">
              <a:latin typeface="+mj-lt"/>
            </a:endParaRPr>
          </a:p>
          <a:p>
            <a:pPr marL="0" indent="0">
              <a:spcAft>
                <a:spcPts val="600"/>
              </a:spcAft>
              <a:buNone/>
            </a:pPr>
            <a:endParaRPr lang="en-US" sz="1600" dirty="0" smtClean="0">
              <a:latin typeface="+mj-lt"/>
            </a:endParaRPr>
          </a:p>
          <a:p>
            <a:pPr marL="0" indent="0">
              <a:spcAft>
                <a:spcPts val="600"/>
              </a:spcAft>
              <a:buNone/>
            </a:pPr>
            <a:endParaRPr lang="en-US" sz="1600" dirty="0" smtClean="0">
              <a:latin typeface="+mj-lt"/>
            </a:endParaRPr>
          </a:p>
          <a:p>
            <a:pPr>
              <a:spcAft>
                <a:spcPts val="600"/>
              </a:spcAft>
              <a:buNone/>
            </a:pPr>
            <a:endParaRPr lang="en-US" sz="1600" dirty="0" smtClean="0">
              <a:latin typeface="+mj-lt"/>
            </a:endParaRPr>
          </a:p>
        </p:txBody>
      </p:sp>
    </p:spTree>
    <p:extLst>
      <p:ext uri="{BB962C8B-B14F-4D97-AF65-F5344CB8AC3E}">
        <p14:creationId xmlns:p14="http://schemas.microsoft.com/office/powerpoint/2010/main" val="80867362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a:t>
            </a:r>
            <a:r>
              <a:rPr lang="en-US" dirty="0"/>
              <a:t> </a:t>
            </a:r>
            <a:r>
              <a:rPr lang="en-US" dirty="0" smtClean="0"/>
              <a:t>to Value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F0C94032-CD4C-4C25-B0C2-CEC720522D92}" type="slidenum">
              <a:rPr kumimoji="0" lang="en-US" smtClean="0"/>
              <a:pPr/>
              <a:t>40</a:t>
            </a:fld>
            <a:endParaRPr kumimoji="0" lang="en-US" dirty="0">
              <a:solidFill>
                <a:srgbClr val="FFFFFF"/>
              </a:solidFill>
            </a:endParaRPr>
          </a:p>
        </p:txBody>
      </p:sp>
      <p:sp>
        <p:nvSpPr>
          <p:cNvPr id="10" name="TextBox 9"/>
          <p:cNvSpPr txBox="1"/>
          <p:nvPr/>
        </p:nvSpPr>
        <p:spPr>
          <a:xfrm>
            <a:off x="745238" y="6013102"/>
            <a:ext cx="7501124" cy="461665"/>
          </a:xfrm>
          <a:prstGeom prst="rect">
            <a:avLst/>
          </a:prstGeom>
          <a:noFill/>
        </p:spPr>
        <p:txBody>
          <a:bodyPr wrap="square" rtlCol="0">
            <a:spAutoFit/>
          </a:bodyPr>
          <a:lstStyle/>
          <a:p>
            <a:r>
              <a:rPr lang="en-US" sz="1200" dirty="0" smtClean="0"/>
              <a:t>Source: IBM—Capitalizing </a:t>
            </a:r>
            <a:r>
              <a:rPr lang="en-US" sz="1200" dirty="0"/>
              <a:t>on Complexity: </a:t>
            </a:r>
            <a:r>
              <a:rPr lang="en-US" sz="1200" dirty="0" smtClean="0"/>
              <a:t/>
            </a:r>
            <a:br>
              <a:rPr lang="en-US" sz="1200" dirty="0" smtClean="0"/>
            </a:br>
            <a:r>
              <a:rPr lang="en-US" sz="1200" dirty="0" smtClean="0"/>
              <a:t>Insights </a:t>
            </a:r>
            <a:r>
              <a:rPr lang="en-US" sz="1200" dirty="0"/>
              <a:t>from the Global Chief Executive Officer </a:t>
            </a:r>
            <a:r>
              <a:rPr lang="en-US" sz="1200" dirty="0" smtClean="0"/>
              <a:t>Study (2010)</a:t>
            </a:r>
            <a:endParaRPr lang="en-US" sz="1200" dirty="0"/>
          </a:p>
        </p:txBody>
      </p:sp>
      <p:sp>
        <p:nvSpPr>
          <p:cNvPr id="4" name="TextBox 3"/>
          <p:cNvSpPr txBox="1"/>
          <p:nvPr/>
        </p:nvSpPr>
        <p:spPr>
          <a:xfrm>
            <a:off x="1676400" y="2743200"/>
            <a:ext cx="5638800" cy="2419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lvl="0" algn="ctr" defTabSz="1422400">
              <a:lnSpc>
                <a:spcPct val="90000"/>
              </a:lnSpc>
              <a:spcBef>
                <a:spcPct val="0"/>
              </a:spcBef>
              <a:spcAft>
                <a:spcPct val="35000"/>
              </a:spcAft>
            </a:pPr>
            <a:r>
              <a:rPr lang="en-US" sz="2800" dirty="0"/>
              <a:t>“To create a profile of dexterous organizations, we grouped those CEOs who recognized the value of fast decisions, an iterative approach to strategy, and the ability to </a:t>
            </a:r>
            <a:r>
              <a:rPr lang="en-US" sz="2800" u="sng" dirty="0"/>
              <a:t>execute with speed</a:t>
            </a:r>
            <a:r>
              <a:rPr lang="en-US" sz="2800" dirty="0"/>
              <a:t>.”</a:t>
            </a:r>
          </a:p>
        </p:txBody>
      </p:sp>
    </p:spTree>
    <p:extLst>
      <p:ext uri="{BB962C8B-B14F-4D97-AF65-F5344CB8AC3E}">
        <p14:creationId xmlns:p14="http://schemas.microsoft.com/office/powerpoint/2010/main" val="4016659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050"/>
          <p:cNvSpPr>
            <a:spLocks noGrp="1" noChangeArrowheads="1"/>
          </p:cNvSpPr>
          <p:nvPr>
            <p:ph type="title"/>
          </p:nvPr>
        </p:nvSpPr>
        <p:spPr/>
        <p:txBody>
          <a:bodyPr>
            <a:normAutofit/>
          </a:bodyPr>
          <a:lstStyle/>
          <a:p>
            <a:r>
              <a:rPr lang="en-US" sz="4000" dirty="0" smtClean="0"/>
              <a:t>Speed</a:t>
            </a:r>
            <a:r>
              <a:rPr lang="en-US" sz="4000" dirty="0"/>
              <a:t> </a:t>
            </a:r>
            <a:r>
              <a:rPr lang="en-US" sz="4000" dirty="0" smtClean="0"/>
              <a:t>to Value: The </a:t>
            </a:r>
            <a:r>
              <a:rPr lang="en-US" sz="4000" dirty="0"/>
              <a:t>Agile Triangle</a:t>
            </a:r>
          </a:p>
        </p:txBody>
      </p:sp>
      <p:sp>
        <p:nvSpPr>
          <p:cNvPr id="3" name="Slide Number Placeholder 2"/>
          <p:cNvSpPr>
            <a:spLocks noGrp="1"/>
          </p:cNvSpPr>
          <p:nvPr>
            <p:ph type="sldNum" sz="quarter" idx="12"/>
          </p:nvPr>
        </p:nvSpPr>
        <p:spPr>
          <a:xfrm>
            <a:off x="6553200" y="6492875"/>
            <a:ext cx="2133600" cy="365125"/>
          </a:xfrm>
        </p:spPr>
        <p:txBody>
          <a:bodyPr>
            <a:normAutofit/>
          </a:bodyPr>
          <a:lstStyle/>
          <a:p>
            <a:pPr eaLnBrk="1" latinLnBrk="0" hangingPunct="1"/>
            <a:fld id="{F0C94032-CD4C-4C25-B0C2-CEC720522D92}" type="slidenum">
              <a:rPr kumimoji="0" lang="en-US" smtClean="0"/>
              <a:pPr eaLnBrk="1" latinLnBrk="0" hangingPunct="1"/>
              <a:t>41</a:t>
            </a:fld>
            <a:endParaRPr kumimoji="0" lang="en-US" dirty="0">
              <a:solidFill>
                <a:srgbClr val="FFFFFF"/>
              </a:solidFill>
            </a:endParaRPr>
          </a:p>
        </p:txBody>
      </p:sp>
      <p:sp>
        <p:nvSpPr>
          <p:cNvPr id="997380" name="Text Box 2052"/>
          <p:cNvSpPr txBox="1">
            <a:spLocks noChangeArrowheads="1"/>
          </p:cNvSpPr>
          <p:nvPr/>
        </p:nvSpPr>
        <p:spPr bwMode="auto">
          <a:xfrm>
            <a:off x="2894107" y="1667728"/>
            <a:ext cx="320189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spcAft>
                <a:spcPct val="0"/>
              </a:spcAft>
              <a:buClrTx/>
              <a:buSzTx/>
              <a:buFontTx/>
              <a:buNone/>
              <a:defRPr sz="2800">
                <a:solidFill>
                  <a:srgbClr val="3A3CA6"/>
                </a:solidFill>
              </a:defRPr>
            </a:lvl1pPr>
          </a:lstStyle>
          <a:p>
            <a:r>
              <a:rPr lang="en-US" sz="3200" b="1" dirty="0"/>
              <a:t>Value</a:t>
            </a:r>
            <a:endParaRPr lang="en-US" b="1" dirty="0"/>
          </a:p>
          <a:p>
            <a:r>
              <a:rPr lang="en-US" sz="2000" dirty="0"/>
              <a:t>(Releasable Product)</a:t>
            </a:r>
          </a:p>
        </p:txBody>
      </p:sp>
      <p:sp>
        <p:nvSpPr>
          <p:cNvPr id="997381" name="Text Box 2053"/>
          <p:cNvSpPr txBox="1">
            <a:spLocks noChangeArrowheads="1"/>
          </p:cNvSpPr>
          <p:nvPr/>
        </p:nvSpPr>
        <p:spPr bwMode="auto">
          <a:xfrm>
            <a:off x="-23373" y="4860925"/>
            <a:ext cx="350520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Aft>
                <a:spcPct val="0"/>
              </a:spcAft>
              <a:buClrTx/>
              <a:buSzTx/>
              <a:buFontTx/>
              <a:buNone/>
            </a:pPr>
            <a:r>
              <a:rPr lang="en-US" sz="3200" b="1" dirty="0">
                <a:solidFill>
                  <a:schemeClr val="accent4">
                    <a:lumMod val="75000"/>
                  </a:schemeClr>
                </a:solidFill>
              </a:rPr>
              <a:t>Quality</a:t>
            </a:r>
            <a:endParaRPr lang="en-US" sz="2800" b="1" dirty="0">
              <a:solidFill>
                <a:schemeClr val="accent4">
                  <a:lumMod val="75000"/>
                </a:schemeClr>
              </a:solidFill>
            </a:endParaRPr>
          </a:p>
          <a:p>
            <a:pPr algn="ctr">
              <a:spcAft>
                <a:spcPct val="0"/>
              </a:spcAft>
              <a:buClrTx/>
              <a:buSzTx/>
              <a:buFontTx/>
              <a:buNone/>
            </a:pPr>
            <a:r>
              <a:rPr lang="en-US" sz="2000" dirty="0">
                <a:solidFill>
                  <a:schemeClr val="accent4">
                    <a:lumMod val="75000"/>
                  </a:schemeClr>
                </a:solidFill>
              </a:rPr>
              <a:t>(Reliable, </a:t>
            </a:r>
            <a:r>
              <a:rPr lang="en-US" sz="2000" dirty="0" smtClean="0">
                <a:solidFill>
                  <a:schemeClr val="accent4">
                    <a:lumMod val="75000"/>
                  </a:schemeClr>
                </a:solidFill>
              </a:rPr>
              <a:t>Adaptable Product</a:t>
            </a:r>
            <a:r>
              <a:rPr lang="en-US" sz="2000" dirty="0">
                <a:solidFill>
                  <a:schemeClr val="accent4">
                    <a:lumMod val="75000"/>
                  </a:schemeClr>
                </a:solidFill>
              </a:rPr>
              <a:t>)</a:t>
            </a:r>
            <a:endParaRPr lang="en-US" sz="2000" dirty="0">
              <a:solidFill>
                <a:schemeClr val="accent4">
                  <a:lumMod val="75000"/>
                </a:schemeClr>
              </a:solidFill>
              <a:latin typeface="Times" charset="0"/>
            </a:endParaRPr>
          </a:p>
        </p:txBody>
      </p:sp>
      <p:sp>
        <p:nvSpPr>
          <p:cNvPr id="997382" name="Text Box 2054"/>
          <p:cNvSpPr txBox="1">
            <a:spLocks noChangeArrowheads="1"/>
          </p:cNvSpPr>
          <p:nvPr/>
        </p:nvSpPr>
        <p:spPr bwMode="auto">
          <a:xfrm>
            <a:off x="6248400" y="4860925"/>
            <a:ext cx="254759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Aft>
                <a:spcPct val="0"/>
              </a:spcAft>
              <a:buClrTx/>
              <a:buSzTx/>
              <a:buFontTx/>
              <a:buNone/>
            </a:pPr>
            <a:r>
              <a:rPr lang="en-US" sz="3200" b="1" dirty="0">
                <a:solidFill>
                  <a:schemeClr val="accent2"/>
                </a:solidFill>
              </a:rPr>
              <a:t>Constraints</a:t>
            </a:r>
            <a:endParaRPr lang="en-US" sz="2400" b="1" dirty="0">
              <a:solidFill>
                <a:schemeClr val="accent2"/>
              </a:solidFill>
            </a:endParaRPr>
          </a:p>
          <a:p>
            <a:pPr algn="ctr">
              <a:spcAft>
                <a:spcPct val="0"/>
              </a:spcAft>
              <a:buClrTx/>
              <a:buSzTx/>
              <a:buFontTx/>
              <a:buNone/>
            </a:pPr>
            <a:r>
              <a:rPr lang="en-US" sz="2000" dirty="0">
                <a:solidFill>
                  <a:schemeClr val="accent2"/>
                </a:solidFill>
              </a:rPr>
              <a:t>(cost, schedule, scope)</a:t>
            </a:r>
            <a:endParaRPr lang="en-US" sz="2000" dirty="0">
              <a:solidFill>
                <a:schemeClr val="accent2"/>
              </a:solidFill>
              <a:latin typeface="Times" charset="0"/>
            </a:endParaRPr>
          </a:p>
        </p:txBody>
      </p:sp>
      <p:sp>
        <p:nvSpPr>
          <p:cNvPr id="997383" name="Text Box 2055"/>
          <p:cNvSpPr txBox="1">
            <a:spLocks noChangeArrowheads="1"/>
          </p:cNvSpPr>
          <p:nvPr/>
        </p:nvSpPr>
        <p:spPr bwMode="auto">
          <a:xfrm>
            <a:off x="4082888" y="3896325"/>
            <a:ext cx="208356" cy="39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Aft>
                <a:spcPct val="0"/>
              </a:spcAft>
              <a:buClrTx/>
              <a:buSzTx/>
              <a:buFontTx/>
              <a:buNone/>
            </a:pPr>
            <a:endParaRPr lang="en-US" sz="1800">
              <a:solidFill>
                <a:srgbClr val="FF0000"/>
              </a:solidFill>
              <a:latin typeface="Times" charset="0"/>
            </a:endParaRPr>
          </a:p>
        </p:txBody>
      </p:sp>
      <p:sp>
        <p:nvSpPr>
          <p:cNvPr id="7" name="Isosceles Triangle 6"/>
          <p:cNvSpPr/>
          <p:nvPr/>
        </p:nvSpPr>
        <p:spPr>
          <a:xfrm>
            <a:off x="2743200" y="2574925"/>
            <a:ext cx="3505200" cy="2590800"/>
          </a:xfrm>
          <a:prstGeom prst="triangle">
            <a:avLst/>
          </a:prstGeom>
          <a:solidFill>
            <a:schemeClr val="accent3">
              <a:lumMod val="75000"/>
            </a:schemeClr>
          </a:solidFill>
          <a:ln>
            <a:noFill/>
          </a:ln>
          <a:effectLst>
            <a:outerShdw blurRad="50800" dist="38100" dir="2700000" algn="tl" rotWithShape="0">
              <a:schemeClr val="tx1">
                <a:lumMod val="75000"/>
                <a:lumOff val="25000"/>
                <a:alpha val="43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a:off x="7086600" y="5699125"/>
            <a:ext cx="762000" cy="609600"/>
          </a:xfrm>
          <a:prstGeom prst="triangle">
            <a:avLst/>
          </a:prstGeom>
          <a:solidFill>
            <a:schemeClr val="accent2"/>
          </a:solidFill>
          <a:ln>
            <a:noFill/>
          </a:ln>
          <a:effectLst>
            <a:outerShdw blurRad="50800" dist="38100" dir="2700000" algn="tl" rotWithShape="0">
              <a:schemeClr val="tx1">
                <a:lumMod val="75000"/>
                <a:lumOff val="25000"/>
                <a:alpha val="43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825299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Value Contributions</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2057170507"/>
              </p:ext>
            </p:extLst>
          </p:nvPr>
        </p:nvGraphicFramePr>
        <p:xfrm>
          <a:off x="612775"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5562600" y="4876800"/>
            <a:ext cx="3276600" cy="1200329"/>
          </a:xfrm>
          <a:prstGeom prst="rect">
            <a:avLst/>
          </a:prstGeom>
          <a:noFill/>
        </p:spPr>
        <p:txBody>
          <a:bodyPr wrap="square" rtlCol="0">
            <a:spAutoFit/>
          </a:bodyPr>
          <a:lstStyle/>
          <a:p>
            <a:pPr algn="ctr"/>
            <a:r>
              <a:rPr lang="en-US" b="1" dirty="0" smtClean="0"/>
              <a:t>Facebook Purpose: </a:t>
            </a:r>
            <a:br>
              <a:rPr lang="en-US" b="1" dirty="0" smtClean="0"/>
            </a:br>
            <a:r>
              <a:rPr lang="en-US" b="1" dirty="0" smtClean="0"/>
              <a:t>“To make the </a:t>
            </a:r>
            <a:br>
              <a:rPr lang="en-US" b="1" dirty="0" smtClean="0"/>
            </a:br>
            <a:r>
              <a:rPr lang="en-US" b="1" dirty="0" smtClean="0"/>
              <a:t>world more open and connected.”</a:t>
            </a:r>
            <a:endParaRPr lang="en-US" b="1" dirty="0"/>
          </a:p>
        </p:txBody>
      </p:sp>
    </p:spTree>
    <p:extLst>
      <p:ext uri="{BB962C8B-B14F-4D97-AF65-F5344CB8AC3E}">
        <p14:creationId xmlns:p14="http://schemas.microsoft.com/office/powerpoint/2010/main" val="35727491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rmAutofit/>
          </a:bodyPr>
          <a:lstStyle/>
          <a:p>
            <a:r>
              <a:rPr lang="en-US" dirty="0" smtClean="0"/>
              <a:t>Value Dials</a:t>
            </a:r>
          </a:p>
        </p:txBody>
      </p:sp>
      <p:sp>
        <p:nvSpPr>
          <p:cNvPr id="3" name="Content Placeholder 2"/>
          <p:cNvSpPr>
            <a:spLocks noGrp="1"/>
          </p:cNvSpPr>
          <p:nvPr>
            <p:ph sz="quarter" idx="1"/>
          </p:nvPr>
        </p:nvSpPr>
        <p:spPr>
          <a:xfrm>
            <a:off x="609600" y="1582738"/>
            <a:ext cx="8153400" cy="4495800"/>
          </a:xfrm>
        </p:spPr>
        <p:txBody>
          <a:bodyPr>
            <a:normAutofit/>
          </a:bodyPr>
          <a:lstStyle/>
          <a:p>
            <a:r>
              <a:rPr lang="en-US" sz="2000" dirty="0" smtClean="0"/>
              <a:t>Purpose</a:t>
            </a:r>
          </a:p>
          <a:p>
            <a:pPr lvl="1"/>
            <a:r>
              <a:rPr lang="en-US" sz="1700" dirty="0" smtClean="0"/>
              <a:t>Reduction in specific target diseases (health care organization)</a:t>
            </a:r>
          </a:p>
          <a:p>
            <a:pPr lvl="1"/>
            <a:r>
              <a:rPr lang="en-US" sz="1700" dirty="0" smtClean="0"/>
              <a:t>% profit spent on social responsibility</a:t>
            </a:r>
          </a:p>
          <a:p>
            <a:r>
              <a:rPr lang="en-US" sz="2000" dirty="0" smtClean="0"/>
              <a:t>Financials</a:t>
            </a:r>
          </a:p>
          <a:p>
            <a:pPr lvl="1"/>
            <a:r>
              <a:rPr lang="en-US" sz="1700" dirty="0" smtClean="0"/>
              <a:t>Headcount Reduction (# of H/C reduced or avoided) x (Average burden rate for region &amp; job type)   </a:t>
            </a:r>
          </a:p>
          <a:p>
            <a:pPr lvl="1"/>
            <a:r>
              <a:rPr lang="en-US" sz="1700" dirty="0" smtClean="0"/>
              <a:t>Headcount Turnover </a:t>
            </a:r>
            <a:endParaRPr lang="en-US" sz="1700" dirty="0"/>
          </a:p>
          <a:p>
            <a:pPr lvl="1"/>
            <a:r>
              <a:rPr lang="en-US" sz="1700" dirty="0" smtClean="0"/>
              <a:t>Risk Avoidance (Value of risk) x (Probability of occurrence)   </a:t>
            </a:r>
          </a:p>
          <a:p>
            <a:pPr lvl="1"/>
            <a:r>
              <a:rPr lang="en-US" sz="1700" dirty="0" smtClean="0"/>
              <a:t>Time-To-Market (Value of increased market segment share) x (# weeks accelerated to market)   </a:t>
            </a:r>
          </a:p>
          <a:p>
            <a:r>
              <a:rPr lang="en-US" sz="2000" dirty="0" smtClean="0"/>
              <a:t>Learning and Adapting</a:t>
            </a:r>
          </a:p>
          <a:p>
            <a:pPr lvl="1"/>
            <a:r>
              <a:rPr lang="en-US" sz="1700" dirty="0" smtClean="0"/>
              <a:t>New practices initiated this quarter</a:t>
            </a:r>
          </a:p>
          <a:p>
            <a:pPr lvl="1"/>
            <a:r>
              <a:rPr lang="en-US" sz="1700" dirty="0" smtClean="0"/>
              <a:t>…</a:t>
            </a:r>
          </a:p>
        </p:txBody>
      </p:sp>
    </p:spTree>
    <p:extLst>
      <p:ext uri="{BB962C8B-B14F-4D97-AF65-F5344CB8AC3E}">
        <p14:creationId xmlns:p14="http://schemas.microsoft.com/office/powerpoint/2010/main" val="3778903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Rectangle 2"/>
          <p:cNvSpPr>
            <a:spLocks noGrp="1" noChangeArrowheads="1"/>
          </p:cNvSpPr>
          <p:nvPr>
            <p:ph type="title"/>
          </p:nvPr>
        </p:nvSpPr>
        <p:spPr/>
        <p:txBody>
          <a:bodyPr/>
          <a:lstStyle/>
          <a:p>
            <a:r>
              <a:rPr lang="en-US" dirty="0"/>
              <a:t>Value </a:t>
            </a:r>
            <a:r>
              <a:rPr lang="en-US" dirty="0" smtClean="0"/>
              <a:t>Calculation Framework</a:t>
            </a:r>
            <a:endParaRPr lang="en-US" dirty="0"/>
          </a:p>
        </p:txBody>
      </p:sp>
      <p:pic>
        <p:nvPicPr>
          <p:cNvPr id="1095713" name="Picture 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781" y="2514600"/>
            <a:ext cx="7894638" cy="378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5714" name="AutoShape 4"/>
          <p:cNvSpPr>
            <a:spLocks noChangeArrowheads="1"/>
          </p:cNvSpPr>
          <p:nvPr/>
        </p:nvSpPr>
        <p:spPr bwMode="auto">
          <a:xfrm>
            <a:off x="662781" y="1600200"/>
            <a:ext cx="7848600" cy="609600"/>
          </a:xfrm>
          <a:prstGeom prst="roundRect">
            <a:avLst>
              <a:gd name="adj" fmla="val 16667"/>
            </a:avLst>
          </a:prstGeom>
          <a:solidFill>
            <a:schemeClr val="accent1">
              <a:alpha val="50000"/>
            </a:schemeClr>
          </a:solidFill>
          <a:ln w="9525" algn="ctr">
            <a:solidFill>
              <a:schemeClr val="tx1"/>
            </a:solidFill>
            <a:round/>
            <a:headEnd/>
            <a:tailEnd/>
          </a:ln>
        </p:spPr>
        <p:txBody>
          <a:bodyPr anchor="ctr"/>
          <a:lstStyle/>
          <a:p>
            <a:pPr algn="ctr">
              <a:spcBef>
                <a:spcPct val="90000"/>
              </a:spcBef>
              <a:spcAft>
                <a:spcPct val="0"/>
              </a:spcAft>
              <a:buClr>
                <a:schemeClr val="accent2"/>
              </a:buClr>
              <a:buSzPct val="100000"/>
              <a:buFont typeface="Wingdings" pitchFamily="2" charset="2"/>
              <a:buNone/>
            </a:pPr>
            <a:r>
              <a:rPr lang="en-US" sz="1600" dirty="0">
                <a:solidFill>
                  <a:schemeClr val="tx1"/>
                </a:solidFill>
              </a:rPr>
              <a:t>We need to understand both Value and Cost at the Capability/Feature </a:t>
            </a:r>
            <a:r>
              <a:rPr lang="en-US" sz="1600" dirty="0" smtClean="0">
                <a:solidFill>
                  <a:schemeClr val="tx1"/>
                </a:solidFill>
              </a:rPr>
              <a:t>level.</a:t>
            </a:r>
            <a:endParaRPr lang="en-US" sz="1600" dirty="0">
              <a:solidFill>
                <a:schemeClr val="tx1"/>
              </a:solidFill>
            </a:endParaRPr>
          </a:p>
        </p:txBody>
      </p:sp>
      <p:sp>
        <p:nvSpPr>
          <p:cNvPr id="1095715" name="Text Box 35"/>
          <p:cNvSpPr txBox="1">
            <a:spLocks noChangeArrowheads="1"/>
          </p:cNvSpPr>
          <p:nvPr/>
        </p:nvSpPr>
        <p:spPr bwMode="auto">
          <a:xfrm>
            <a:off x="6931027" y="6432551"/>
            <a:ext cx="16190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r>
              <a:rPr lang="en-US" sz="1600" dirty="0"/>
              <a:t>Source: Pat Reed</a:t>
            </a:r>
          </a:p>
        </p:txBody>
      </p:sp>
    </p:spTree>
    <p:extLst>
      <p:ext uri="{BB962C8B-B14F-4D97-AF65-F5344CB8AC3E}">
        <p14:creationId xmlns:p14="http://schemas.microsoft.com/office/powerpoint/2010/main" val="1178774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idx="4294967295"/>
          </p:nvPr>
        </p:nvSpPr>
        <p:spPr>
          <a:xfrm>
            <a:off x="125361" y="457200"/>
            <a:ext cx="8686800" cy="533400"/>
          </a:xfrm>
        </p:spPr>
        <p:txBody>
          <a:bodyPr tIns="0" bIns="16618" anchor="b">
            <a:noAutofit/>
          </a:bodyPr>
          <a:lstStyle/>
          <a:p>
            <a:r>
              <a:rPr lang="en-US" sz="3600" dirty="0"/>
              <a:t>Value Point Assignment and Allocation</a:t>
            </a:r>
          </a:p>
        </p:txBody>
      </p:sp>
      <p:sp>
        <p:nvSpPr>
          <p:cNvPr id="16392" name="AutoShape 15"/>
          <p:cNvSpPr>
            <a:spLocks noChangeArrowheads="1"/>
          </p:cNvSpPr>
          <p:nvPr/>
        </p:nvSpPr>
        <p:spPr bwMode="auto">
          <a:xfrm>
            <a:off x="1828800" y="3048000"/>
            <a:ext cx="2209800" cy="609600"/>
          </a:xfrm>
          <a:prstGeom prst="flowChartAlternateProcess">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Bef>
                <a:spcPts val="300"/>
              </a:spcBef>
              <a:spcAft>
                <a:spcPct val="0"/>
              </a:spcAft>
              <a:buClr>
                <a:schemeClr val="accent2"/>
              </a:buClr>
              <a:buSzPct val="100000"/>
              <a:buFont typeface="Wingdings" pitchFamily="2" charset="2"/>
              <a:buNone/>
              <a:defRPr/>
            </a:pPr>
            <a:r>
              <a:rPr lang="en-US" sz="1200" b="1" dirty="0"/>
              <a:t>NPV = $5 million</a:t>
            </a:r>
          </a:p>
          <a:p>
            <a:pPr algn="ctr">
              <a:spcBef>
                <a:spcPts val="300"/>
              </a:spcBef>
              <a:spcAft>
                <a:spcPct val="0"/>
              </a:spcAft>
              <a:buClr>
                <a:schemeClr val="accent2"/>
              </a:buClr>
              <a:buSzPct val="100000"/>
              <a:buFont typeface="Wingdings" pitchFamily="2" charset="2"/>
              <a:buNone/>
              <a:defRPr/>
            </a:pPr>
            <a:r>
              <a:rPr lang="en-US" sz="1000" b="1" dirty="0"/>
              <a:t>“Sales Increase”</a:t>
            </a:r>
          </a:p>
          <a:p>
            <a:pPr algn="ctr">
              <a:spcBef>
                <a:spcPts val="300"/>
              </a:spcBef>
              <a:spcAft>
                <a:spcPct val="0"/>
              </a:spcAft>
              <a:buClr>
                <a:schemeClr val="accent2"/>
              </a:buClr>
              <a:buSzPct val="100000"/>
              <a:buFont typeface="Wingdings" pitchFamily="2" charset="2"/>
              <a:buNone/>
              <a:defRPr/>
            </a:pPr>
            <a:r>
              <a:rPr lang="en-US" sz="1200" b="1" dirty="0"/>
              <a:t>5,000 Value Points</a:t>
            </a:r>
          </a:p>
        </p:txBody>
      </p:sp>
      <p:sp>
        <p:nvSpPr>
          <p:cNvPr id="16393" name="AutoShape 16"/>
          <p:cNvSpPr>
            <a:spLocks noChangeArrowheads="1"/>
          </p:cNvSpPr>
          <p:nvPr/>
        </p:nvSpPr>
        <p:spPr bwMode="auto">
          <a:xfrm>
            <a:off x="304800" y="3733800"/>
            <a:ext cx="5105400" cy="685800"/>
          </a:xfrm>
          <a:prstGeom prst="triangle">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9525" algn="ctr">
            <a:solidFill>
              <a:schemeClr val="tx1"/>
            </a:solidFill>
            <a:miter lim="800000"/>
            <a:headEnd/>
            <a:tailEnd/>
          </a:ln>
        </p:spPr>
        <p:txBody>
          <a:bodyPr wrap="none" anchor="ctr"/>
          <a:lstStyle/>
          <a:p>
            <a:pPr algn="ctr">
              <a:spcAft>
                <a:spcPct val="0"/>
              </a:spcAft>
              <a:buClr>
                <a:schemeClr val="accent2"/>
              </a:buClr>
              <a:buSzPct val="100000"/>
              <a:buFont typeface="Wingdings" pitchFamily="2" charset="2"/>
              <a:buNone/>
              <a:defRPr/>
            </a:pPr>
            <a:r>
              <a:rPr lang="en-US" sz="1200" b="1" dirty="0">
                <a:solidFill>
                  <a:schemeClr val="tx1"/>
                </a:solidFill>
              </a:rPr>
              <a:t>…allocation of Value Points</a:t>
            </a:r>
          </a:p>
          <a:p>
            <a:pPr algn="ctr">
              <a:spcAft>
                <a:spcPct val="0"/>
              </a:spcAft>
              <a:buClr>
                <a:schemeClr val="accent2"/>
              </a:buClr>
              <a:buSzPct val="100000"/>
              <a:buFont typeface="Wingdings" pitchFamily="2" charset="2"/>
              <a:buNone/>
              <a:defRPr/>
            </a:pPr>
            <a:r>
              <a:rPr lang="en-US" sz="1200" b="1" dirty="0">
                <a:solidFill>
                  <a:schemeClr val="tx1"/>
                </a:solidFill>
              </a:rPr>
              <a:t>across Capabilities and Features…</a:t>
            </a:r>
          </a:p>
        </p:txBody>
      </p:sp>
      <p:sp>
        <p:nvSpPr>
          <p:cNvPr id="16394" name="Rectangle 5"/>
          <p:cNvSpPr>
            <a:spLocks noChangeArrowheads="1"/>
          </p:cNvSpPr>
          <p:nvPr/>
        </p:nvSpPr>
        <p:spPr bwMode="auto">
          <a:xfrm>
            <a:off x="3048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A</a:t>
            </a:r>
          </a:p>
          <a:p>
            <a:pPr algn="ctr">
              <a:spcAft>
                <a:spcPct val="0"/>
              </a:spcAft>
              <a:buClr>
                <a:schemeClr val="accent2"/>
              </a:buClr>
              <a:buSzPct val="100000"/>
              <a:buFont typeface="Wingdings" pitchFamily="2" charset="2"/>
              <a:buNone/>
              <a:defRPr/>
            </a:pPr>
            <a:r>
              <a:rPr lang="en-US" sz="900" dirty="0"/>
              <a:t>(35%)</a:t>
            </a:r>
          </a:p>
        </p:txBody>
      </p:sp>
      <p:sp>
        <p:nvSpPr>
          <p:cNvPr id="16395" name="AutoShape 15"/>
          <p:cNvSpPr>
            <a:spLocks noChangeArrowheads="1"/>
          </p:cNvSpPr>
          <p:nvPr/>
        </p:nvSpPr>
        <p:spPr bwMode="auto">
          <a:xfrm>
            <a:off x="5562600" y="3048000"/>
            <a:ext cx="1524000" cy="609600"/>
          </a:xfrm>
          <a:prstGeom prst="flowChartAlternateProcess">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Bef>
                <a:spcPts val="300"/>
              </a:spcBef>
              <a:spcAft>
                <a:spcPct val="0"/>
              </a:spcAft>
              <a:buClr>
                <a:schemeClr val="accent2"/>
              </a:buClr>
              <a:buSzPct val="100000"/>
              <a:buFont typeface="Wingdings" pitchFamily="2" charset="2"/>
              <a:buNone/>
              <a:defRPr/>
            </a:pPr>
            <a:r>
              <a:rPr lang="en-US" sz="1200" b="1" dirty="0"/>
              <a:t>NPV = $---K</a:t>
            </a:r>
          </a:p>
          <a:p>
            <a:pPr algn="ctr">
              <a:spcBef>
                <a:spcPts val="300"/>
              </a:spcBef>
              <a:spcAft>
                <a:spcPct val="0"/>
              </a:spcAft>
              <a:buClr>
                <a:schemeClr val="accent2"/>
              </a:buClr>
              <a:buSzPct val="100000"/>
              <a:buFont typeface="Wingdings" pitchFamily="2" charset="2"/>
              <a:buNone/>
              <a:defRPr/>
            </a:pPr>
            <a:r>
              <a:rPr lang="en-US" sz="1000" b="1" dirty="0"/>
              <a:t>“Customer Experience”</a:t>
            </a:r>
          </a:p>
          <a:p>
            <a:pPr algn="ctr">
              <a:spcBef>
                <a:spcPts val="300"/>
              </a:spcBef>
              <a:spcAft>
                <a:spcPct val="0"/>
              </a:spcAft>
              <a:buClr>
                <a:schemeClr val="accent2"/>
              </a:buClr>
              <a:buSzPct val="100000"/>
              <a:buFont typeface="Wingdings" pitchFamily="2" charset="2"/>
              <a:buNone/>
              <a:defRPr/>
            </a:pPr>
            <a:r>
              <a:rPr lang="en-US" sz="1200" b="1" dirty="0"/>
              <a:t>250 Value Points</a:t>
            </a:r>
          </a:p>
        </p:txBody>
      </p:sp>
      <p:sp>
        <p:nvSpPr>
          <p:cNvPr id="16396" name="Rectangle 5"/>
          <p:cNvSpPr>
            <a:spLocks noChangeArrowheads="1"/>
          </p:cNvSpPr>
          <p:nvPr/>
        </p:nvSpPr>
        <p:spPr bwMode="auto">
          <a:xfrm>
            <a:off x="8382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B</a:t>
            </a:r>
          </a:p>
          <a:p>
            <a:pPr algn="ctr">
              <a:spcAft>
                <a:spcPct val="0"/>
              </a:spcAft>
              <a:buClr>
                <a:schemeClr val="accent2"/>
              </a:buClr>
              <a:buSzPct val="100000"/>
              <a:buFont typeface="Wingdings" pitchFamily="2" charset="2"/>
              <a:buNone/>
              <a:defRPr/>
            </a:pPr>
            <a:r>
              <a:rPr lang="en-US" sz="900" dirty="0"/>
              <a:t>(30%)</a:t>
            </a:r>
          </a:p>
        </p:txBody>
      </p:sp>
      <p:sp>
        <p:nvSpPr>
          <p:cNvPr id="16397" name="Rectangle 5"/>
          <p:cNvSpPr>
            <a:spLocks noChangeArrowheads="1"/>
          </p:cNvSpPr>
          <p:nvPr/>
        </p:nvSpPr>
        <p:spPr bwMode="auto">
          <a:xfrm>
            <a:off x="13716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C</a:t>
            </a:r>
          </a:p>
          <a:p>
            <a:pPr algn="ctr">
              <a:spcAft>
                <a:spcPct val="0"/>
              </a:spcAft>
              <a:buClr>
                <a:schemeClr val="accent2"/>
              </a:buClr>
              <a:buSzPct val="100000"/>
              <a:buFont typeface="Wingdings" pitchFamily="2" charset="2"/>
              <a:buNone/>
              <a:defRPr/>
            </a:pPr>
            <a:r>
              <a:rPr lang="en-US" sz="900" dirty="0"/>
              <a:t>(15%)</a:t>
            </a:r>
          </a:p>
        </p:txBody>
      </p:sp>
      <p:sp>
        <p:nvSpPr>
          <p:cNvPr id="16398" name="Rectangle 5"/>
          <p:cNvSpPr>
            <a:spLocks noChangeArrowheads="1"/>
          </p:cNvSpPr>
          <p:nvPr/>
        </p:nvSpPr>
        <p:spPr bwMode="auto">
          <a:xfrm>
            <a:off x="3048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D</a:t>
            </a:r>
          </a:p>
          <a:p>
            <a:pPr algn="ctr">
              <a:spcAft>
                <a:spcPct val="0"/>
              </a:spcAft>
              <a:buClr>
                <a:schemeClr val="accent2"/>
              </a:buClr>
              <a:buSzPct val="100000"/>
              <a:buFont typeface="Wingdings" pitchFamily="2" charset="2"/>
              <a:buNone/>
              <a:defRPr/>
            </a:pPr>
            <a:r>
              <a:rPr lang="en-US" sz="900" dirty="0"/>
              <a:t>(20%)</a:t>
            </a:r>
          </a:p>
        </p:txBody>
      </p:sp>
      <p:sp>
        <p:nvSpPr>
          <p:cNvPr id="16399" name="Rectangle 5"/>
          <p:cNvSpPr>
            <a:spLocks noChangeArrowheads="1"/>
          </p:cNvSpPr>
          <p:nvPr/>
        </p:nvSpPr>
        <p:spPr bwMode="auto">
          <a:xfrm>
            <a:off x="8382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00" name="Rectangle 5"/>
          <p:cNvSpPr>
            <a:spLocks noChangeArrowheads="1"/>
          </p:cNvSpPr>
          <p:nvPr/>
        </p:nvSpPr>
        <p:spPr bwMode="auto">
          <a:xfrm>
            <a:off x="13716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01" name="Rectangle 5"/>
          <p:cNvSpPr>
            <a:spLocks noChangeArrowheads="1"/>
          </p:cNvSpPr>
          <p:nvPr/>
        </p:nvSpPr>
        <p:spPr bwMode="auto">
          <a:xfrm>
            <a:off x="20574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A</a:t>
            </a:r>
          </a:p>
          <a:p>
            <a:pPr algn="ctr">
              <a:spcAft>
                <a:spcPct val="0"/>
              </a:spcAft>
              <a:buClr>
                <a:schemeClr val="accent2"/>
              </a:buClr>
              <a:buSzPct val="100000"/>
              <a:buFont typeface="Wingdings" pitchFamily="2" charset="2"/>
              <a:buNone/>
              <a:defRPr/>
            </a:pPr>
            <a:r>
              <a:rPr lang="en-US" sz="900" dirty="0"/>
              <a:t>(25%)</a:t>
            </a:r>
          </a:p>
        </p:txBody>
      </p:sp>
      <p:sp>
        <p:nvSpPr>
          <p:cNvPr id="16402" name="Rectangle 5"/>
          <p:cNvSpPr>
            <a:spLocks noChangeArrowheads="1"/>
          </p:cNvSpPr>
          <p:nvPr/>
        </p:nvSpPr>
        <p:spPr bwMode="auto">
          <a:xfrm>
            <a:off x="25908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B</a:t>
            </a:r>
          </a:p>
          <a:p>
            <a:pPr algn="ctr">
              <a:spcAft>
                <a:spcPct val="0"/>
              </a:spcAft>
              <a:buClr>
                <a:schemeClr val="accent2"/>
              </a:buClr>
              <a:buSzPct val="100000"/>
              <a:buFont typeface="Wingdings" pitchFamily="2" charset="2"/>
              <a:buNone/>
              <a:defRPr/>
            </a:pPr>
            <a:r>
              <a:rPr lang="en-US" sz="900" dirty="0"/>
              <a:t>(50%)</a:t>
            </a:r>
          </a:p>
        </p:txBody>
      </p:sp>
      <p:sp>
        <p:nvSpPr>
          <p:cNvPr id="16403" name="Rectangle 5"/>
          <p:cNvSpPr>
            <a:spLocks noChangeArrowheads="1"/>
          </p:cNvSpPr>
          <p:nvPr/>
        </p:nvSpPr>
        <p:spPr bwMode="auto">
          <a:xfrm>
            <a:off x="31242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C</a:t>
            </a:r>
          </a:p>
          <a:p>
            <a:pPr algn="ctr">
              <a:spcAft>
                <a:spcPct val="0"/>
              </a:spcAft>
              <a:buClr>
                <a:schemeClr val="accent2"/>
              </a:buClr>
              <a:buSzPct val="100000"/>
              <a:buFont typeface="Wingdings" pitchFamily="2" charset="2"/>
              <a:buNone/>
              <a:defRPr/>
            </a:pPr>
            <a:r>
              <a:rPr lang="en-US" sz="900" dirty="0"/>
              <a:t>(25%)</a:t>
            </a:r>
          </a:p>
        </p:txBody>
      </p:sp>
      <p:sp>
        <p:nvSpPr>
          <p:cNvPr id="16404" name="Rectangle 5"/>
          <p:cNvSpPr>
            <a:spLocks noChangeArrowheads="1"/>
          </p:cNvSpPr>
          <p:nvPr/>
        </p:nvSpPr>
        <p:spPr bwMode="auto">
          <a:xfrm>
            <a:off x="20574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05" name="Rectangle 5"/>
          <p:cNvSpPr>
            <a:spLocks noChangeArrowheads="1"/>
          </p:cNvSpPr>
          <p:nvPr/>
        </p:nvSpPr>
        <p:spPr bwMode="auto">
          <a:xfrm>
            <a:off x="25908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06" name="Rectangle 5"/>
          <p:cNvSpPr>
            <a:spLocks noChangeArrowheads="1"/>
          </p:cNvSpPr>
          <p:nvPr/>
        </p:nvSpPr>
        <p:spPr bwMode="auto">
          <a:xfrm>
            <a:off x="31242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07" name="Rectangle 5"/>
          <p:cNvSpPr>
            <a:spLocks noChangeArrowheads="1"/>
          </p:cNvSpPr>
          <p:nvPr/>
        </p:nvSpPr>
        <p:spPr bwMode="auto">
          <a:xfrm>
            <a:off x="38100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A</a:t>
            </a:r>
          </a:p>
          <a:p>
            <a:pPr algn="ctr">
              <a:spcAft>
                <a:spcPct val="0"/>
              </a:spcAft>
              <a:buClr>
                <a:schemeClr val="accent2"/>
              </a:buClr>
              <a:buSzPct val="100000"/>
              <a:buFont typeface="Wingdings" pitchFamily="2" charset="2"/>
              <a:buNone/>
              <a:defRPr/>
            </a:pPr>
            <a:r>
              <a:rPr lang="en-US" sz="900" dirty="0"/>
              <a:t>(10%)</a:t>
            </a:r>
          </a:p>
        </p:txBody>
      </p:sp>
      <p:sp>
        <p:nvSpPr>
          <p:cNvPr id="16408" name="Rectangle 5"/>
          <p:cNvSpPr>
            <a:spLocks noChangeArrowheads="1"/>
          </p:cNvSpPr>
          <p:nvPr/>
        </p:nvSpPr>
        <p:spPr bwMode="auto">
          <a:xfrm>
            <a:off x="43434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B</a:t>
            </a:r>
          </a:p>
          <a:p>
            <a:pPr algn="ctr">
              <a:spcAft>
                <a:spcPct val="0"/>
              </a:spcAft>
              <a:buClr>
                <a:schemeClr val="accent2"/>
              </a:buClr>
              <a:buSzPct val="100000"/>
              <a:buFont typeface="Wingdings" pitchFamily="2" charset="2"/>
              <a:buNone/>
              <a:defRPr/>
            </a:pPr>
            <a:r>
              <a:rPr lang="en-US" sz="900" dirty="0"/>
              <a:t>(25%)</a:t>
            </a:r>
          </a:p>
        </p:txBody>
      </p:sp>
      <p:sp>
        <p:nvSpPr>
          <p:cNvPr id="16409" name="Rectangle 5"/>
          <p:cNvSpPr>
            <a:spLocks noChangeArrowheads="1"/>
          </p:cNvSpPr>
          <p:nvPr/>
        </p:nvSpPr>
        <p:spPr bwMode="auto">
          <a:xfrm>
            <a:off x="48768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C</a:t>
            </a:r>
          </a:p>
          <a:p>
            <a:pPr algn="ctr">
              <a:spcAft>
                <a:spcPct val="0"/>
              </a:spcAft>
              <a:buClr>
                <a:schemeClr val="accent2"/>
              </a:buClr>
              <a:buSzPct val="100000"/>
              <a:buFont typeface="Wingdings" pitchFamily="2" charset="2"/>
              <a:buNone/>
              <a:defRPr/>
            </a:pPr>
            <a:r>
              <a:rPr lang="en-US" sz="900" dirty="0"/>
              <a:t>(40%)</a:t>
            </a:r>
          </a:p>
        </p:txBody>
      </p:sp>
      <p:sp>
        <p:nvSpPr>
          <p:cNvPr id="16410" name="Rectangle 5"/>
          <p:cNvSpPr>
            <a:spLocks noChangeArrowheads="1"/>
          </p:cNvSpPr>
          <p:nvPr/>
        </p:nvSpPr>
        <p:spPr bwMode="auto">
          <a:xfrm>
            <a:off x="38100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D</a:t>
            </a:r>
          </a:p>
          <a:p>
            <a:pPr algn="ctr">
              <a:spcAft>
                <a:spcPct val="0"/>
              </a:spcAft>
              <a:buClr>
                <a:schemeClr val="accent2"/>
              </a:buClr>
              <a:buSzPct val="100000"/>
              <a:buFont typeface="Wingdings" pitchFamily="2" charset="2"/>
              <a:buNone/>
              <a:defRPr/>
            </a:pPr>
            <a:r>
              <a:rPr lang="en-US" sz="900" dirty="0"/>
              <a:t>(5%)</a:t>
            </a:r>
          </a:p>
        </p:txBody>
      </p:sp>
      <p:sp>
        <p:nvSpPr>
          <p:cNvPr id="16411" name="Rectangle 5"/>
          <p:cNvSpPr>
            <a:spLocks noChangeArrowheads="1"/>
          </p:cNvSpPr>
          <p:nvPr/>
        </p:nvSpPr>
        <p:spPr bwMode="auto">
          <a:xfrm>
            <a:off x="43434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E</a:t>
            </a:r>
          </a:p>
          <a:p>
            <a:pPr algn="ctr">
              <a:spcAft>
                <a:spcPct val="0"/>
              </a:spcAft>
              <a:buClr>
                <a:schemeClr val="accent2"/>
              </a:buClr>
              <a:buSzPct val="100000"/>
              <a:buFont typeface="Wingdings" pitchFamily="2" charset="2"/>
              <a:buNone/>
              <a:defRPr/>
            </a:pPr>
            <a:r>
              <a:rPr lang="en-US" sz="900" dirty="0"/>
              <a:t>(20%)</a:t>
            </a:r>
          </a:p>
        </p:txBody>
      </p:sp>
      <p:sp>
        <p:nvSpPr>
          <p:cNvPr id="16412" name="Rectangle 5"/>
          <p:cNvSpPr>
            <a:spLocks noChangeArrowheads="1"/>
          </p:cNvSpPr>
          <p:nvPr/>
        </p:nvSpPr>
        <p:spPr bwMode="auto">
          <a:xfrm>
            <a:off x="48768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13" name="Rectangle 5"/>
          <p:cNvSpPr>
            <a:spLocks noChangeArrowheads="1"/>
          </p:cNvSpPr>
          <p:nvPr/>
        </p:nvSpPr>
        <p:spPr bwMode="auto">
          <a:xfrm>
            <a:off x="55626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A</a:t>
            </a:r>
          </a:p>
          <a:p>
            <a:pPr algn="ctr">
              <a:spcAft>
                <a:spcPct val="0"/>
              </a:spcAft>
              <a:buClr>
                <a:schemeClr val="accent2"/>
              </a:buClr>
              <a:buSzPct val="100000"/>
              <a:buFont typeface="Wingdings" pitchFamily="2" charset="2"/>
              <a:buNone/>
              <a:defRPr/>
            </a:pPr>
            <a:r>
              <a:rPr lang="en-US" sz="900" dirty="0"/>
              <a:t>(35%)</a:t>
            </a:r>
          </a:p>
        </p:txBody>
      </p:sp>
      <p:sp>
        <p:nvSpPr>
          <p:cNvPr id="16414" name="Rectangle 5"/>
          <p:cNvSpPr>
            <a:spLocks noChangeArrowheads="1"/>
          </p:cNvSpPr>
          <p:nvPr/>
        </p:nvSpPr>
        <p:spPr bwMode="auto">
          <a:xfrm>
            <a:off x="60960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B</a:t>
            </a:r>
          </a:p>
          <a:p>
            <a:pPr algn="ctr">
              <a:spcAft>
                <a:spcPct val="0"/>
              </a:spcAft>
              <a:buClr>
                <a:schemeClr val="accent2"/>
              </a:buClr>
              <a:buSzPct val="100000"/>
              <a:buFont typeface="Wingdings" pitchFamily="2" charset="2"/>
              <a:buNone/>
              <a:defRPr/>
            </a:pPr>
            <a:r>
              <a:rPr lang="en-US" sz="900" dirty="0"/>
              <a:t>(45%)</a:t>
            </a:r>
          </a:p>
        </p:txBody>
      </p:sp>
      <p:sp>
        <p:nvSpPr>
          <p:cNvPr id="16415" name="Rectangle 5"/>
          <p:cNvSpPr>
            <a:spLocks noChangeArrowheads="1"/>
          </p:cNvSpPr>
          <p:nvPr/>
        </p:nvSpPr>
        <p:spPr bwMode="auto">
          <a:xfrm>
            <a:off x="66294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C</a:t>
            </a:r>
          </a:p>
          <a:p>
            <a:pPr algn="ctr">
              <a:spcAft>
                <a:spcPct val="0"/>
              </a:spcAft>
              <a:buClr>
                <a:schemeClr val="accent2"/>
              </a:buClr>
              <a:buSzPct val="100000"/>
              <a:buFont typeface="Wingdings" pitchFamily="2" charset="2"/>
              <a:buNone/>
              <a:defRPr/>
            </a:pPr>
            <a:r>
              <a:rPr lang="en-US" sz="900" dirty="0"/>
              <a:t>(20%)</a:t>
            </a:r>
          </a:p>
        </p:txBody>
      </p:sp>
      <p:sp>
        <p:nvSpPr>
          <p:cNvPr id="16416" name="Rectangle 5"/>
          <p:cNvSpPr>
            <a:spLocks noChangeArrowheads="1"/>
          </p:cNvSpPr>
          <p:nvPr/>
        </p:nvSpPr>
        <p:spPr bwMode="auto">
          <a:xfrm>
            <a:off x="55626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17" name="Rectangle 5"/>
          <p:cNvSpPr>
            <a:spLocks noChangeArrowheads="1"/>
          </p:cNvSpPr>
          <p:nvPr/>
        </p:nvSpPr>
        <p:spPr bwMode="auto">
          <a:xfrm>
            <a:off x="60960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18" name="Rectangle 5"/>
          <p:cNvSpPr>
            <a:spLocks noChangeArrowheads="1"/>
          </p:cNvSpPr>
          <p:nvPr/>
        </p:nvSpPr>
        <p:spPr bwMode="auto">
          <a:xfrm>
            <a:off x="66294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19" name="Rectangle 5"/>
          <p:cNvSpPr>
            <a:spLocks noChangeArrowheads="1"/>
          </p:cNvSpPr>
          <p:nvPr/>
        </p:nvSpPr>
        <p:spPr bwMode="auto">
          <a:xfrm>
            <a:off x="73152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A</a:t>
            </a:r>
          </a:p>
          <a:p>
            <a:pPr algn="ctr">
              <a:spcAft>
                <a:spcPct val="0"/>
              </a:spcAft>
              <a:buClr>
                <a:schemeClr val="accent2"/>
              </a:buClr>
              <a:buSzPct val="100000"/>
              <a:buFont typeface="Wingdings" pitchFamily="2" charset="2"/>
              <a:buNone/>
              <a:defRPr/>
            </a:pPr>
            <a:r>
              <a:rPr lang="en-US" sz="900" dirty="0"/>
              <a:t>(60%)</a:t>
            </a:r>
          </a:p>
        </p:txBody>
      </p:sp>
      <p:sp>
        <p:nvSpPr>
          <p:cNvPr id="16420" name="Rectangle 5"/>
          <p:cNvSpPr>
            <a:spLocks noChangeArrowheads="1"/>
          </p:cNvSpPr>
          <p:nvPr/>
        </p:nvSpPr>
        <p:spPr bwMode="auto">
          <a:xfrm>
            <a:off x="78486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B</a:t>
            </a:r>
          </a:p>
          <a:p>
            <a:pPr algn="ctr">
              <a:spcAft>
                <a:spcPct val="0"/>
              </a:spcAft>
              <a:buClr>
                <a:schemeClr val="accent2"/>
              </a:buClr>
              <a:buSzPct val="100000"/>
              <a:buFont typeface="Wingdings" pitchFamily="2" charset="2"/>
              <a:buNone/>
              <a:defRPr/>
            </a:pPr>
            <a:r>
              <a:rPr lang="en-US" sz="900" dirty="0"/>
              <a:t>(20%)</a:t>
            </a:r>
          </a:p>
        </p:txBody>
      </p:sp>
      <p:sp>
        <p:nvSpPr>
          <p:cNvPr id="16421" name="Rectangle 5"/>
          <p:cNvSpPr>
            <a:spLocks noChangeArrowheads="1"/>
          </p:cNvSpPr>
          <p:nvPr/>
        </p:nvSpPr>
        <p:spPr bwMode="auto">
          <a:xfrm>
            <a:off x="8382000" y="49530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900" dirty="0"/>
              <a:t>Feature</a:t>
            </a:r>
          </a:p>
          <a:p>
            <a:pPr algn="ctr">
              <a:spcAft>
                <a:spcPct val="0"/>
              </a:spcAft>
              <a:buClr>
                <a:schemeClr val="accent2"/>
              </a:buClr>
              <a:buSzPct val="100000"/>
              <a:buFont typeface="Wingdings" pitchFamily="2" charset="2"/>
              <a:buNone/>
              <a:defRPr/>
            </a:pPr>
            <a:r>
              <a:rPr lang="en-US" sz="900" dirty="0"/>
              <a:t>C</a:t>
            </a:r>
          </a:p>
          <a:p>
            <a:pPr algn="ctr">
              <a:spcAft>
                <a:spcPct val="0"/>
              </a:spcAft>
              <a:buClr>
                <a:schemeClr val="accent2"/>
              </a:buClr>
              <a:buSzPct val="100000"/>
              <a:buFont typeface="Wingdings" pitchFamily="2" charset="2"/>
              <a:buNone/>
              <a:defRPr/>
            </a:pPr>
            <a:r>
              <a:rPr lang="en-US" sz="900" dirty="0"/>
              <a:t>(20%)</a:t>
            </a:r>
          </a:p>
        </p:txBody>
      </p:sp>
      <p:sp>
        <p:nvSpPr>
          <p:cNvPr id="16422" name="Rectangle 5"/>
          <p:cNvSpPr>
            <a:spLocks noChangeArrowheads="1"/>
          </p:cNvSpPr>
          <p:nvPr/>
        </p:nvSpPr>
        <p:spPr bwMode="auto">
          <a:xfrm>
            <a:off x="73152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23" name="Rectangle 5"/>
          <p:cNvSpPr>
            <a:spLocks noChangeArrowheads="1"/>
          </p:cNvSpPr>
          <p:nvPr/>
        </p:nvSpPr>
        <p:spPr bwMode="auto">
          <a:xfrm>
            <a:off x="78486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24" name="Rectangle 5"/>
          <p:cNvSpPr>
            <a:spLocks noChangeArrowheads="1"/>
          </p:cNvSpPr>
          <p:nvPr/>
        </p:nvSpPr>
        <p:spPr bwMode="auto">
          <a:xfrm>
            <a:off x="8382000" y="5638800"/>
            <a:ext cx="533400" cy="6858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endParaRPr lang="en-US" sz="900"/>
          </a:p>
        </p:txBody>
      </p:sp>
      <p:sp>
        <p:nvSpPr>
          <p:cNvPr id="16425" name="AutoShape 15"/>
          <p:cNvSpPr>
            <a:spLocks noChangeArrowheads="1"/>
          </p:cNvSpPr>
          <p:nvPr/>
        </p:nvSpPr>
        <p:spPr bwMode="auto">
          <a:xfrm>
            <a:off x="7315200" y="3048000"/>
            <a:ext cx="1524000" cy="609600"/>
          </a:xfrm>
          <a:prstGeom prst="flowChartAlternateProcess">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Bef>
                <a:spcPts val="300"/>
              </a:spcBef>
              <a:spcAft>
                <a:spcPct val="0"/>
              </a:spcAft>
              <a:buClr>
                <a:schemeClr val="accent2"/>
              </a:buClr>
              <a:buSzPct val="100000"/>
              <a:buFont typeface="Wingdings" pitchFamily="2" charset="2"/>
              <a:buNone/>
              <a:defRPr/>
            </a:pPr>
            <a:r>
              <a:rPr lang="en-US" sz="1200" b="1" dirty="0"/>
              <a:t>NPV = $---K</a:t>
            </a:r>
          </a:p>
          <a:p>
            <a:pPr algn="ctr">
              <a:spcBef>
                <a:spcPts val="300"/>
              </a:spcBef>
              <a:spcAft>
                <a:spcPct val="0"/>
              </a:spcAft>
              <a:buClr>
                <a:schemeClr val="accent2"/>
              </a:buClr>
              <a:buSzPct val="100000"/>
              <a:buFont typeface="Wingdings" pitchFamily="2" charset="2"/>
              <a:buNone/>
              <a:defRPr/>
            </a:pPr>
            <a:r>
              <a:rPr lang="en-US" sz="1000" b="1" dirty="0"/>
              <a:t>“Other”</a:t>
            </a:r>
          </a:p>
          <a:p>
            <a:pPr algn="ctr">
              <a:spcBef>
                <a:spcPts val="300"/>
              </a:spcBef>
              <a:spcAft>
                <a:spcPct val="0"/>
              </a:spcAft>
              <a:buClr>
                <a:schemeClr val="accent2"/>
              </a:buClr>
              <a:buSzPct val="100000"/>
              <a:buFont typeface="Wingdings" pitchFamily="2" charset="2"/>
              <a:buNone/>
              <a:defRPr/>
            </a:pPr>
            <a:r>
              <a:rPr lang="en-US" sz="1200" b="1" dirty="0"/>
              <a:t>150 Value Points</a:t>
            </a:r>
          </a:p>
        </p:txBody>
      </p:sp>
      <p:sp>
        <p:nvSpPr>
          <p:cNvPr id="16426" name="AutoShape 16"/>
          <p:cNvSpPr>
            <a:spLocks noChangeArrowheads="1"/>
          </p:cNvSpPr>
          <p:nvPr/>
        </p:nvSpPr>
        <p:spPr bwMode="auto">
          <a:xfrm>
            <a:off x="5562600" y="3733800"/>
            <a:ext cx="1600200" cy="685800"/>
          </a:xfrm>
          <a:prstGeom prst="triangle">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9525" algn="ctr">
            <a:solidFill>
              <a:schemeClr val="tx1"/>
            </a:solidFill>
            <a:miter lim="800000"/>
            <a:headEnd/>
            <a:tailEnd/>
          </a:ln>
        </p:spPr>
        <p:txBody>
          <a:bodyPr wrap="none" anchor="ctr"/>
          <a:lstStyle/>
          <a:p>
            <a:pPr algn="ctr">
              <a:spcAft>
                <a:spcPct val="0"/>
              </a:spcAft>
              <a:buClr>
                <a:schemeClr val="accent2"/>
              </a:buClr>
              <a:buSzPct val="100000"/>
              <a:buFont typeface="Wingdings" pitchFamily="2" charset="2"/>
              <a:buNone/>
              <a:defRPr/>
            </a:pPr>
            <a:endParaRPr lang="en-US" sz="1200" b="1">
              <a:solidFill>
                <a:schemeClr val="tx1"/>
              </a:solidFill>
            </a:endParaRPr>
          </a:p>
        </p:txBody>
      </p:sp>
      <p:sp>
        <p:nvSpPr>
          <p:cNvPr id="16427" name="AutoShape 15"/>
          <p:cNvSpPr>
            <a:spLocks noChangeArrowheads="1"/>
          </p:cNvSpPr>
          <p:nvPr/>
        </p:nvSpPr>
        <p:spPr bwMode="auto">
          <a:xfrm>
            <a:off x="3657600" y="1828800"/>
            <a:ext cx="2209800" cy="762000"/>
          </a:xfrm>
          <a:prstGeom prst="flowChartAlternateProcess">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1600" b="1" dirty="0"/>
              <a:t>Project A:</a:t>
            </a:r>
          </a:p>
          <a:p>
            <a:pPr algn="ctr">
              <a:spcAft>
                <a:spcPct val="0"/>
              </a:spcAft>
              <a:buClr>
                <a:schemeClr val="accent2"/>
              </a:buClr>
              <a:buSzPct val="100000"/>
              <a:buFont typeface="Wingdings" pitchFamily="2" charset="2"/>
              <a:buNone/>
              <a:defRPr/>
            </a:pPr>
            <a:r>
              <a:rPr lang="en-US" sz="1600" b="1" dirty="0"/>
              <a:t>NPV = $5 million</a:t>
            </a:r>
          </a:p>
        </p:txBody>
      </p:sp>
      <p:sp>
        <p:nvSpPr>
          <p:cNvPr id="16428" name="AutoShape 16"/>
          <p:cNvSpPr>
            <a:spLocks noChangeArrowheads="1"/>
          </p:cNvSpPr>
          <p:nvPr/>
        </p:nvSpPr>
        <p:spPr bwMode="auto">
          <a:xfrm>
            <a:off x="7315200" y="3733800"/>
            <a:ext cx="1600200" cy="685800"/>
          </a:xfrm>
          <a:prstGeom prst="triangle">
            <a:avLst>
              <a:gd name="adj"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9525" algn="ctr">
            <a:solidFill>
              <a:schemeClr val="tx1"/>
            </a:solidFill>
            <a:miter lim="800000"/>
            <a:headEnd/>
            <a:tailEnd/>
          </a:ln>
        </p:spPr>
        <p:txBody>
          <a:bodyPr wrap="none" anchor="ctr"/>
          <a:lstStyle/>
          <a:p>
            <a:pPr algn="ctr">
              <a:spcAft>
                <a:spcPct val="0"/>
              </a:spcAft>
              <a:buClr>
                <a:schemeClr val="accent2"/>
              </a:buClr>
              <a:buSzPct val="100000"/>
              <a:buFont typeface="Wingdings" pitchFamily="2" charset="2"/>
              <a:buNone/>
              <a:defRPr/>
            </a:pPr>
            <a:endParaRPr lang="en-US" sz="1200" b="1">
              <a:solidFill>
                <a:schemeClr val="tx1"/>
              </a:solidFill>
            </a:endParaRPr>
          </a:p>
        </p:txBody>
      </p:sp>
      <p:sp>
        <p:nvSpPr>
          <p:cNvPr id="1087528" name="Line 58"/>
          <p:cNvSpPr>
            <a:spLocks noChangeShapeType="1"/>
          </p:cNvSpPr>
          <p:nvPr/>
        </p:nvSpPr>
        <p:spPr bwMode="auto">
          <a:xfrm flipH="1">
            <a:off x="2819400" y="2590800"/>
            <a:ext cx="1905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87529" name="Line 59"/>
          <p:cNvSpPr>
            <a:spLocks noChangeShapeType="1"/>
          </p:cNvSpPr>
          <p:nvPr/>
        </p:nvSpPr>
        <p:spPr bwMode="auto">
          <a:xfrm>
            <a:off x="4800600" y="2590800"/>
            <a:ext cx="1524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87530" name="Line 60"/>
          <p:cNvSpPr>
            <a:spLocks noChangeShapeType="1"/>
          </p:cNvSpPr>
          <p:nvPr/>
        </p:nvSpPr>
        <p:spPr bwMode="auto">
          <a:xfrm>
            <a:off x="4800600" y="2590800"/>
            <a:ext cx="3276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87531" name="AutoShape 4"/>
          <p:cNvSpPr>
            <a:spLocks noChangeArrowheads="1"/>
          </p:cNvSpPr>
          <p:nvPr/>
        </p:nvSpPr>
        <p:spPr bwMode="auto">
          <a:xfrm>
            <a:off x="685800" y="1143000"/>
            <a:ext cx="7848600" cy="609600"/>
          </a:xfrm>
          <a:prstGeom prst="roundRect">
            <a:avLst>
              <a:gd name="adj" fmla="val 16667"/>
            </a:avLst>
          </a:prstGeom>
          <a:solidFill>
            <a:schemeClr val="accent1">
              <a:alpha val="50000"/>
            </a:schemeClr>
          </a:solidFill>
          <a:ln w="9525" algn="ctr">
            <a:solidFill>
              <a:schemeClr val="tx1"/>
            </a:solidFill>
            <a:round/>
            <a:headEnd/>
            <a:tailEnd/>
          </a:ln>
        </p:spPr>
        <p:txBody>
          <a:bodyPr anchor="ctr"/>
          <a:lstStyle/>
          <a:p>
            <a:pPr algn="ctr">
              <a:spcBef>
                <a:spcPct val="90000"/>
              </a:spcBef>
              <a:spcAft>
                <a:spcPct val="0"/>
              </a:spcAft>
              <a:buClr>
                <a:schemeClr val="accent2"/>
              </a:buClr>
              <a:buSzPct val="100000"/>
              <a:buFont typeface="Wingdings" pitchFamily="2" charset="2"/>
              <a:buNone/>
            </a:pPr>
            <a:r>
              <a:rPr lang="en-US" sz="1600" dirty="0">
                <a:solidFill>
                  <a:schemeClr val="tx1"/>
                </a:solidFill>
              </a:rPr>
              <a:t>Value Points get allocated across all Capabilities and Features based upon their relationship to individual Business Value </a:t>
            </a:r>
            <a:r>
              <a:rPr lang="en-US" sz="1600" dirty="0" smtClean="0">
                <a:solidFill>
                  <a:schemeClr val="tx1"/>
                </a:solidFill>
              </a:rPr>
              <a:t>Dials</a:t>
            </a:r>
            <a:endParaRPr lang="en-US" sz="1600" dirty="0">
              <a:solidFill>
                <a:schemeClr val="tx1"/>
              </a:solidFill>
            </a:endParaRPr>
          </a:p>
        </p:txBody>
      </p:sp>
      <p:sp>
        <p:nvSpPr>
          <p:cNvPr id="16387" name="Rectangle 5"/>
          <p:cNvSpPr>
            <a:spLocks noChangeArrowheads="1"/>
          </p:cNvSpPr>
          <p:nvPr/>
        </p:nvSpPr>
        <p:spPr bwMode="auto">
          <a:xfrm>
            <a:off x="304800" y="4495800"/>
            <a:ext cx="1600200" cy="45720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1200" b="1" dirty="0"/>
              <a:t>Capability A</a:t>
            </a:r>
          </a:p>
          <a:p>
            <a:pPr algn="ctr">
              <a:spcAft>
                <a:spcPct val="0"/>
              </a:spcAft>
              <a:buClr>
                <a:schemeClr val="accent2"/>
              </a:buClr>
              <a:buSzPct val="100000"/>
              <a:buFont typeface="Wingdings" pitchFamily="2" charset="2"/>
              <a:buNone/>
              <a:defRPr/>
            </a:pPr>
            <a:r>
              <a:rPr lang="en-US" sz="1200" b="1" dirty="0"/>
              <a:t>(25%)</a:t>
            </a:r>
          </a:p>
        </p:txBody>
      </p:sp>
      <p:sp>
        <p:nvSpPr>
          <p:cNvPr id="16388" name="Rectangle 6"/>
          <p:cNvSpPr>
            <a:spLocks noChangeArrowheads="1"/>
          </p:cNvSpPr>
          <p:nvPr/>
        </p:nvSpPr>
        <p:spPr bwMode="auto">
          <a:xfrm>
            <a:off x="2057400" y="4495800"/>
            <a:ext cx="1600200" cy="45720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1200" b="1"/>
              <a:t>Capability B</a:t>
            </a:r>
          </a:p>
          <a:p>
            <a:pPr algn="ctr">
              <a:spcAft>
                <a:spcPct val="0"/>
              </a:spcAft>
              <a:buClr>
                <a:schemeClr val="accent2"/>
              </a:buClr>
              <a:buSzPct val="100000"/>
              <a:buFont typeface="Wingdings" pitchFamily="2" charset="2"/>
              <a:buNone/>
              <a:defRPr/>
            </a:pPr>
            <a:r>
              <a:rPr lang="en-US" sz="1200" b="1"/>
              <a:t>(40%)</a:t>
            </a:r>
          </a:p>
        </p:txBody>
      </p:sp>
      <p:sp>
        <p:nvSpPr>
          <p:cNvPr id="16389" name="Rectangle 7"/>
          <p:cNvSpPr>
            <a:spLocks noChangeArrowheads="1"/>
          </p:cNvSpPr>
          <p:nvPr/>
        </p:nvSpPr>
        <p:spPr bwMode="auto">
          <a:xfrm>
            <a:off x="3810000" y="4495800"/>
            <a:ext cx="1600200" cy="45720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1200" b="1"/>
              <a:t>Capability C</a:t>
            </a:r>
          </a:p>
          <a:p>
            <a:pPr algn="ctr">
              <a:spcAft>
                <a:spcPct val="0"/>
              </a:spcAft>
              <a:buClr>
                <a:schemeClr val="accent2"/>
              </a:buClr>
              <a:buSzPct val="100000"/>
              <a:buFont typeface="Wingdings" pitchFamily="2" charset="2"/>
              <a:buNone/>
              <a:defRPr/>
            </a:pPr>
            <a:r>
              <a:rPr lang="en-US" sz="1200" b="1"/>
              <a:t>(35%)</a:t>
            </a:r>
          </a:p>
        </p:txBody>
      </p:sp>
      <p:sp>
        <p:nvSpPr>
          <p:cNvPr id="16390" name="Rectangle 8"/>
          <p:cNvSpPr>
            <a:spLocks noChangeArrowheads="1"/>
          </p:cNvSpPr>
          <p:nvPr/>
        </p:nvSpPr>
        <p:spPr bwMode="auto">
          <a:xfrm>
            <a:off x="5562600" y="4495800"/>
            <a:ext cx="1600200" cy="45720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1200" b="1"/>
              <a:t>Capability D</a:t>
            </a:r>
          </a:p>
          <a:p>
            <a:pPr algn="ctr">
              <a:spcAft>
                <a:spcPct val="0"/>
              </a:spcAft>
              <a:buClr>
                <a:schemeClr val="accent2"/>
              </a:buClr>
              <a:buSzPct val="100000"/>
              <a:buFont typeface="Wingdings" pitchFamily="2" charset="2"/>
              <a:buNone/>
              <a:defRPr/>
            </a:pPr>
            <a:r>
              <a:rPr lang="en-US" sz="1200" b="1"/>
              <a:t>(100%)</a:t>
            </a:r>
          </a:p>
        </p:txBody>
      </p:sp>
      <p:sp>
        <p:nvSpPr>
          <p:cNvPr id="16391" name="Rectangle 9"/>
          <p:cNvSpPr>
            <a:spLocks noChangeArrowheads="1"/>
          </p:cNvSpPr>
          <p:nvPr/>
        </p:nvSpPr>
        <p:spPr bwMode="auto">
          <a:xfrm>
            <a:off x="7315200" y="4495800"/>
            <a:ext cx="1600200" cy="45720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spcAft>
                <a:spcPct val="0"/>
              </a:spcAft>
              <a:buClr>
                <a:schemeClr val="accent2"/>
              </a:buClr>
              <a:buSzPct val="100000"/>
              <a:buFont typeface="Wingdings" pitchFamily="2" charset="2"/>
              <a:buNone/>
              <a:defRPr/>
            </a:pPr>
            <a:r>
              <a:rPr lang="en-US" sz="1200" b="1"/>
              <a:t>Capability D</a:t>
            </a:r>
          </a:p>
          <a:p>
            <a:pPr algn="ctr">
              <a:spcAft>
                <a:spcPct val="0"/>
              </a:spcAft>
              <a:buClr>
                <a:schemeClr val="accent2"/>
              </a:buClr>
              <a:buSzPct val="100000"/>
              <a:buFont typeface="Wingdings" pitchFamily="2" charset="2"/>
              <a:buNone/>
              <a:defRPr/>
            </a:pPr>
            <a:r>
              <a:rPr lang="en-US" sz="1200" b="1"/>
              <a:t>(100%)</a:t>
            </a:r>
          </a:p>
        </p:txBody>
      </p:sp>
      <p:sp>
        <p:nvSpPr>
          <p:cNvPr id="50" name="Text Box 35"/>
          <p:cNvSpPr txBox="1">
            <a:spLocks noChangeArrowheads="1"/>
          </p:cNvSpPr>
          <p:nvPr/>
        </p:nvSpPr>
        <p:spPr bwMode="auto">
          <a:xfrm>
            <a:off x="6858002" y="6432551"/>
            <a:ext cx="16190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r>
              <a:rPr lang="en-US" sz="1600" dirty="0"/>
              <a:t>Source: Pat Reed</a:t>
            </a:r>
          </a:p>
        </p:txBody>
      </p:sp>
    </p:spTree>
    <p:extLst>
      <p:ext uri="{BB962C8B-B14F-4D97-AF65-F5344CB8AC3E}">
        <p14:creationId xmlns:p14="http://schemas.microsoft.com/office/powerpoint/2010/main" val="4187413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Grp="1" noChangeArrowheads="1"/>
          </p:cNvSpPr>
          <p:nvPr>
            <p:ph type="title"/>
          </p:nvPr>
        </p:nvSpPr>
        <p:spPr/>
        <p:txBody>
          <a:bodyPr/>
          <a:lstStyle/>
          <a:p>
            <a:r>
              <a:rPr lang="en-US" dirty="0" smtClean="0"/>
              <a:t>Features with </a:t>
            </a:r>
            <a:r>
              <a:rPr lang="en-US" dirty="0"/>
              <a:t>Value Points</a:t>
            </a:r>
          </a:p>
        </p:txBody>
      </p:sp>
      <p:grpSp>
        <p:nvGrpSpPr>
          <p:cNvPr id="915472" name="Group 16"/>
          <p:cNvGrpSpPr>
            <a:grpSpLocks/>
          </p:cNvGrpSpPr>
          <p:nvPr/>
        </p:nvGrpSpPr>
        <p:grpSpPr bwMode="auto">
          <a:xfrm>
            <a:off x="1371600" y="1676401"/>
            <a:ext cx="5943600" cy="3551238"/>
            <a:chOff x="912" y="1392"/>
            <a:chExt cx="3744" cy="2237"/>
          </a:xfrm>
        </p:grpSpPr>
        <p:sp>
          <p:nvSpPr>
            <p:cNvPr id="915461" name="Rectangle 5"/>
            <p:cNvSpPr>
              <a:spLocks noChangeArrowheads="1"/>
            </p:cNvSpPr>
            <p:nvPr/>
          </p:nvSpPr>
          <p:spPr bwMode="auto">
            <a:xfrm>
              <a:off x="1056" y="1392"/>
              <a:ext cx="1371" cy="907"/>
            </a:xfrm>
            <a:prstGeom prst="rect">
              <a:avLst/>
            </a:prstGeom>
            <a:solidFill>
              <a:srgbClr val="EAEAEA">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r>
                <a:rPr lang="en-US" sz="1600" b="1">
                  <a:latin typeface="Bradley Hand ITC" pitchFamily="66" charset="0"/>
                </a:rPr>
                <a:t>As a sales associate, the ability to calculate the total amount of the sale.</a:t>
              </a:r>
            </a:p>
          </p:txBody>
        </p:sp>
        <p:sp>
          <p:nvSpPr>
            <p:cNvPr id="915462" name="Rectangle 6"/>
            <p:cNvSpPr>
              <a:spLocks noChangeArrowheads="1"/>
            </p:cNvSpPr>
            <p:nvPr/>
          </p:nvSpPr>
          <p:spPr bwMode="auto">
            <a:xfrm>
              <a:off x="2208" y="2112"/>
              <a:ext cx="336" cy="269"/>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algn="ctr"/>
              <a:r>
                <a:rPr lang="en-US" sz="2400" b="1">
                  <a:latin typeface="Bradley Hand ITC" pitchFamily="66" charset="0"/>
                </a:rPr>
                <a:t>C-5</a:t>
              </a:r>
            </a:p>
          </p:txBody>
        </p:sp>
        <p:sp>
          <p:nvSpPr>
            <p:cNvPr id="915464" name="Rectangle 8"/>
            <p:cNvSpPr>
              <a:spLocks noChangeArrowheads="1"/>
            </p:cNvSpPr>
            <p:nvPr/>
          </p:nvSpPr>
          <p:spPr bwMode="auto">
            <a:xfrm>
              <a:off x="2016" y="2544"/>
              <a:ext cx="1554" cy="950"/>
            </a:xfrm>
            <a:prstGeom prst="rect">
              <a:avLst/>
            </a:prstGeom>
            <a:solidFill>
              <a:srgbClr val="EAEAEA">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r>
                <a:rPr lang="en-US" sz="1600" b="1">
                  <a:latin typeface="Bradley Hand ITC" pitchFamily="66" charset="0"/>
                </a:rPr>
                <a:t>As a sales executive, the ability to view all sales by product type, geographic region, and sales associate.</a:t>
              </a:r>
            </a:p>
          </p:txBody>
        </p:sp>
        <p:sp>
          <p:nvSpPr>
            <p:cNvPr id="915465" name="Rectangle 9"/>
            <p:cNvSpPr>
              <a:spLocks noChangeArrowheads="1"/>
            </p:cNvSpPr>
            <p:nvPr/>
          </p:nvSpPr>
          <p:spPr bwMode="auto">
            <a:xfrm>
              <a:off x="3360" y="3318"/>
              <a:ext cx="288" cy="282"/>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algn="ctr"/>
              <a:r>
                <a:rPr lang="en-US" sz="2400" b="1">
                  <a:latin typeface="Bradley Hand ITC" pitchFamily="66" charset="0"/>
                </a:rPr>
                <a:t>C-8</a:t>
              </a:r>
            </a:p>
          </p:txBody>
        </p:sp>
        <p:sp>
          <p:nvSpPr>
            <p:cNvPr id="915467" name="Rectangle 11"/>
            <p:cNvSpPr>
              <a:spLocks noChangeArrowheads="1"/>
            </p:cNvSpPr>
            <p:nvPr/>
          </p:nvSpPr>
          <p:spPr bwMode="auto">
            <a:xfrm>
              <a:off x="2976" y="1392"/>
              <a:ext cx="1600" cy="907"/>
            </a:xfrm>
            <a:prstGeom prst="rect">
              <a:avLst/>
            </a:prstGeom>
            <a:solidFill>
              <a:srgbClr val="EAEAEA">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r>
                <a:rPr lang="en-US" sz="1600" b="1">
                  <a:latin typeface="Bradley Hand ITC" pitchFamily="66" charset="0"/>
                </a:rPr>
                <a:t>As a sales supervisor, the ability to </a:t>
              </a:r>
              <a:r>
                <a:rPr lang="en-GB" sz="1600" b="1">
                  <a:latin typeface="Bradley Hand ITC" pitchFamily="66" charset="0"/>
                </a:rPr>
                <a:t>Verify the adequacy of the Customer’s Credit Rating</a:t>
              </a:r>
              <a:r>
                <a:rPr lang="en-US" sz="1600" b="1">
                  <a:latin typeface="Bradley Hand ITC" pitchFamily="66" charset="0"/>
                </a:rPr>
                <a:t>.</a:t>
              </a:r>
            </a:p>
          </p:txBody>
        </p:sp>
        <p:sp>
          <p:nvSpPr>
            <p:cNvPr id="915468" name="Rectangle 12"/>
            <p:cNvSpPr>
              <a:spLocks noChangeArrowheads="1"/>
            </p:cNvSpPr>
            <p:nvPr/>
          </p:nvSpPr>
          <p:spPr bwMode="auto">
            <a:xfrm>
              <a:off x="4368" y="2131"/>
              <a:ext cx="288" cy="269"/>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algn="ctr"/>
              <a:r>
                <a:rPr lang="en-US" sz="2400" b="1">
                  <a:latin typeface="Bradley Hand ITC" pitchFamily="66" charset="0"/>
                </a:rPr>
                <a:t>C-3</a:t>
              </a:r>
            </a:p>
          </p:txBody>
        </p:sp>
        <p:sp>
          <p:nvSpPr>
            <p:cNvPr id="915469" name="Rectangle 13"/>
            <p:cNvSpPr>
              <a:spLocks noChangeArrowheads="1"/>
            </p:cNvSpPr>
            <p:nvPr/>
          </p:nvSpPr>
          <p:spPr bwMode="auto">
            <a:xfrm>
              <a:off x="912" y="2160"/>
              <a:ext cx="432" cy="269"/>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algn="ctr"/>
              <a:r>
                <a:rPr lang="en-US" sz="2400" b="1">
                  <a:latin typeface="Bradley Hand ITC" pitchFamily="66" charset="0"/>
                </a:rPr>
                <a:t>V-13</a:t>
              </a:r>
            </a:p>
          </p:txBody>
        </p:sp>
        <p:sp>
          <p:nvSpPr>
            <p:cNvPr id="915470" name="Rectangle 14"/>
            <p:cNvSpPr>
              <a:spLocks noChangeArrowheads="1"/>
            </p:cNvSpPr>
            <p:nvPr/>
          </p:nvSpPr>
          <p:spPr bwMode="auto">
            <a:xfrm>
              <a:off x="1776" y="3360"/>
              <a:ext cx="432" cy="269"/>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algn="ctr"/>
              <a:r>
                <a:rPr lang="en-US" sz="2400" b="1">
                  <a:latin typeface="Bradley Hand ITC" pitchFamily="66" charset="0"/>
                </a:rPr>
                <a:t>V-11</a:t>
              </a:r>
            </a:p>
          </p:txBody>
        </p:sp>
        <p:sp>
          <p:nvSpPr>
            <p:cNvPr id="915471" name="Rectangle 15"/>
            <p:cNvSpPr>
              <a:spLocks noChangeArrowheads="1"/>
            </p:cNvSpPr>
            <p:nvPr/>
          </p:nvSpPr>
          <p:spPr bwMode="auto">
            <a:xfrm>
              <a:off x="2736" y="2160"/>
              <a:ext cx="432" cy="269"/>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algn="ctr"/>
              <a:r>
                <a:rPr lang="en-US" sz="2400" b="1">
                  <a:latin typeface="Bradley Hand ITC" pitchFamily="66" charset="0"/>
                </a:rPr>
                <a:t>V-2</a:t>
              </a:r>
            </a:p>
          </p:txBody>
        </p:sp>
      </p:grpSp>
      <p:sp>
        <p:nvSpPr>
          <p:cNvPr id="915473" name="Text Box 17"/>
          <p:cNvSpPr txBox="1">
            <a:spLocks noChangeArrowheads="1"/>
          </p:cNvSpPr>
          <p:nvPr/>
        </p:nvSpPr>
        <p:spPr bwMode="auto">
          <a:xfrm>
            <a:off x="1744381" y="5486400"/>
            <a:ext cx="6066404" cy="904863"/>
          </a:xfrm>
          <a:prstGeom prst="rect">
            <a:avLst/>
          </a:prstGeom>
          <a:solidFill>
            <a:srgbClr val="CCFFFF">
              <a:alpha val="50000"/>
            </a:srgbClr>
          </a:solidFill>
          <a:ln w="25400">
            <a:solidFill>
              <a:schemeClr val="tx1"/>
            </a:solidFill>
            <a:miter lim="800000"/>
            <a:headEnd/>
            <a:tailEnd/>
          </a:ln>
          <a:effectLst/>
        </p:spPr>
        <p:txBody>
          <a:bodyPr wrap="none" lIns="0" rIns="0">
            <a:spAutoFit/>
          </a:bodyPr>
          <a:lstStyle/>
          <a:p>
            <a:pPr algn="ctr">
              <a:spcBef>
                <a:spcPct val="20000"/>
              </a:spcBef>
              <a:spcAft>
                <a:spcPct val="0"/>
              </a:spcAft>
              <a:buClrTx/>
              <a:buSzTx/>
              <a:buFontTx/>
              <a:buNone/>
            </a:pPr>
            <a:r>
              <a:rPr lang="en-US" sz="2400" b="1" dirty="0" smtClean="0">
                <a:solidFill>
                  <a:schemeClr val="tx1"/>
                </a:solidFill>
              </a:rPr>
              <a:t>Feature Points </a:t>
            </a:r>
            <a:r>
              <a:rPr lang="en-US" sz="2400" b="1" dirty="0">
                <a:solidFill>
                  <a:schemeClr val="tx1"/>
                </a:solidFill>
              </a:rPr>
              <a:t>are a </a:t>
            </a:r>
            <a:r>
              <a:rPr lang="en-US" sz="2400" b="1" i="1" dirty="0">
                <a:solidFill>
                  <a:schemeClr val="tx1"/>
                </a:solidFill>
              </a:rPr>
              <a:t>calculation</a:t>
            </a:r>
            <a:r>
              <a:rPr lang="en-US" sz="2400" b="1" dirty="0">
                <a:solidFill>
                  <a:schemeClr val="tx1"/>
                </a:solidFill>
              </a:rPr>
              <a:t> of </a:t>
            </a:r>
            <a:r>
              <a:rPr lang="en-US" sz="2400" b="1" i="1" dirty="0">
                <a:solidFill>
                  <a:schemeClr val="tx1"/>
                </a:solidFill>
              </a:rPr>
              <a:t>cost.</a:t>
            </a:r>
            <a:r>
              <a:rPr lang="en-US" sz="2400" b="1" dirty="0">
                <a:solidFill>
                  <a:schemeClr val="tx1"/>
                </a:solidFill>
              </a:rPr>
              <a:t> </a:t>
            </a:r>
          </a:p>
          <a:p>
            <a:pPr algn="ctr">
              <a:spcBef>
                <a:spcPct val="20000"/>
              </a:spcBef>
              <a:spcAft>
                <a:spcPct val="0"/>
              </a:spcAft>
              <a:buClrTx/>
              <a:buSzTx/>
              <a:buFontTx/>
              <a:buNone/>
            </a:pPr>
            <a:r>
              <a:rPr lang="en-US" sz="2400" b="1" dirty="0">
                <a:solidFill>
                  <a:schemeClr val="tx1"/>
                </a:solidFill>
              </a:rPr>
              <a:t>Value Points are an </a:t>
            </a:r>
            <a:r>
              <a:rPr lang="en-US" sz="2400" b="1" i="1" dirty="0">
                <a:solidFill>
                  <a:schemeClr val="tx1"/>
                </a:solidFill>
              </a:rPr>
              <a:t>allocation</a:t>
            </a:r>
            <a:r>
              <a:rPr lang="en-US" sz="2400" b="1" dirty="0">
                <a:solidFill>
                  <a:schemeClr val="tx1"/>
                </a:solidFill>
              </a:rPr>
              <a:t> of </a:t>
            </a:r>
            <a:r>
              <a:rPr lang="en-US" sz="2400" b="1" i="1" dirty="0">
                <a:solidFill>
                  <a:schemeClr val="tx1"/>
                </a:solidFill>
              </a:rPr>
              <a:t>revenue</a:t>
            </a:r>
            <a:r>
              <a:rPr lang="en-US" sz="2400" b="1" dirty="0">
                <a:solidFill>
                  <a:schemeClr val="tx1"/>
                </a:solidFill>
              </a:rPr>
              <a:t>.</a:t>
            </a:r>
          </a:p>
        </p:txBody>
      </p:sp>
    </p:spTree>
    <p:extLst>
      <p:ext uri="{BB962C8B-B14F-4D97-AF65-F5344CB8AC3E}">
        <p14:creationId xmlns:p14="http://schemas.microsoft.com/office/powerpoint/2010/main" val="12934591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015" name="Rectangle 271"/>
          <p:cNvSpPr>
            <a:spLocks noGrp="1" noChangeArrowheads="1"/>
          </p:cNvSpPr>
          <p:nvPr>
            <p:ph type="title" idx="4294967295"/>
          </p:nvPr>
        </p:nvSpPr>
        <p:spPr>
          <a:xfrm>
            <a:off x="990600" y="228600"/>
            <a:ext cx="8153400" cy="990600"/>
          </a:xfrm>
        </p:spPr>
        <p:txBody>
          <a:bodyPr>
            <a:normAutofit/>
          </a:bodyPr>
          <a:lstStyle/>
          <a:p>
            <a:r>
              <a:rPr lang="en-US" sz="3200" dirty="0" smtClean="0"/>
              <a:t>Reporting Differently </a:t>
            </a:r>
            <a:r>
              <a:rPr lang="en-US" sz="1600" dirty="0" smtClean="0"/>
              <a:t>(Report courtesy </a:t>
            </a:r>
            <a:r>
              <a:rPr lang="en-US" sz="1600" dirty="0"/>
              <a:t>Jeff DeLuca)</a:t>
            </a:r>
            <a:br>
              <a:rPr lang="en-US" sz="1600" dirty="0"/>
            </a:br>
            <a:endParaRPr lang="en-US" sz="1600" dirty="0"/>
          </a:p>
        </p:txBody>
      </p:sp>
      <p:sp>
        <p:nvSpPr>
          <p:cNvPr id="287746" name="Rectangle 2"/>
          <p:cNvSpPr>
            <a:spLocks noChangeArrowheads="1"/>
          </p:cNvSpPr>
          <p:nvPr/>
        </p:nvSpPr>
        <p:spPr bwMode="auto">
          <a:xfrm>
            <a:off x="381000" y="595313"/>
            <a:ext cx="8686800" cy="6172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47" name="Rectangle 3"/>
          <p:cNvSpPr>
            <a:spLocks noChangeArrowheads="1"/>
          </p:cNvSpPr>
          <p:nvPr/>
        </p:nvSpPr>
        <p:spPr bwMode="auto">
          <a:xfrm>
            <a:off x="5448300" y="5207000"/>
            <a:ext cx="3311525" cy="1195388"/>
          </a:xfrm>
          <a:prstGeom prst="rect">
            <a:avLst/>
          </a:prstGeom>
          <a:solidFill>
            <a:schemeClr val="bg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SzTx/>
              <a:buFontTx/>
              <a:buNone/>
            </a:pPr>
            <a:endParaRPr lang="en-US" sz="500">
              <a:solidFill>
                <a:schemeClr val="tx1"/>
              </a:solidFill>
              <a:latin typeface="Times New Roman" pitchFamily="18" charset="0"/>
            </a:endParaRPr>
          </a:p>
        </p:txBody>
      </p:sp>
      <p:sp>
        <p:nvSpPr>
          <p:cNvPr id="287748" name="Rectangle 4"/>
          <p:cNvSpPr>
            <a:spLocks noChangeArrowheads="1"/>
          </p:cNvSpPr>
          <p:nvPr/>
        </p:nvSpPr>
        <p:spPr bwMode="auto">
          <a:xfrm>
            <a:off x="409575" y="1173163"/>
            <a:ext cx="4532313" cy="1195387"/>
          </a:xfrm>
          <a:prstGeom prst="rect">
            <a:avLst/>
          </a:prstGeom>
          <a:solidFill>
            <a:schemeClr val="bg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SzTx/>
              <a:buFontTx/>
              <a:buNone/>
            </a:pPr>
            <a:endParaRPr lang="en-US" sz="500">
              <a:solidFill>
                <a:schemeClr val="tx1"/>
              </a:solidFill>
              <a:latin typeface="Times New Roman" pitchFamily="18" charset="0"/>
            </a:endParaRPr>
          </a:p>
        </p:txBody>
      </p:sp>
      <p:sp>
        <p:nvSpPr>
          <p:cNvPr id="287749" name="Rectangle 5"/>
          <p:cNvSpPr>
            <a:spLocks noChangeArrowheads="1"/>
          </p:cNvSpPr>
          <p:nvPr/>
        </p:nvSpPr>
        <p:spPr bwMode="auto">
          <a:xfrm>
            <a:off x="5159375" y="1173163"/>
            <a:ext cx="3590925" cy="1195387"/>
          </a:xfrm>
          <a:prstGeom prst="rect">
            <a:avLst/>
          </a:prstGeom>
          <a:solidFill>
            <a:schemeClr val="bg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SzTx/>
              <a:buFontTx/>
              <a:buNone/>
            </a:pPr>
            <a:endParaRPr lang="en-US" sz="500">
              <a:solidFill>
                <a:schemeClr val="tx1"/>
              </a:solidFill>
              <a:latin typeface="Times New Roman" pitchFamily="18" charset="0"/>
            </a:endParaRPr>
          </a:p>
        </p:txBody>
      </p:sp>
      <p:sp>
        <p:nvSpPr>
          <p:cNvPr id="287750" name="Rectangle 6"/>
          <p:cNvSpPr>
            <a:spLocks noChangeArrowheads="1"/>
          </p:cNvSpPr>
          <p:nvPr/>
        </p:nvSpPr>
        <p:spPr bwMode="auto">
          <a:xfrm>
            <a:off x="5448300" y="2511425"/>
            <a:ext cx="3302000" cy="1195388"/>
          </a:xfrm>
          <a:prstGeom prst="rect">
            <a:avLst/>
          </a:prstGeom>
          <a:solidFill>
            <a:schemeClr val="bg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SzTx/>
              <a:buFontTx/>
              <a:buNone/>
            </a:pPr>
            <a:endParaRPr lang="en-US" sz="500">
              <a:solidFill>
                <a:schemeClr val="tx1"/>
              </a:solidFill>
              <a:latin typeface="Times New Roman" pitchFamily="18" charset="0"/>
            </a:endParaRPr>
          </a:p>
        </p:txBody>
      </p:sp>
      <p:sp>
        <p:nvSpPr>
          <p:cNvPr id="287751" name="Rectangle 7"/>
          <p:cNvSpPr>
            <a:spLocks noChangeArrowheads="1"/>
          </p:cNvSpPr>
          <p:nvPr/>
        </p:nvSpPr>
        <p:spPr bwMode="auto">
          <a:xfrm>
            <a:off x="6245225" y="3868738"/>
            <a:ext cx="2505075" cy="1195387"/>
          </a:xfrm>
          <a:prstGeom prst="rect">
            <a:avLst/>
          </a:prstGeom>
          <a:solidFill>
            <a:schemeClr val="bg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SzTx/>
              <a:buFontTx/>
              <a:buNone/>
            </a:pPr>
            <a:endParaRPr lang="en-US" sz="500">
              <a:solidFill>
                <a:schemeClr val="tx1"/>
              </a:solidFill>
              <a:latin typeface="Times New Roman" pitchFamily="18" charset="0"/>
            </a:endParaRPr>
          </a:p>
        </p:txBody>
      </p:sp>
      <p:sp>
        <p:nvSpPr>
          <p:cNvPr id="287752" name="Rectangle 8"/>
          <p:cNvSpPr>
            <a:spLocks noChangeArrowheads="1"/>
          </p:cNvSpPr>
          <p:nvPr/>
        </p:nvSpPr>
        <p:spPr bwMode="auto">
          <a:xfrm>
            <a:off x="2914650" y="2511425"/>
            <a:ext cx="2460625" cy="1195388"/>
          </a:xfrm>
          <a:prstGeom prst="rect">
            <a:avLst/>
          </a:prstGeom>
          <a:solidFill>
            <a:schemeClr val="bg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SzTx/>
              <a:buFontTx/>
              <a:buNone/>
            </a:pPr>
            <a:endParaRPr lang="en-US" sz="500">
              <a:solidFill>
                <a:schemeClr val="tx1"/>
              </a:solidFill>
              <a:latin typeface="Times New Roman" pitchFamily="18" charset="0"/>
            </a:endParaRPr>
          </a:p>
        </p:txBody>
      </p:sp>
      <p:sp>
        <p:nvSpPr>
          <p:cNvPr id="287753" name="Rectangle 9"/>
          <p:cNvSpPr>
            <a:spLocks noChangeArrowheads="1"/>
          </p:cNvSpPr>
          <p:nvPr/>
        </p:nvSpPr>
        <p:spPr bwMode="auto">
          <a:xfrm>
            <a:off x="409575" y="2511425"/>
            <a:ext cx="2432050" cy="1195388"/>
          </a:xfrm>
          <a:prstGeom prst="rect">
            <a:avLst/>
          </a:prstGeom>
          <a:solidFill>
            <a:schemeClr val="bg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SzTx/>
              <a:buFontTx/>
              <a:buNone/>
            </a:pPr>
            <a:endParaRPr lang="en-US" sz="500">
              <a:solidFill>
                <a:schemeClr val="tx1"/>
              </a:solidFill>
              <a:latin typeface="Times New Roman" pitchFamily="18" charset="0"/>
            </a:endParaRPr>
          </a:p>
        </p:txBody>
      </p:sp>
      <p:sp>
        <p:nvSpPr>
          <p:cNvPr id="287754" name="Rectangle 10"/>
          <p:cNvSpPr>
            <a:spLocks noChangeArrowheads="1"/>
          </p:cNvSpPr>
          <p:nvPr/>
        </p:nvSpPr>
        <p:spPr bwMode="auto">
          <a:xfrm>
            <a:off x="381000" y="3868738"/>
            <a:ext cx="4922838" cy="1195387"/>
          </a:xfrm>
          <a:prstGeom prst="rect">
            <a:avLst/>
          </a:prstGeom>
          <a:solidFill>
            <a:schemeClr val="bg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SzTx/>
              <a:buFontTx/>
              <a:buNone/>
            </a:pPr>
            <a:endParaRPr lang="en-US" sz="500">
              <a:solidFill>
                <a:schemeClr val="tx1"/>
              </a:solidFill>
              <a:latin typeface="Times New Roman" pitchFamily="18" charset="0"/>
            </a:endParaRPr>
          </a:p>
        </p:txBody>
      </p:sp>
      <p:sp>
        <p:nvSpPr>
          <p:cNvPr id="287755" name="Rectangle 11"/>
          <p:cNvSpPr>
            <a:spLocks noChangeArrowheads="1"/>
          </p:cNvSpPr>
          <p:nvPr/>
        </p:nvSpPr>
        <p:spPr bwMode="auto">
          <a:xfrm>
            <a:off x="381000" y="5207000"/>
            <a:ext cx="4922838" cy="1195388"/>
          </a:xfrm>
          <a:prstGeom prst="rect">
            <a:avLst/>
          </a:prstGeom>
          <a:solidFill>
            <a:schemeClr val="bg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SzTx/>
              <a:buFontTx/>
              <a:buNone/>
            </a:pPr>
            <a:endParaRPr lang="en-US" sz="500">
              <a:solidFill>
                <a:schemeClr val="tx1"/>
              </a:solidFill>
              <a:latin typeface="Times New Roman" pitchFamily="18" charset="0"/>
            </a:endParaRPr>
          </a:p>
        </p:txBody>
      </p:sp>
      <p:sp>
        <p:nvSpPr>
          <p:cNvPr id="287756" name="Rectangle 12"/>
          <p:cNvSpPr>
            <a:spLocks noChangeAspect="1" noChangeArrowheads="1"/>
          </p:cNvSpPr>
          <p:nvPr/>
        </p:nvSpPr>
        <p:spPr bwMode="auto">
          <a:xfrm>
            <a:off x="525463" y="5495925"/>
            <a:ext cx="631825" cy="804863"/>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57" name="Rectangle 13"/>
          <p:cNvSpPr>
            <a:spLocks noChangeAspect="1" noChangeArrowheads="1"/>
          </p:cNvSpPr>
          <p:nvPr/>
        </p:nvSpPr>
        <p:spPr bwMode="auto">
          <a:xfrm>
            <a:off x="660400" y="5545138"/>
            <a:ext cx="40481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Physical</a:t>
            </a:r>
          </a:p>
          <a:p>
            <a:pPr algn="ctr" defTabSz="476250">
              <a:lnSpc>
                <a:spcPct val="80000"/>
              </a:lnSpc>
              <a:spcAft>
                <a:spcPct val="0"/>
              </a:spcAft>
              <a:buClrTx/>
              <a:buSzTx/>
              <a:buFontTx/>
              <a:buNone/>
            </a:pPr>
            <a:r>
              <a:rPr lang="en-US" sz="600" b="1">
                <a:solidFill>
                  <a:schemeClr val="tx1"/>
                </a:solidFill>
              </a:rPr>
              <a:t>Design</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(33)</a:t>
            </a:r>
          </a:p>
        </p:txBody>
      </p:sp>
      <p:sp>
        <p:nvSpPr>
          <p:cNvPr id="287758" name="Rectangle 14"/>
          <p:cNvSpPr>
            <a:spLocks noChangeAspect="1" noChangeArrowheads="1"/>
          </p:cNvSpPr>
          <p:nvPr/>
        </p:nvSpPr>
        <p:spPr bwMode="auto">
          <a:xfrm>
            <a:off x="525463" y="6208713"/>
            <a:ext cx="631825" cy="920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Apr 2001</a:t>
            </a:r>
          </a:p>
        </p:txBody>
      </p:sp>
      <p:sp>
        <p:nvSpPr>
          <p:cNvPr id="287759" name="Rectangle 15"/>
          <p:cNvSpPr>
            <a:spLocks noChangeAspect="1" noChangeArrowheads="1"/>
          </p:cNvSpPr>
          <p:nvPr/>
        </p:nvSpPr>
        <p:spPr bwMode="auto">
          <a:xfrm>
            <a:off x="525463" y="6115050"/>
            <a:ext cx="630237" cy="952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60" name="Text Box 16"/>
          <p:cNvSpPr txBox="1">
            <a:spLocks noChangeArrowheads="1"/>
          </p:cNvSpPr>
          <p:nvPr/>
        </p:nvSpPr>
        <p:spPr bwMode="auto">
          <a:xfrm>
            <a:off x="984250" y="5348288"/>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grpSp>
        <p:nvGrpSpPr>
          <p:cNvPr id="287761" name="Group 17"/>
          <p:cNvGrpSpPr>
            <a:grpSpLocks/>
          </p:cNvGrpSpPr>
          <p:nvPr/>
        </p:nvGrpSpPr>
        <p:grpSpPr bwMode="auto">
          <a:xfrm>
            <a:off x="1322388" y="5348288"/>
            <a:ext cx="733425" cy="952500"/>
            <a:chOff x="129" y="3322"/>
            <a:chExt cx="486" cy="645"/>
          </a:xfrm>
        </p:grpSpPr>
        <p:sp>
          <p:nvSpPr>
            <p:cNvPr id="287762" name="Rectangle 18"/>
            <p:cNvSpPr>
              <a:spLocks noChangeAspect="1" noChangeArrowheads="1"/>
            </p:cNvSpPr>
            <p:nvPr/>
          </p:nvSpPr>
          <p:spPr bwMode="auto">
            <a:xfrm>
              <a:off x="129" y="3422"/>
              <a:ext cx="419" cy="5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99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63" name="Rectangle 19"/>
            <p:cNvSpPr>
              <a:spLocks noChangeAspect="1" noChangeArrowheads="1"/>
            </p:cNvSpPr>
            <p:nvPr/>
          </p:nvSpPr>
          <p:spPr bwMode="auto">
            <a:xfrm>
              <a:off x="219" y="3455"/>
              <a:ext cx="267"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Hubbing</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(20)</a:t>
              </a:r>
            </a:p>
          </p:txBody>
        </p:sp>
        <p:sp>
          <p:nvSpPr>
            <p:cNvPr id="287764" name="Rectangle 20"/>
            <p:cNvSpPr>
              <a:spLocks noChangeAspect="1" noChangeArrowheads="1"/>
            </p:cNvSpPr>
            <p:nvPr/>
          </p:nvSpPr>
          <p:spPr bwMode="auto">
            <a:xfrm>
              <a:off x="129" y="3904"/>
              <a:ext cx="419" cy="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Apr 2001</a:t>
              </a:r>
            </a:p>
          </p:txBody>
        </p:sp>
        <p:sp>
          <p:nvSpPr>
            <p:cNvPr id="287765" name="Rectangle 21"/>
            <p:cNvSpPr>
              <a:spLocks noChangeAspect="1" noChangeArrowheads="1"/>
            </p:cNvSpPr>
            <p:nvPr/>
          </p:nvSpPr>
          <p:spPr bwMode="auto">
            <a:xfrm>
              <a:off x="129" y="3841"/>
              <a:ext cx="418" cy="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66" name="Text Box 22"/>
            <p:cNvSpPr txBox="1">
              <a:spLocks noChangeArrowheads="1"/>
            </p:cNvSpPr>
            <p:nvPr/>
          </p:nvSpPr>
          <p:spPr bwMode="auto">
            <a:xfrm>
              <a:off x="433" y="3322"/>
              <a:ext cx="182"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grpSp>
      <p:grpSp>
        <p:nvGrpSpPr>
          <p:cNvPr id="287767" name="Group 23"/>
          <p:cNvGrpSpPr>
            <a:grpSpLocks/>
          </p:cNvGrpSpPr>
          <p:nvPr/>
        </p:nvGrpSpPr>
        <p:grpSpPr bwMode="auto">
          <a:xfrm>
            <a:off x="2117725" y="5348288"/>
            <a:ext cx="733425" cy="952500"/>
            <a:chOff x="129" y="3322"/>
            <a:chExt cx="486" cy="645"/>
          </a:xfrm>
        </p:grpSpPr>
        <p:sp>
          <p:nvSpPr>
            <p:cNvPr id="287768" name="Rectangle 24"/>
            <p:cNvSpPr>
              <a:spLocks noChangeAspect="1" noChangeArrowheads="1"/>
            </p:cNvSpPr>
            <p:nvPr/>
          </p:nvSpPr>
          <p:spPr bwMode="auto">
            <a:xfrm>
              <a:off x="129" y="3422"/>
              <a:ext cx="419" cy="5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99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69" name="Rectangle 25"/>
            <p:cNvSpPr>
              <a:spLocks noChangeAspect="1" noChangeArrowheads="1"/>
            </p:cNvSpPr>
            <p:nvPr/>
          </p:nvSpPr>
          <p:spPr bwMode="auto">
            <a:xfrm>
              <a:off x="205" y="3455"/>
              <a:ext cx="298"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Satisfy</a:t>
              </a:r>
            </a:p>
            <a:p>
              <a:pPr algn="ctr" defTabSz="476250">
                <a:lnSpc>
                  <a:spcPct val="80000"/>
                </a:lnSpc>
                <a:spcAft>
                  <a:spcPct val="0"/>
                </a:spcAft>
                <a:buClrTx/>
                <a:buSzTx/>
                <a:buFontTx/>
                <a:buNone/>
              </a:pPr>
              <a:r>
                <a:rPr lang="en-US" sz="600" b="1">
                  <a:solidFill>
                    <a:schemeClr val="tx1"/>
                  </a:solidFill>
                </a:rPr>
                <a:t>Transport</a:t>
              </a:r>
            </a:p>
            <a:p>
              <a:pPr algn="ctr" defTabSz="476250">
                <a:lnSpc>
                  <a:spcPct val="80000"/>
                </a:lnSpc>
                <a:spcAft>
                  <a:spcPct val="0"/>
                </a:spcAft>
                <a:buClrTx/>
                <a:buSzTx/>
                <a:buFontTx/>
                <a:buNone/>
              </a:pPr>
              <a:r>
                <a:rPr lang="en-US" sz="600" b="1">
                  <a:solidFill>
                    <a:schemeClr val="tx1"/>
                  </a:solidFill>
                </a:rPr>
                <a:t>Item</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(16)</a:t>
              </a:r>
            </a:p>
          </p:txBody>
        </p:sp>
        <p:sp>
          <p:nvSpPr>
            <p:cNvPr id="287770" name="Rectangle 26"/>
            <p:cNvSpPr>
              <a:spLocks noChangeAspect="1" noChangeArrowheads="1"/>
            </p:cNvSpPr>
            <p:nvPr/>
          </p:nvSpPr>
          <p:spPr bwMode="auto">
            <a:xfrm>
              <a:off x="129" y="3904"/>
              <a:ext cx="419" cy="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Feb 2001</a:t>
              </a:r>
            </a:p>
          </p:txBody>
        </p:sp>
        <p:sp>
          <p:nvSpPr>
            <p:cNvPr id="287771" name="Rectangle 27"/>
            <p:cNvSpPr>
              <a:spLocks noChangeAspect="1" noChangeArrowheads="1"/>
            </p:cNvSpPr>
            <p:nvPr/>
          </p:nvSpPr>
          <p:spPr bwMode="auto">
            <a:xfrm>
              <a:off x="129" y="3841"/>
              <a:ext cx="418" cy="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72" name="Text Box 28"/>
            <p:cNvSpPr txBox="1">
              <a:spLocks noChangeArrowheads="1"/>
            </p:cNvSpPr>
            <p:nvPr/>
          </p:nvSpPr>
          <p:spPr bwMode="auto">
            <a:xfrm>
              <a:off x="433" y="3322"/>
              <a:ext cx="182"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grpSp>
      <p:sp>
        <p:nvSpPr>
          <p:cNvPr id="287773" name="Rectangle 29"/>
          <p:cNvSpPr>
            <a:spLocks noChangeAspect="1" noChangeArrowheads="1"/>
          </p:cNvSpPr>
          <p:nvPr/>
        </p:nvSpPr>
        <p:spPr bwMode="auto">
          <a:xfrm>
            <a:off x="2914650" y="5495925"/>
            <a:ext cx="631825" cy="804863"/>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74" name="Rectangle 30"/>
          <p:cNvSpPr>
            <a:spLocks noChangeAspect="1" noChangeArrowheads="1"/>
          </p:cNvSpPr>
          <p:nvPr/>
        </p:nvSpPr>
        <p:spPr bwMode="auto">
          <a:xfrm>
            <a:off x="2940050" y="5545138"/>
            <a:ext cx="63341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Route through</a:t>
            </a:r>
          </a:p>
          <a:p>
            <a:pPr algn="ctr" defTabSz="476250">
              <a:lnSpc>
                <a:spcPct val="80000"/>
              </a:lnSpc>
              <a:spcAft>
                <a:spcPct val="0"/>
              </a:spcAft>
              <a:buClrTx/>
              <a:buSzTx/>
              <a:buFontTx/>
              <a:buNone/>
            </a:pPr>
            <a:r>
              <a:rPr lang="en-US" sz="600" b="1">
                <a:solidFill>
                  <a:schemeClr val="tx1"/>
                </a:solidFill>
              </a:rPr>
              <a:t>Bearer System</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(25)</a:t>
            </a:r>
          </a:p>
        </p:txBody>
      </p:sp>
      <p:sp>
        <p:nvSpPr>
          <p:cNvPr id="287775" name="Rectangle 31"/>
          <p:cNvSpPr>
            <a:spLocks noChangeAspect="1" noChangeArrowheads="1"/>
          </p:cNvSpPr>
          <p:nvPr/>
        </p:nvSpPr>
        <p:spPr bwMode="auto">
          <a:xfrm>
            <a:off x="2914650" y="6208713"/>
            <a:ext cx="631825" cy="920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Feb 2001</a:t>
            </a:r>
          </a:p>
        </p:txBody>
      </p:sp>
      <p:sp>
        <p:nvSpPr>
          <p:cNvPr id="287776" name="Rectangle 32"/>
          <p:cNvSpPr>
            <a:spLocks noChangeAspect="1" noChangeArrowheads="1"/>
          </p:cNvSpPr>
          <p:nvPr/>
        </p:nvSpPr>
        <p:spPr bwMode="auto">
          <a:xfrm>
            <a:off x="2914650" y="6115050"/>
            <a:ext cx="630238" cy="952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77" name="Text Box 33"/>
          <p:cNvSpPr txBox="1">
            <a:spLocks noChangeArrowheads="1"/>
          </p:cNvSpPr>
          <p:nvPr/>
        </p:nvSpPr>
        <p:spPr bwMode="auto">
          <a:xfrm>
            <a:off x="3373438" y="5348288"/>
            <a:ext cx="274637"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grpSp>
        <p:nvGrpSpPr>
          <p:cNvPr id="287778" name="Group 34"/>
          <p:cNvGrpSpPr>
            <a:grpSpLocks/>
          </p:cNvGrpSpPr>
          <p:nvPr/>
        </p:nvGrpSpPr>
        <p:grpSpPr bwMode="auto">
          <a:xfrm>
            <a:off x="3711575" y="5348288"/>
            <a:ext cx="731838" cy="952500"/>
            <a:chOff x="129" y="3322"/>
            <a:chExt cx="486" cy="645"/>
          </a:xfrm>
        </p:grpSpPr>
        <p:sp>
          <p:nvSpPr>
            <p:cNvPr id="287779" name="Rectangle 35"/>
            <p:cNvSpPr>
              <a:spLocks noChangeAspect="1" noChangeArrowheads="1"/>
            </p:cNvSpPr>
            <p:nvPr/>
          </p:nvSpPr>
          <p:spPr bwMode="auto">
            <a:xfrm>
              <a:off x="129" y="3422"/>
              <a:ext cx="419" cy="5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99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80" name="Rectangle 36"/>
            <p:cNvSpPr>
              <a:spLocks noChangeAspect="1" noChangeArrowheads="1"/>
            </p:cNvSpPr>
            <p:nvPr/>
          </p:nvSpPr>
          <p:spPr bwMode="auto">
            <a:xfrm>
              <a:off x="205" y="3455"/>
              <a:ext cx="297"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Protected</a:t>
              </a:r>
            </a:p>
            <a:p>
              <a:pPr algn="ctr" defTabSz="476250">
                <a:lnSpc>
                  <a:spcPct val="80000"/>
                </a:lnSpc>
                <a:spcAft>
                  <a:spcPct val="0"/>
                </a:spcAft>
                <a:buClrTx/>
                <a:buSzTx/>
                <a:buFontTx/>
                <a:buNone/>
              </a:pPr>
              <a:r>
                <a:rPr lang="en-US" sz="600" b="1">
                  <a:solidFill>
                    <a:schemeClr val="tx1"/>
                  </a:solidFill>
                </a:rPr>
                <a:t>Route</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(8)</a:t>
              </a:r>
            </a:p>
          </p:txBody>
        </p:sp>
        <p:sp>
          <p:nvSpPr>
            <p:cNvPr id="287781" name="Rectangle 37"/>
            <p:cNvSpPr>
              <a:spLocks noChangeAspect="1" noChangeArrowheads="1"/>
            </p:cNvSpPr>
            <p:nvPr/>
          </p:nvSpPr>
          <p:spPr bwMode="auto">
            <a:xfrm>
              <a:off x="129" y="3904"/>
              <a:ext cx="419" cy="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Apr 2001</a:t>
              </a:r>
            </a:p>
          </p:txBody>
        </p:sp>
        <p:sp>
          <p:nvSpPr>
            <p:cNvPr id="287782" name="Rectangle 38"/>
            <p:cNvSpPr>
              <a:spLocks noChangeAspect="1" noChangeArrowheads="1"/>
            </p:cNvSpPr>
            <p:nvPr/>
          </p:nvSpPr>
          <p:spPr bwMode="auto">
            <a:xfrm>
              <a:off x="129" y="3841"/>
              <a:ext cx="418" cy="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83" name="Text Box 39"/>
            <p:cNvSpPr txBox="1">
              <a:spLocks noChangeArrowheads="1"/>
            </p:cNvSpPr>
            <p:nvPr/>
          </p:nvSpPr>
          <p:spPr bwMode="auto">
            <a:xfrm>
              <a:off x="433" y="3322"/>
              <a:ext cx="182"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grpSp>
      <p:grpSp>
        <p:nvGrpSpPr>
          <p:cNvPr id="287784" name="Group 40"/>
          <p:cNvGrpSpPr>
            <a:grpSpLocks/>
          </p:cNvGrpSpPr>
          <p:nvPr/>
        </p:nvGrpSpPr>
        <p:grpSpPr bwMode="auto">
          <a:xfrm>
            <a:off x="7185025" y="5348288"/>
            <a:ext cx="733425" cy="952500"/>
            <a:chOff x="129" y="3322"/>
            <a:chExt cx="486" cy="645"/>
          </a:xfrm>
        </p:grpSpPr>
        <p:sp>
          <p:nvSpPr>
            <p:cNvPr id="287785" name="Rectangle 41"/>
            <p:cNvSpPr>
              <a:spLocks noChangeAspect="1" noChangeArrowheads="1"/>
            </p:cNvSpPr>
            <p:nvPr/>
          </p:nvSpPr>
          <p:spPr bwMode="auto">
            <a:xfrm>
              <a:off x="129" y="3422"/>
              <a:ext cx="419" cy="5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99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86" name="Rectangle 42"/>
            <p:cNvSpPr>
              <a:spLocks noChangeAspect="1" noChangeArrowheads="1"/>
            </p:cNvSpPr>
            <p:nvPr/>
          </p:nvSpPr>
          <p:spPr bwMode="auto">
            <a:xfrm>
              <a:off x="186" y="3455"/>
              <a:ext cx="339"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Retest Trail</a:t>
              </a:r>
            </a:p>
            <a:p>
              <a:pPr algn="ctr" defTabSz="476250">
                <a:lnSpc>
                  <a:spcPct val="80000"/>
                </a:lnSpc>
                <a:spcAft>
                  <a:spcPct val="0"/>
                </a:spcAft>
                <a:buClrTx/>
                <a:buSzTx/>
                <a:buFontTx/>
                <a:buNone/>
              </a:pPr>
              <a:r>
                <a:rPr lang="en-US" sz="600" b="1">
                  <a:solidFill>
                    <a:schemeClr val="tx1"/>
                  </a:solidFill>
                </a:rPr>
                <a:t>Diversity</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(18)</a:t>
              </a:r>
            </a:p>
          </p:txBody>
        </p:sp>
        <p:sp>
          <p:nvSpPr>
            <p:cNvPr id="287787" name="Rectangle 43"/>
            <p:cNvSpPr>
              <a:spLocks noChangeAspect="1" noChangeArrowheads="1"/>
            </p:cNvSpPr>
            <p:nvPr/>
          </p:nvSpPr>
          <p:spPr bwMode="auto">
            <a:xfrm>
              <a:off x="129" y="3904"/>
              <a:ext cx="419" cy="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Apr 2001</a:t>
              </a:r>
            </a:p>
          </p:txBody>
        </p:sp>
        <p:sp>
          <p:nvSpPr>
            <p:cNvPr id="287788" name="Rectangle 44"/>
            <p:cNvSpPr>
              <a:spLocks noChangeAspect="1" noChangeArrowheads="1"/>
            </p:cNvSpPr>
            <p:nvPr/>
          </p:nvSpPr>
          <p:spPr bwMode="auto">
            <a:xfrm>
              <a:off x="129" y="3841"/>
              <a:ext cx="418" cy="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89" name="Text Box 45"/>
            <p:cNvSpPr txBox="1">
              <a:spLocks noChangeArrowheads="1"/>
            </p:cNvSpPr>
            <p:nvPr/>
          </p:nvSpPr>
          <p:spPr bwMode="auto">
            <a:xfrm>
              <a:off x="433" y="3322"/>
              <a:ext cx="182"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CA</a:t>
              </a:r>
            </a:p>
          </p:txBody>
        </p:sp>
      </p:grpSp>
      <p:grpSp>
        <p:nvGrpSpPr>
          <p:cNvPr id="287790" name="Group 46"/>
          <p:cNvGrpSpPr>
            <a:grpSpLocks/>
          </p:cNvGrpSpPr>
          <p:nvPr/>
        </p:nvGrpSpPr>
        <p:grpSpPr bwMode="auto">
          <a:xfrm>
            <a:off x="7981950" y="5348288"/>
            <a:ext cx="733425" cy="952500"/>
            <a:chOff x="129" y="3322"/>
            <a:chExt cx="486" cy="645"/>
          </a:xfrm>
        </p:grpSpPr>
        <p:sp>
          <p:nvSpPr>
            <p:cNvPr id="287791" name="Rectangle 47"/>
            <p:cNvSpPr>
              <a:spLocks noChangeAspect="1" noChangeArrowheads="1"/>
            </p:cNvSpPr>
            <p:nvPr/>
          </p:nvSpPr>
          <p:spPr bwMode="auto">
            <a:xfrm>
              <a:off x="129" y="3422"/>
              <a:ext cx="419" cy="5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99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92" name="Rectangle 48"/>
            <p:cNvSpPr>
              <a:spLocks noChangeAspect="1" noChangeArrowheads="1"/>
            </p:cNvSpPr>
            <p:nvPr/>
          </p:nvSpPr>
          <p:spPr bwMode="auto">
            <a:xfrm>
              <a:off x="179" y="3455"/>
              <a:ext cx="352"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Save</a:t>
              </a:r>
            </a:p>
            <a:p>
              <a:pPr algn="ctr" defTabSz="476250">
                <a:lnSpc>
                  <a:spcPct val="80000"/>
                </a:lnSpc>
                <a:spcAft>
                  <a:spcPct val="0"/>
                </a:spcAft>
                <a:buClrTx/>
                <a:buSzTx/>
                <a:buFontTx/>
                <a:buNone/>
              </a:pPr>
              <a:r>
                <a:rPr lang="en-US" sz="600" b="1">
                  <a:solidFill>
                    <a:schemeClr val="tx1"/>
                  </a:solidFill>
                </a:rPr>
                <a:t>Trail Design</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(10)</a:t>
              </a:r>
            </a:p>
          </p:txBody>
        </p:sp>
        <p:sp>
          <p:nvSpPr>
            <p:cNvPr id="287793" name="Rectangle 49"/>
            <p:cNvSpPr>
              <a:spLocks noChangeAspect="1" noChangeArrowheads="1"/>
            </p:cNvSpPr>
            <p:nvPr/>
          </p:nvSpPr>
          <p:spPr bwMode="auto">
            <a:xfrm>
              <a:off x="129" y="3904"/>
              <a:ext cx="419" cy="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Apr 2001</a:t>
              </a:r>
            </a:p>
          </p:txBody>
        </p:sp>
        <p:sp>
          <p:nvSpPr>
            <p:cNvPr id="287794" name="Rectangle 50"/>
            <p:cNvSpPr>
              <a:spLocks noChangeAspect="1" noChangeArrowheads="1"/>
            </p:cNvSpPr>
            <p:nvPr/>
          </p:nvSpPr>
          <p:spPr bwMode="auto">
            <a:xfrm>
              <a:off x="129" y="3841"/>
              <a:ext cx="418" cy="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95" name="Text Box 51"/>
            <p:cNvSpPr txBox="1">
              <a:spLocks noChangeArrowheads="1"/>
            </p:cNvSpPr>
            <p:nvPr/>
          </p:nvSpPr>
          <p:spPr bwMode="auto">
            <a:xfrm>
              <a:off x="433" y="3322"/>
              <a:ext cx="182"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grpSp>
      <p:sp>
        <p:nvSpPr>
          <p:cNvPr id="287796" name="Rectangle 52"/>
          <p:cNvSpPr>
            <a:spLocks noChangeAspect="1" noChangeArrowheads="1"/>
          </p:cNvSpPr>
          <p:nvPr/>
        </p:nvSpPr>
        <p:spPr bwMode="auto">
          <a:xfrm>
            <a:off x="517525" y="4187825"/>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797" name="Rectangle 53"/>
          <p:cNvSpPr>
            <a:spLocks noChangeAspect="1" noChangeArrowheads="1"/>
          </p:cNvSpPr>
          <p:nvPr/>
        </p:nvSpPr>
        <p:spPr bwMode="auto">
          <a:xfrm>
            <a:off x="650875" y="4237038"/>
            <a:ext cx="41116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A-Z</a:t>
            </a:r>
          </a:p>
          <a:p>
            <a:pPr algn="ctr" defTabSz="476250">
              <a:lnSpc>
                <a:spcPct val="80000"/>
              </a:lnSpc>
              <a:spcAft>
                <a:spcPct val="0"/>
              </a:spcAft>
              <a:buClrTx/>
              <a:buSzTx/>
              <a:buFontTx/>
              <a:buNone/>
            </a:pPr>
            <a:r>
              <a:rPr lang="en-US" sz="600" b="1">
                <a:solidFill>
                  <a:schemeClr val="tx1"/>
                </a:solidFill>
              </a:rPr>
              <a:t>One Hop</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(14)</a:t>
            </a:r>
          </a:p>
        </p:txBody>
      </p:sp>
      <p:sp>
        <p:nvSpPr>
          <p:cNvPr id="287798" name="Rectangle 54"/>
          <p:cNvSpPr>
            <a:spLocks noChangeAspect="1" noChangeArrowheads="1"/>
          </p:cNvSpPr>
          <p:nvPr/>
        </p:nvSpPr>
        <p:spPr bwMode="auto">
          <a:xfrm>
            <a:off x="517525" y="4900613"/>
            <a:ext cx="631825" cy="93662"/>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799" name="Rectangle 55"/>
          <p:cNvSpPr>
            <a:spLocks noChangeAspect="1" noChangeArrowheads="1"/>
          </p:cNvSpPr>
          <p:nvPr/>
        </p:nvSpPr>
        <p:spPr bwMode="auto">
          <a:xfrm>
            <a:off x="517525" y="4806950"/>
            <a:ext cx="630238"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00" name="Text Box 56"/>
          <p:cNvSpPr txBox="1">
            <a:spLocks noChangeArrowheads="1"/>
          </p:cNvSpPr>
          <p:nvPr/>
        </p:nvSpPr>
        <p:spPr bwMode="auto">
          <a:xfrm>
            <a:off x="974725" y="4040188"/>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sp>
        <p:nvSpPr>
          <p:cNvPr id="287801" name="Rectangle 57"/>
          <p:cNvSpPr>
            <a:spLocks noChangeAspect="1" noChangeArrowheads="1"/>
          </p:cNvSpPr>
          <p:nvPr/>
        </p:nvSpPr>
        <p:spPr bwMode="auto">
          <a:xfrm>
            <a:off x="1312863" y="4187825"/>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02" name="Rectangle 58"/>
          <p:cNvSpPr>
            <a:spLocks noChangeAspect="1" noChangeArrowheads="1"/>
          </p:cNvSpPr>
          <p:nvPr/>
        </p:nvSpPr>
        <p:spPr bwMode="auto">
          <a:xfrm>
            <a:off x="1476375" y="4237038"/>
            <a:ext cx="3492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A-Z</a:t>
            </a:r>
          </a:p>
          <a:p>
            <a:pPr algn="ctr" defTabSz="476250">
              <a:lnSpc>
                <a:spcPct val="80000"/>
              </a:lnSpc>
              <a:spcAft>
                <a:spcPct val="0"/>
              </a:spcAft>
              <a:buClrTx/>
              <a:buSzTx/>
              <a:buFontTx/>
              <a:buNone/>
            </a:pPr>
            <a:r>
              <a:rPr lang="en-US" sz="600" b="1">
                <a:solidFill>
                  <a:schemeClr val="tx1"/>
                </a:solidFill>
              </a:rPr>
              <a:t>2 Hops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(21)</a:t>
            </a:r>
          </a:p>
        </p:txBody>
      </p:sp>
      <p:sp>
        <p:nvSpPr>
          <p:cNvPr id="287803" name="Rectangle 59"/>
          <p:cNvSpPr>
            <a:spLocks noChangeAspect="1" noChangeArrowheads="1"/>
          </p:cNvSpPr>
          <p:nvPr/>
        </p:nvSpPr>
        <p:spPr bwMode="auto">
          <a:xfrm>
            <a:off x="1312863" y="4900613"/>
            <a:ext cx="631825" cy="93662"/>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804" name="Rectangle 60"/>
          <p:cNvSpPr>
            <a:spLocks noChangeAspect="1" noChangeArrowheads="1"/>
          </p:cNvSpPr>
          <p:nvPr/>
        </p:nvSpPr>
        <p:spPr bwMode="auto">
          <a:xfrm>
            <a:off x="1312863" y="4806950"/>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05" name="Text Box 61"/>
          <p:cNvSpPr txBox="1">
            <a:spLocks noChangeArrowheads="1"/>
          </p:cNvSpPr>
          <p:nvPr/>
        </p:nvSpPr>
        <p:spPr bwMode="auto">
          <a:xfrm>
            <a:off x="1771650" y="4040188"/>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sp>
        <p:nvSpPr>
          <p:cNvPr id="287806" name="Rectangle 62"/>
          <p:cNvSpPr>
            <a:spLocks noChangeAspect="1" noChangeArrowheads="1"/>
          </p:cNvSpPr>
          <p:nvPr/>
        </p:nvSpPr>
        <p:spPr bwMode="auto">
          <a:xfrm>
            <a:off x="2117725" y="4187825"/>
            <a:ext cx="631825" cy="804863"/>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07" name="Rectangle 63"/>
          <p:cNvSpPr>
            <a:spLocks noChangeAspect="1" noChangeArrowheads="1"/>
          </p:cNvSpPr>
          <p:nvPr/>
        </p:nvSpPr>
        <p:spPr bwMode="auto">
          <a:xfrm>
            <a:off x="2165350" y="4237038"/>
            <a:ext cx="592138"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A-Z</a:t>
            </a:r>
          </a:p>
          <a:p>
            <a:pPr algn="ctr" defTabSz="476250">
              <a:lnSpc>
                <a:spcPct val="80000"/>
              </a:lnSpc>
              <a:spcAft>
                <a:spcPct val="0"/>
              </a:spcAft>
              <a:buClrTx/>
              <a:buSzTx/>
              <a:buFontTx/>
              <a:buNone/>
            </a:pPr>
            <a:r>
              <a:rPr lang="en-US" sz="600" b="1">
                <a:solidFill>
                  <a:schemeClr val="tx1"/>
                </a:solidFill>
              </a:rPr>
              <a:t>Multiple Hops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(22)</a:t>
            </a:r>
          </a:p>
        </p:txBody>
      </p:sp>
      <p:sp>
        <p:nvSpPr>
          <p:cNvPr id="287808" name="Rectangle 64"/>
          <p:cNvSpPr>
            <a:spLocks noChangeAspect="1" noChangeArrowheads="1"/>
          </p:cNvSpPr>
          <p:nvPr/>
        </p:nvSpPr>
        <p:spPr bwMode="auto">
          <a:xfrm>
            <a:off x="2117725" y="4900613"/>
            <a:ext cx="631825" cy="936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809" name="Rectangle 65"/>
          <p:cNvSpPr>
            <a:spLocks noChangeAspect="1" noChangeArrowheads="1"/>
          </p:cNvSpPr>
          <p:nvPr/>
        </p:nvSpPr>
        <p:spPr bwMode="auto">
          <a:xfrm>
            <a:off x="2117725" y="4806950"/>
            <a:ext cx="631825" cy="952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10" name="Text Box 66"/>
          <p:cNvSpPr txBox="1">
            <a:spLocks noChangeArrowheads="1"/>
          </p:cNvSpPr>
          <p:nvPr/>
        </p:nvSpPr>
        <p:spPr bwMode="auto">
          <a:xfrm>
            <a:off x="2576513" y="4040188"/>
            <a:ext cx="274637"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sp>
        <p:nvSpPr>
          <p:cNvPr id="287811" name="Rectangle 67"/>
          <p:cNvSpPr>
            <a:spLocks noChangeAspect="1" noChangeArrowheads="1"/>
          </p:cNvSpPr>
          <p:nvPr/>
        </p:nvSpPr>
        <p:spPr bwMode="auto">
          <a:xfrm>
            <a:off x="2914650" y="4187825"/>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12" name="Rectangle 68"/>
          <p:cNvSpPr>
            <a:spLocks noChangeAspect="1" noChangeArrowheads="1"/>
          </p:cNvSpPr>
          <p:nvPr/>
        </p:nvSpPr>
        <p:spPr bwMode="auto">
          <a:xfrm>
            <a:off x="3035300" y="4237038"/>
            <a:ext cx="433388"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Pathing</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(19)</a:t>
            </a:r>
          </a:p>
        </p:txBody>
      </p:sp>
      <p:sp>
        <p:nvSpPr>
          <p:cNvPr id="287813" name="Rectangle 69"/>
          <p:cNvSpPr>
            <a:spLocks noChangeAspect="1" noChangeArrowheads="1"/>
          </p:cNvSpPr>
          <p:nvPr/>
        </p:nvSpPr>
        <p:spPr bwMode="auto">
          <a:xfrm>
            <a:off x="2914650" y="4900613"/>
            <a:ext cx="631825" cy="93662"/>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814" name="Rectangle 70"/>
          <p:cNvSpPr>
            <a:spLocks noChangeAspect="1" noChangeArrowheads="1"/>
          </p:cNvSpPr>
          <p:nvPr/>
        </p:nvSpPr>
        <p:spPr bwMode="auto">
          <a:xfrm>
            <a:off x="2914650" y="4806950"/>
            <a:ext cx="630238"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15" name="Text Box 71"/>
          <p:cNvSpPr txBox="1">
            <a:spLocks noChangeArrowheads="1"/>
          </p:cNvSpPr>
          <p:nvPr/>
        </p:nvSpPr>
        <p:spPr bwMode="auto">
          <a:xfrm>
            <a:off x="3373438" y="4040188"/>
            <a:ext cx="274637"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grpSp>
        <p:nvGrpSpPr>
          <p:cNvPr id="287816" name="Group 72"/>
          <p:cNvGrpSpPr>
            <a:grpSpLocks/>
          </p:cNvGrpSpPr>
          <p:nvPr/>
        </p:nvGrpSpPr>
        <p:grpSpPr bwMode="auto">
          <a:xfrm>
            <a:off x="3711575" y="4040188"/>
            <a:ext cx="731838" cy="954087"/>
            <a:chOff x="129" y="3322"/>
            <a:chExt cx="486" cy="645"/>
          </a:xfrm>
        </p:grpSpPr>
        <p:sp>
          <p:nvSpPr>
            <p:cNvPr id="287817" name="Rectangle 73"/>
            <p:cNvSpPr>
              <a:spLocks noChangeAspect="1" noChangeArrowheads="1"/>
            </p:cNvSpPr>
            <p:nvPr/>
          </p:nvSpPr>
          <p:spPr bwMode="auto">
            <a:xfrm>
              <a:off x="129" y="3422"/>
              <a:ext cx="419" cy="5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99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18" name="Rectangle 74"/>
            <p:cNvSpPr>
              <a:spLocks noChangeAspect="1" noChangeArrowheads="1"/>
            </p:cNvSpPr>
            <p:nvPr/>
          </p:nvSpPr>
          <p:spPr bwMode="auto">
            <a:xfrm>
              <a:off x="173" y="3455"/>
              <a:ext cx="363"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Comply with</a:t>
              </a:r>
            </a:p>
            <a:p>
              <a:pPr algn="ctr" defTabSz="476250">
                <a:lnSpc>
                  <a:spcPct val="80000"/>
                </a:lnSpc>
                <a:spcAft>
                  <a:spcPct val="0"/>
                </a:spcAft>
                <a:buClrTx/>
                <a:buSzTx/>
                <a:buFontTx/>
                <a:buNone/>
              </a:pPr>
              <a:r>
                <a:rPr lang="en-US" sz="600" b="1">
                  <a:solidFill>
                    <a:schemeClr val="tx1"/>
                  </a:solidFill>
                </a:rPr>
                <a:t>Diversity</a:t>
              </a:r>
            </a:p>
            <a:p>
              <a:pPr algn="ctr" defTabSz="476250">
                <a:lnSpc>
                  <a:spcPct val="80000"/>
                </a:lnSpc>
                <a:spcAft>
                  <a:spcPct val="0"/>
                </a:spcAft>
                <a:buClrTx/>
                <a:buSzTx/>
                <a:buFontTx/>
                <a:buNone/>
              </a:pPr>
              <a:r>
                <a:rPr lang="en-US" sz="600" b="1">
                  <a:solidFill>
                    <a:schemeClr val="tx1"/>
                  </a:solidFill>
                </a:rPr>
                <a:t>Constraints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(13)</a:t>
              </a:r>
            </a:p>
          </p:txBody>
        </p:sp>
        <p:sp>
          <p:nvSpPr>
            <p:cNvPr id="287819" name="Rectangle 75"/>
            <p:cNvSpPr>
              <a:spLocks noChangeAspect="1" noChangeArrowheads="1"/>
            </p:cNvSpPr>
            <p:nvPr/>
          </p:nvSpPr>
          <p:spPr bwMode="auto">
            <a:xfrm>
              <a:off x="129" y="3904"/>
              <a:ext cx="419" cy="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Mar 2001</a:t>
              </a:r>
            </a:p>
          </p:txBody>
        </p:sp>
        <p:sp>
          <p:nvSpPr>
            <p:cNvPr id="287820" name="Rectangle 76"/>
            <p:cNvSpPr>
              <a:spLocks noChangeAspect="1" noChangeArrowheads="1"/>
            </p:cNvSpPr>
            <p:nvPr/>
          </p:nvSpPr>
          <p:spPr bwMode="auto">
            <a:xfrm>
              <a:off x="129" y="3841"/>
              <a:ext cx="418" cy="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21" name="Text Box 77"/>
            <p:cNvSpPr txBox="1">
              <a:spLocks noChangeArrowheads="1"/>
            </p:cNvSpPr>
            <p:nvPr/>
          </p:nvSpPr>
          <p:spPr bwMode="auto">
            <a:xfrm>
              <a:off x="433" y="3322"/>
              <a:ext cx="182"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grpSp>
      <p:sp>
        <p:nvSpPr>
          <p:cNvPr id="287822" name="Rectangle 78"/>
          <p:cNvSpPr>
            <a:spLocks noChangeAspect="1" noChangeArrowheads="1"/>
          </p:cNvSpPr>
          <p:nvPr/>
        </p:nvSpPr>
        <p:spPr bwMode="auto">
          <a:xfrm>
            <a:off x="6380163" y="4187825"/>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23" name="Rectangle 79"/>
          <p:cNvSpPr>
            <a:spLocks noChangeAspect="1" noChangeArrowheads="1"/>
          </p:cNvSpPr>
          <p:nvPr/>
        </p:nvSpPr>
        <p:spPr bwMode="auto">
          <a:xfrm>
            <a:off x="6500813" y="4237038"/>
            <a:ext cx="43338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Cost</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(7)</a:t>
            </a:r>
          </a:p>
        </p:txBody>
      </p:sp>
      <p:sp>
        <p:nvSpPr>
          <p:cNvPr id="287824" name="Rectangle 80"/>
          <p:cNvSpPr>
            <a:spLocks noChangeAspect="1" noChangeArrowheads="1"/>
          </p:cNvSpPr>
          <p:nvPr/>
        </p:nvSpPr>
        <p:spPr bwMode="auto">
          <a:xfrm>
            <a:off x="6380163" y="4900613"/>
            <a:ext cx="631825" cy="93662"/>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825" name="Rectangle 81"/>
          <p:cNvSpPr>
            <a:spLocks noChangeAspect="1" noChangeArrowheads="1"/>
          </p:cNvSpPr>
          <p:nvPr/>
        </p:nvSpPr>
        <p:spPr bwMode="auto">
          <a:xfrm>
            <a:off x="6380163" y="4806950"/>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26" name="Text Box 82"/>
          <p:cNvSpPr txBox="1">
            <a:spLocks noChangeArrowheads="1"/>
          </p:cNvSpPr>
          <p:nvPr/>
        </p:nvSpPr>
        <p:spPr bwMode="auto">
          <a:xfrm>
            <a:off x="6838950" y="4040188"/>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sp>
        <p:nvSpPr>
          <p:cNvPr id="287827" name="Rectangle 83"/>
          <p:cNvSpPr>
            <a:spLocks noChangeAspect="1" noChangeArrowheads="1"/>
          </p:cNvSpPr>
          <p:nvPr/>
        </p:nvSpPr>
        <p:spPr bwMode="auto">
          <a:xfrm>
            <a:off x="7185025" y="4187825"/>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28" name="Rectangle 84"/>
          <p:cNvSpPr>
            <a:spLocks noChangeAspect="1" noChangeArrowheads="1"/>
          </p:cNvSpPr>
          <p:nvPr/>
        </p:nvSpPr>
        <p:spPr bwMode="auto">
          <a:xfrm>
            <a:off x="7229475" y="4237038"/>
            <a:ext cx="585788" cy="41275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Select Bearer</a:t>
            </a:r>
          </a:p>
          <a:p>
            <a:pPr algn="ctr" defTabSz="476250">
              <a:lnSpc>
                <a:spcPct val="80000"/>
              </a:lnSpc>
              <a:spcAft>
                <a:spcPct val="0"/>
              </a:spcAft>
              <a:buClrTx/>
              <a:buSzTx/>
              <a:buFontTx/>
              <a:buNone/>
            </a:pPr>
            <a:r>
              <a:rPr lang="en-US" sz="600" b="1">
                <a:solidFill>
                  <a:schemeClr val="tx1"/>
                </a:solidFill>
              </a:rPr>
              <a:t>System</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(7)</a:t>
            </a:r>
          </a:p>
        </p:txBody>
      </p:sp>
      <p:sp>
        <p:nvSpPr>
          <p:cNvPr id="287829" name="Rectangle 85"/>
          <p:cNvSpPr>
            <a:spLocks noChangeAspect="1" noChangeArrowheads="1"/>
          </p:cNvSpPr>
          <p:nvPr/>
        </p:nvSpPr>
        <p:spPr bwMode="auto">
          <a:xfrm>
            <a:off x="7185025" y="4900613"/>
            <a:ext cx="631825" cy="93662"/>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830" name="Rectangle 86"/>
          <p:cNvSpPr>
            <a:spLocks noChangeAspect="1" noChangeArrowheads="1"/>
          </p:cNvSpPr>
          <p:nvPr/>
        </p:nvSpPr>
        <p:spPr bwMode="auto">
          <a:xfrm>
            <a:off x="7185025" y="4806950"/>
            <a:ext cx="631825"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31" name="Text Box 87"/>
          <p:cNvSpPr txBox="1">
            <a:spLocks noChangeArrowheads="1"/>
          </p:cNvSpPr>
          <p:nvPr/>
        </p:nvSpPr>
        <p:spPr bwMode="auto">
          <a:xfrm>
            <a:off x="7643813" y="4040188"/>
            <a:ext cx="274637"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grpSp>
        <p:nvGrpSpPr>
          <p:cNvPr id="287832" name="Group 88"/>
          <p:cNvGrpSpPr>
            <a:grpSpLocks/>
          </p:cNvGrpSpPr>
          <p:nvPr/>
        </p:nvGrpSpPr>
        <p:grpSpPr bwMode="auto">
          <a:xfrm>
            <a:off x="7981950" y="4040188"/>
            <a:ext cx="733425" cy="954087"/>
            <a:chOff x="129" y="3322"/>
            <a:chExt cx="486" cy="645"/>
          </a:xfrm>
        </p:grpSpPr>
        <p:sp>
          <p:nvSpPr>
            <p:cNvPr id="287833" name="Rectangle 89"/>
            <p:cNvSpPr>
              <a:spLocks noChangeAspect="1" noChangeArrowheads="1"/>
            </p:cNvSpPr>
            <p:nvPr/>
          </p:nvSpPr>
          <p:spPr bwMode="auto">
            <a:xfrm>
              <a:off x="129" y="3422"/>
              <a:ext cx="419" cy="5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99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34" name="Rectangle 90"/>
            <p:cNvSpPr>
              <a:spLocks noChangeAspect="1" noChangeArrowheads="1"/>
            </p:cNvSpPr>
            <p:nvPr/>
          </p:nvSpPr>
          <p:spPr bwMode="auto">
            <a:xfrm>
              <a:off x="149" y="3455"/>
              <a:ext cx="414"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Logical Bearer</a:t>
              </a:r>
            </a:p>
            <a:p>
              <a:pPr algn="ctr" defTabSz="476250">
                <a:lnSpc>
                  <a:spcPct val="80000"/>
                </a:lnSpc>
                <a:spcAft>
                  <a:spcPct val="0"/>
                </a:spcAft>
                <a:buClrTx/>
                <a:buSzTx/>
                <a:buFontTx/>
                <a:buNone/>
              </a:pPr>
              <a:r>
                <a:rPr lang="en-US" sz="600" b="1">
                  <a:solidFill>
                    <a:schemeClr val="tx1"/>
                  </a:solidFill>
                </a:rPr>
                <a:t>Systems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(13)</a:t>
              </a:r>
            </a:p>
          </p:txBody>
        </p:sp>
        <p:sp>
          <p:nvSpPr>
            <p:cNvPr id="287835" name="Rectangle 91"/>
            <p:cNvSpPr>
              <a:spLocks noChangeAspect="1" noChangeArrowheads="1"/>
            </p:cNvSpPr>
            <p:nvPr/>
          </p:nvSpPr>
          <p:spPr bwMode="auto">
            <a:xfrm>
              <a:off x="129" y="3904"/>
              <a:ext cx="419" cy="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Apr 2001</a:t>
              </a:r>
            </a:p>
          </p:txBody>
        </p:sp>
        <p:sp>
          <p:nvSpPr>
            <p:cNvPr id="287836" name="Rectangle 92"/>
            <p:cNvSpPr>
              <a:spLocks noChangeAspect="1" noChangeArrowheads="1"/>
            </p:cNvSpPr>
            <p:nvPr/>
          </p:nvSpPr>
          <p:spPr bwMode="auto">
            <a:xfrm>
              <a:off x="129" y="3841"/>
              <a:ext cx="418" cy="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37" name="Text Box 93"/>
            <p:cNvSpPr txBox="1">
              <a:spLocks noChangeArrowheads="1"/>
            </p:cNvSpPr>
            <p:nvPr/>
          </p:nvSpPr>
          <p:spPr bwMode="auto">
            <a:xfrm>
              <a:off x="433" y="3322"/>
              <a:ext cx="182"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grpSp>
      <p:sp>
        <p:nvSpPr>
          <p:cNvPr id="287838" name="Rectangle 94"/>
          <p:cNvSpPr>
            <a:spLocks noChangeAspect="1" noChangeArrowheads="1"/>
          </p:cNvSpPr>
          <p:nvPr/>
        </p:nvSpPr>
        <p:spPr bwMode="auto">
          <a:xfrm>
            <a:off x="525463" y="2800350"/>
            <a:ext cx="631825" cy="8032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Aft>
                <a:spcPct val="0"/>
              </a:spcAft>
              <a:buClrTx/>
              <a:buSzTx/>
              <a:buFontTx/>
              <a:buNone/>
            </a:pPr>
            <a:endParaRPr lang="en-US" sz="2400">
              <a:solidFill>
                <a:schemeClr val="tx1"/>
              </a:solidFill>
            </a:endParaRPr>
          </a:p>
        </p:txBody>
      </p:sp>
      <p:sp>
        <p:nvSpPr>
          <p:cNvPr id="287839" name="Rectangle 95"/>
          <p:cNvSpPr>
            <a:spLocks noChangeAspect="1" noChangeArrowheads="1"/>
          </p:cNvSpPr>
          <p:nvPr/>
        </p:nvSpPr>
        <p:spPr bwMode="auto">
          <a:xfrm>
            <a:off x="574675" y="2849563"/>
            <a:ext cx="5810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Products and</a:t>
            </a:r>
          </a:p>
          <a:p>
            <a:pPr algn="ctr" defTabSz="476250">
              <a:lnSpc>
                <a:spcPct val="80000"/>
              </a:lnSpc>
              <a:spcAft>
                <a:spcPct val="0"/>
              </a:spcAft>
              <a:buClrTx/>
              <a:buSzTx/>
              <a:buFontTx/>
              <a:buNone/>
            </a:pPr>
            <a:r>
              <a:rPr lang="en-US" sz="600" b="1">
                <a:solidFill>
                  <a:schemeClr val="tx1"/>
                </a:solidFill>
              </a:rPr>
              <a:t>Models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(9)</a:t>
            </a:r>
          </a:p>
        </p:txBody>
      </p:sp>
      <p:sp>
        <p:nvSpPr>
          <p:cNvPr id="287840" name="Rectangle 96"/>
          <p:cNvSpPr>
            <a:spLocks noChangeAspect="1" noChangeArrowheads="1"/>
          </p:cNvSpPr>
          <p:nvPr/>
        </p:nvSpPr>
        <p:spPr bwMode="auto">
          <a:xfrm>
            <a:off x="525463" y="35131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Oct 2000</a:t>
            </a:r>
          </a:p>
        </p:txBody>
      </p:sp>
      <p:sp>
        <p:nvSpPr>
          <p:cNvPr id="287841" name="Rectangle 97"/>
          <p:cNvSpPr>
            <a:spLocks noChangeAspect="1" noChangeArrowheads="1"/>
          </p:cNvSpPr>
          <p:nvPr/>
        </p:nvSpPr>
        <p:spPr bwMode="auto">
          <a:xfrm>
            <a:off x="525463" y="3419475"/>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42" name="Text Box 98"/>
          <p:cNvSpPr txBox="1">
            <a:spLocks noChangeArrowheads="1"/>
          </p:cNvSpPr>
          <p:nvPr/>
        </p:nvSpPr>
        <p:spPr bwMode="auto">
          <a:xfrm>
            <a:off x="984250" y="2652713"/>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sp>
        <p:nvSpPr>
          <p:cNvPr id="287843" name="Rectangle 99"/>
          <p:cNvSpPr>
            <a:spLocks noChangeAspect="1" noChangeArrowheads="1"/>
          </p:cNvSpPr>
          <p:nvPr/>
        </p:nvSpPr>
        <p:spPr bwMode="auto">
          <a:xfrm>
            <a:off x="2117725" y="2800350"/>
            <a:ext cx="631825" cy="803275"/>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44" name="Rectangle 100"/>
          <p:cNvSpPr>
            <a:spLocks noChangeAspect="1" noChangeArrowheads="1"/>
          </p:cNvSpPr>
          <p:nvPr/>
        </p:nvSpPr>
        <p:spPr bwMode="auto">
          <a:xfrm>
            <a:off x="2259013" y="2849563"/>
            <a:ext cx="3905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Explode</a:t>
            </a:r>
          </a:p>
          <a:p>
            <a:pPr algn="ctr" defTabSz="476250">
              <a:lnSpc>
                <a:spcPct val="80000"/>
              </a:lnSpc>
              <a:spcAft>
                <a:spcPct val="0"/>
              </a:spcAft>
              <a:buClrTx/>
              <a:buSzTx/>
              <a:buFontTx/>
              <a:buNone/>
            </a:pPr>
            <a:r>
              <a:rPr lang="en-US" sz="600" b="1">
                <a:solidFill>
                  <a:schemeClr val="tx1"/>
                </a:solidFill>
              </a:rPr>
              <a:t>Design</a:t>
            </a:r>
          </a:p>
          <a:p>
            <a:pPr algn="ctr" defTabSz="476250">
              <a:lnSpc>
                <a:spcPct val="80000"/>
              </a:lnSpc>
              <a:spcAft>
                <a:spcPct val="0"/>
              </a:spcAft>
              <a:buClrTx/>
              <a:buSzTx/>
              <a:buFontTx/>
              <a:buNone/>
            </a:pPr>
            <a:r>
              <a:rPr lang="en-US" sz="600" b="1">
                <a:solidFill>
                  <a:schemeClr val="tx1"/>
                </a:solidFill>
              </a:rPr>
              <a:t>Model</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(19)</a:t>
            </a:r>
          </a:p>
        </p:txBody>
      </p:sp>
      <p:sp>
        <p:nvSpPr>
          <p:cNvPr id="287845" name="Rectangle 101"/>
          <p:cNvSpPr>
            <a:spLocks noChangeAspect="1" noChangeArrowheads="1"/>
          </p:cNvSpPr>
          <p:nvPr/>
        </p:nvSpPr>
        <p:spPr bwMode="auto">
          <a:xfrm>
            <a:off x="2117725" y="3513138"/>
            <a:ext cx="631825" cy="920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Feb 2001</a:t>
            </a:r>
          </a:p>
        </p:txBody>
      </p:sp>
      <p:sp>
        <p:nvSpPr>
          <p:cNvPr id="287846" name="Rectangle 102"/>
          <p:cNvSpPr>
            <a:spLocks noChangeAspect="1" noChangeArrowheads="1"/>
          </p:cNvSpPr>
          <p:nvPr/>
        </p:nvSpPr>
        <p:spPr bwMode="auto">
          <a:xfrm>
            <a:off x="2117725" y="3419475"/>
            <a:ext cx="631825" cy="952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47" name="Text Box 103"/>
          <p:cNvSpPr txBox="1">
            <a:spLocks noChangeArrowheads="1"/>
          </p:cNvSpPr>
          <p:nvPr/>
        </p:nvSpPr>
        <p:spPr bwMode="auto">
          <a:xfrm>
            <a:off x="2576513" y="2652713"/>
            <a:ext cx="274637"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sp>
        <p:nvSpPr>
          <p:cNvPr id="287848" name="Rectangle 104"/>
          <p:cNvSpPr>
            <a:spLocks noChangeAspect="1" noChangeArrowheads="1"/>
          </p:cNvSpPr>
          <p:nvPr/>
        </p:nvSpPr>
        <p:spPr bwMode="auto">
          <a:xfrm>
            <a:off x="3059113" y="2800350"/>
            <a:ext cx="631825" cy="8032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49" name="Rectangle 105"/>
          <p:cNvSpPr>
            <a:spLocks noChangeAspect="1" noChangeArrowheads="1"/>
          </p:cNvSpPr>
          <p:nvPr/>
        </p:nvSpPr>
        <p:spPr bwMode="auto">
          <a:xfrm>
            <a:off x="3179763" y="2849563"/>
            <a:ext cx="43338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Diversity</a:t>
            </a:r>
          </a:p>
          <a:p>
            <a:pPr algn="ctr" defTabSz="476250">
              <a:lnSpc>
                <a:spcPct val="80000"/>
              </a:lnSpc>
              <a:spcAft>
                <a:spcPct val="0"/>
              </a:spcAft>
              <a:buClrTx/>
              <a:buSzTx/>
              <a:buFontTx/>
              <a:buNone/>
            </a:pPr>
            <a:r>
              <a:rPr lang="en-US" sz="600" b="1">
                <a:solidFill>
                  <a:schemeClr val="tx1"/>
                </a:solidFill>
              </a:rPr>
              <a:t>Levels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(19)</a:t>
            </a:r>
          </a:p>
        </p:txBody>
      </p:sp>
      <p:sp>
        <p:nvSpPr>
          <p:cNvPr id="287850" name="Rectangle 106"/>
          <p:cNvSpPr>
            <a:spLocks noChangeAspect="1" noChangeArrowheads="1"/>
          </p:cNvSpPr>
          <p:nvPr/>
        </p:nvSpPr>
        <p:spPr bwMode="auto">
          <a:xfrm>
            <a:off x="3059113" y="35131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Oct 2000</a:t>
            </a:r>
          </a:p>
        </p:txBody>
      </p:sp>
      <p:sp>
        <p:nvSpPr>
          <p:cNvPr id="287851" name="Rectangle 107"/>
          <p:cNvSpPr>
            <a:spLocks noChangeAspect="1" noChangeArrowheads="1"/>
          </p:cNvSpPr>
          <p:nvPr/>
        </p:nvSpPr>
        <p:spPr bwMode="auto">
          <a:xfrm>
            <a:off x="3059113" y="3419475"/>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52" name="Text Box 108"/>
          <p:cNvSpPr txBox="1">
            <a:spLocks noChangeArrowheads="1"/>
          </p:cNvSpPr>
          <p:nvPr/>
        </p:nvSpPr>
        <p:spPr bwMode="auto">
          <a:xfrm>
            <a:off x="3517900" y="2652713"/>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sp>
        <p:nvSpPr>
          <p:cNvPr id="287853" name="Rectangle 109"/>
          <p:cNvSpPr>
            <a:spLocks noChangeAspect="1" noChangeArrowheads="1"/>
          </p:cNvSpPr>
          <p:nvPr/>
        </p:nvSpPr>
        <p:spPr bwMode="auto">
          <a:xfrm>
            <a:off x="3856038" y="2800350"/>
            <a:ext cx="631825" cy="803275"/>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54" name="Rectangle 110"/>
          <p:cNvSpPr>
            <a:spLocks noChangeAspect="1" noChangeArrowheads="1"/>
          </p:cNvSpPr>
          <p:nvPr/>
        </p:nvSpPr>
        <p:spPr bwMode="auto">
          <a:xfrm>
            <a:off x="3935413" y="2849563"/>
            <a:ext cx="519112"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Generate</a:t>
            </a:r>
          </a:p>
          <a:p>
            <a:pPr algn="ctr" defTabSz="476250">
              <a:lnSpc>
                <a:spcPct val="80000"/>
              </a:lnSpc>
              <a:spcAft>
                <a:spcPct val="0"/>
              </a:spcAft>
              <a:buClrTx/>
              <a:buSzTx/>
              <a:buFontTx/>
              <a:buNone/>
            </a:pPr>
            <a:r>
              <a:rPr lang="en-US" sz="600" b="1">
                <a:solidFill>
                  <a:schemeClr val="tx1"/>
                </a:solidFill>
              </a:rPr>
              <a:t>Constraints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(20)</a:t>
            </a:r>
          </a:p>
        </p:txBody>
      </p:sp>
      <p:sp>
        <p:nvSpPr>
          <p:cNvPr id="287855" name="Rectangle 111"/>
          <p:cNvSpPr>
            <a:spLocks noChangeAspect="1" noChangeArrowheads="1"/>
          </p:cNvSpPr>
          <p:nvPr/>
        </p:nvSpPr>
        <p:spPr bwMode="auto">
          <a:xfrm>
            <a:off x="3856038" y="3513138"/>
            <a:ext cx="631825" cy="920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856" name="Rectangle 112"/>
          <p:cNvSpPr>
            <a:spLocks noChangeAspect="1" noChangeArrowheads="1"/>
          </p:cNvSpPr>
          <p:nvPr/>
        </p:nvSpPr>
        <p:spPr bwMode="auto">
          <a:xfrm>
            <a:off x="3856038" y="3419475"/>
            <a:ext cx="630237" cy="952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57" name="Text Box 113"/>
          <p:cNvSpPr txBox="1">
            <a:spLocks noChangeArrowheads="1"/>
          </p:cNvSpPr>
          <p:nvPr/>
        </p:nvSpPr>
        <p:spPr bwMode="auto">
          <a:xfrm>
            <a:off x="4314825" y="2652713"/>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LT</a:t>
            </a:r>
          </a:p>
        </p:txBody>
      </p:sp>
      <p:sp>
        <p:nvSpPr>
          <p:cNvPr id="287858" name="Rectangle 114"/>
          <p:cNvSpPr>
            <a:spLocks noChangeAspect="1" noChangeArrowheads="1"/>
          </p:cNvSpPr>
          <p:nvPr/>
        </p:nvSpPr>
        <p:spPr bwMode="auto">
          <a:xfrm>
            <a:off x="4651375" y="2800350"/>
            <a:ext cx="631825" cy="803275"/>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59" name="Rectangle 115"/>
          <p:cNvSpPr>
            <a:spLocks noChangeAspect="1" noChangeArrowheads="1"/>
          </p:cNvSpPr>
          <p:nvPr/>
        </p:nvSpPr>
        <p:spPr bwMode="auto">
          <a:xfrm>
            <a:off x="4664075" y="2849563"/>
            <a:ext cx="65881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Check</a:t>
            </a:r>
          </a:p>
          <a:p>
            <a:pPr algn="ctr" defTabSz="476250">
              <a:lnSpc>
                <a:spcPct val="80000"/>
              </a:lnSpc>
              <a:spcAft>
                <a:spcPct val="0"/>
              </a:spcAft>
              <a:buClrTx/>
              <a:buSzTx/>
              <a:buFontTx/>
              <a:buNone/>
            </a:pPr>
            <a:r>
              <a:rPr lang="en-US" sz="600" b="1">
                <a:solidFill>
                  <a:schemeClr val="tx1"/>
                </a:solidFill>
              </a:rPr>
              <a:t>Constraints for</a:t>
            </a:r>
          </a:p>
          <a:p>
            <a:pPr algn="ctr" defTabSz="476250">
              <a:lnSpc>
                <a:spcPct val="80000"/>
              </a:lnSpc>
              <a:spcAft>
                <a:spcPct val="0"/>
              </a:spcAft>
              <a:buClrTx/>
              <a:buSzTx/>
              <a:buFontTx/>
              <a:buNone/>
            </a:pPr>
            <a:r>
              <a:rPr lang="en-US" sz="600" b="1">
                <a:solidFill>
                  <a:schemeClr val="tx1"/>
                </a:solidFill>
              </a:rPr>
              <a:t>A Pathing Point</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(13)</a:t>
            </a:r>
          </a:p>
        </p:txBody>
      </p:sp>
      <p:sp>
        <p:nvSpPr>
          <p:cNvPr id="287860" name="Rectangle 116"/>
          <p:cNvSpPr>
            <a:spLocks noChangeAspect="1" noChangeArrowheads="1"/>
          </p:cNvSpPr>
          <p:nvPr/>
        </p:nvSpPr>
        <p:spPr bwMode="auto">
          <a:xfrm>
            <a:off x="4651375" y="3513138"/>
            <a:ext cx="631825" cy="920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Jan 2001</a:t>
            </a:r>
          </a:p>
        </p:txBody>
      </p:sp>
      <p:sp>
        <p:nvSpPr>
          <p:cNvPr id="287861" name="Rectangle 117"/>
          <p:cNvSpPr>
            <a:spLocks noChangeAspect="1" noChangeArrowheads="1"/>
          </p:cNvSpPr>
          <p:nvPr/>
        </p:nvSpPr>
        <p:spPr bwMode="auto">
          <a:xfrm>
            <a:off x="4651375" y="3419475"/>
            <a:ext cx="631825" cy="952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62" name="Text Box 118"/>
          <p:cNvSpPr txBox="1">
            <a:spLocks noChangeArrowheads="1"/>
          </p:cNvSpPr>
          <p:nvPr/>
        </p:nvSpPr>
        <p:spPr bwMode="auto">
          <a:xfrm>
            <a:off x="5110163" y="2652713"/>
            <a:ext cx="274637"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LT</a:t>
            </a:r>
          </a:p>
        </p:txBody>
      </p:sp>
      <p:sp>
        <p:nvSpPr>
          <p:cNvPr id="287863" name="Rectangle 119"/>
          <p:cNvSpPr>
            <a:spLocks noChangeAspect="1" noChangeArrowheads="1"/>
          </p:cNvSpPr>
          <p:nvPr/>
        </p:nvSpPr>
        <p:spPr bwMode="auto">
          <a:xfrm>
            <a:off x="5592763" y="2800350"/>
            <a:ext cx="631825" cy="8032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64" name="Rectangle 120"/>
          <p:cNvSpPr>
            <a:spLocks noChangeAspect="1" noChangeArrowheads="1"/>
          </p:cNvSpPr>
          <p:nvPr/>
        </p:nvSpPr>
        <p:spPr bwMode="auto">
          <a:xfrm>
            <a:off x="5737225" y="2849563"/>
            <a:ext cx="3841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Capture</a:t>
            </a:r>
          </a:p>
          <a:p>
            <a:pPr algn="ctr" defTabSz="476250">
              <a:lnSpc>
                <a:spcPct val="80000"/>
              </a:lnSpc>
              <a:spcAft>
                <a:spcPct val="0"/>
              </a:spcAft>
              <a:buClrTx/>
              <a:buSzTx/>
              <a:buFontTx/>
              <a:buNone/>
            </a:pPr>
            <a:r>
              <a:rPr lang="en-US" sz="600" b="1">
                <a:solidFill>
                  <a:schemeClr val="tx1"/>
                </a:solidFill>
              </a:rPr>
              <a:t>Details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(17)</a:t>
            </a:r>
          </a:p>
        </p:txBody>
      </p:sp>
      <p:sp>
        <p:nvSpPr>
          <p:cNvPr id="287865" name="Rectangle 121"/>
          <p:cNvSpPr>
            <a:spLocks noChangeAspect="1" noChangeArrowheads="1"/>
          </p:cNvSpPr>
          <p:nvPr/>
        </p:nvSpPr>
        <p:spPr bwMode="auto">
          <a:xfrm>
            <a:off x="5592763" y="35131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866" name="Rectangle 122"/>
          <p:cNvSpPr>
            <a:spLocks noChangeAspect="1" noChangeArrowheads="1"/>
          </p:cNvSpPr>
          <p:nvPr/>
        </p:nvSpPr>
        <p:spPr bwMode="auto">
          <a:xfrm>
            <a:off x="5592763" y="3419475"/>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67" name="Text Box 123"/>
          <p:cNvSpPr txBox="1">
            <a:spLocks noChangeArrowheads="1"/>
          </p:cNvSpPr>
          <p:nvPr/>
        </p:nvSpPr>
        <p:spPr bwMode="auto">
          <a:xfrm>
            <a:off x="6051550" y="2652713"/>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grpSp>
        <p:nvGrpSpPr>
          <p:cNvPr id="287868" name="Group 124"/>
          <p:cNvGrpSpPr>
            <a:grpSpLocks/>
          </p:cNvGrpSpPr>
          <p:nvPr/>
        </p:nvGrpSpPr>
        <p:grpSpPr bwMode="auto">
          <a:xfrm>
            <a:off x="6399213" y="2652713"/>
            <a:ext cx="731837" cy="952500"/>
            <a:chOff x="129" y="3322"/>
            <a:chExt cx="486" cy="645"/>
          </a:xfrm>
        </p:grpSpPr>
        <p:sp>
          <p:nvSpPr>
            <p:cNvPr id="287869" name="Rectangle 125"/>
            <p:cNvSpPr>
              <a:spLocks noChangeAspect="1" noChangeArrowheads="1"/>
            </p:cNvSpPr>
            <p:nvPr/>
          </p:nvSpPr>
          <p:spPr bwMode="auto">
            <a:xfrm>
              <a:off x="129" y="3422"/>
              <a:ext cx="419" cy="5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99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70" name="Rectangle 126"/>
            <p:cNvSpPr>
              <a:spLocks noChangeAspect="1" noChangeArrowheads="1"/>
            </p:cNvSpPr>
            <p:nvPr/>
          </p:nvSpPr>
          <p:spPr bwMode="auto">
            <a:xfrm>
              <a:off x="162" y="3455"/>
              <a:ext cx="387"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Generate and</a:t>
              </a:r>
            </a:p>
            <a:p>
              <a:pPr algn="ctr" defTabSz="476250">
                <a:lnSpc>
                  <a:spcPct val="80000"/>
                </a:lnSpc>
                <a:spcAft>
                  <a:spcPct val="0"/>
                </a:spcAft>
                <a:buClrTx/>
                <a:buSzTx/>
                <a:buFontTx/>
                <a:buNone/>
              </a:pPr>
              <a:r>
                <a:rPr lang="en-US" sz="600" b="1">
                  <a:solidFill>
                    <a:schemeClr val="tx1"/>
                  </a:solidFill>
                </a:rPr>
                <a:t>Track</a:t>
              </a:r>
            </a:p>
            <a:p>
              <a:pPr algn="ctr" defTabSz="476250">
                <a:lnSpc>
                  <a:spcPct val="80000"/>
                </a:lnSpc>
                <a:spcAft>
                  <a:spcPct val="0"/>
                </a:spcAft>
                <a:buClrTx/>
                <a:buSzTx/>
                <a:buFontTx/>
                <a:buNone/>
              </a:pPr>
              <a:r>
                <a:rPr lang="en-US" sz="600" b="1">
                  <a:solidFill>
                    <a:schemeClr val="tx1"/>
                  </a:solidFill>
                </a:rPr>
                <a:t>Site Events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(16)</a:t>
              </a:r>
            </a:p>
          </p:txBody>
        </p:sp>
        <p:sp>
          <p:nvSpPr>
            <p:cNvPr id="287871" name="Rectangle 127"/>
            <p:cNvSpPr>
              <a:spLocks noChangeAspect="1" noChangeArrowheads="1"/>
            </p:cNvSpPr>
            <p:nvPr/>
          </p:nvSpPr>
          <p:spPr bwMode="auto">
            <a:xfrm>
              <a:off x="129" y="3904"/>
              <a:ext cx="419" cy="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Apr 2001</a:t>
              </a:r>
            </a:p>
          </p:txBody>
        </p:sp>
        <p:sp>
          <p:nvSpPr>
            <p:cNvPr id="287872" name="Rectangle 128"/>
            <p:cNvSpPr>
              <a:spLocks noChangeAspect="1" noChangeArrowheads="1"/>
            </p:cNvSpPr>
            <p:nvPr/>
          </p:nvSpPr>
          <p:spPr bwMode="auto">
            <a:xfrm>
              <a:off x="129" y="3841"/>
              <a:ext cx="418" cy="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73" name="Text Box 129"/>
            <p:cNvSpPr txBox="1">
              <a:spLocks noChangeArrowheads="1"/>
            </p:cNvSpPr>
            <p:nvPr/>
          </p:nvSpPr>
          <p:spPr bwMode="auto">
            <a:xfrm>
              <a:off x="433" y="3322"/>
              <a:ext cx="182"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grpSp>
      <p:sp>
        <p:nvSpPr>
          <p:cNvPr id="287874" name="Rectangle 130"/>
          <p:cNvSpPr>
            <a:spLocks noChangeAspect="1" noChangeArrowheads="1"/>
          </p:cNvSpPr>
          <p:nvPr/>
        </p:nvSpPr>
        <p:spPr bwMode="auto">
          <a:xfrm>
            <a:off x="7194550" y="2800350"/>
            <a:ext cx="631825" cy="803275"/>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75" name="Rectangle 131"/>
          <p:cNvSpPr>
            <a:spLocks noChangeAspect="1" noChangeArrowheads="1"/>
          </p:cNvSpPr>
          <p:nvPr/>
        </p:nvSpPr>
        <p:spPr bwMode="auto">
          <a:xfrm>
            <a:off x="7204075" y="2849563"/>
            <a:ext cx="663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Generate and</a:t>
            </a:r>
          </a:p>
          <a:p>
            <a:pPr algn="ctr" defTabSz="476250">
              <a:lnSpc>
                <a:spcPct val="80000"/>
              </a:lnSpc>
              <a:spcAft>
                <a:spcPct val="0"/>
              </a:spcAft>
              <a:buClrTx/>
              <a:buSzTx/>
              <a:buFontTx/>
              <a:buNone/>
            </a:pPr>
            <a:r>
              <a:rPr lang="en-US" sz="600" b="1">
                <a:solidFill>
                  <a:schemeClr val="tx1"/>
                </a:solidFill>
              </a:rPr>
              <a:t>Resolve</a:t>
            </a:r>
          </a:p>
          <a:p>
            <a:pPr algn="ctr" defTabSz="476250">
              <a:lnSpc>
                <a:spcPct val="80000"/>
              </a:lnSpc>
              <a:spcAft>
                <a:spcPct val="0"/>
              </a:spcAft>
              <a:buClrTx/>
              <a:buSzTx/>
              <a:buFontTx/>
              <a:buNone/>
            </a:pPr>
            <a:r>
              <a:rPr lang="en-US" sz="600" b="1">
                <a:solidFill>
                  <a:schemeClr val="tx1"/>
                </a:solidFill>
              </a:rPr>
              <a:t>Order Activities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(13)</a:t>
            </a:r>
          </a:p>
        </p:txBody>
      </p:sp>
      <p:sp>
        <p:nvSpPr>
          <p:cNvPr id="287876" name="Rectangle 132"/>
          <p:cNvSpPr>
            <a:spLocks noChangeAspect="1" noChangeArrowheads="1"/>
          </p:cNvSpPr>
          <p:nvPr/>
        </p:nvSpPr>
        <p:spPr bwMode="auto">
          <a:xfrm>
            <a:off x="7194550" y="3513138"/>
            <a:ext cx="631825" cy="920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Mar 2001</a:t>
            </a:r>
          </a:p>
        </p:txBody>
      </p:sp>
      <p:sp>
        <p:nvSpPr>
          <p:cNvPr id="287877" name="Rectangle 133"/>
          <p:cNvSpPr>
            <a:spLocks noChangeAspect="1" noChangeArrowheads="1"/>
          </p:cNvSpPr>
          <p:nvPr/>
        </p:nvSpPr>
        <p:spPr bwMode="auto">
          <a:xfrm>
            <a:off x="7194550" y="3419475"/>
            <a:ext cx="630238" cy="952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78" name="Text Box 134"/>
          <p:cNvSpPr txBox="1">
            <a:spLocks noChangeArrowheads="1"/>
          </p:cNvSpPr>
          <p:nvPr/>
        </p:nvSpPr>
        <p:spPr bwMode="auto">
          <a:xfrm>
            <a:off x="7653338" y="2652713"/>
            <a:ext cx="274637"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grpSp>
        <p:nvGrpSpPr>
          <p:cNvPr id="287879" name="Group 135"/>
          <p:cNvGrpSpPr>
            <a:grpSpLocks/>
          </p:cNvGrpSpPr>
          <p:nvPr/>
        </p:nvGrpSpPr>
        <p:grpSpPr bwMode="auto">
          <a:xfrm>
            <a:off x="7991475" y="2652713"/>
            <a:ext cx="731838" cy="952500"/>
            <a:chOff x="129" y="3322"/>
            <a:chExt cx="486" cy="645"/>
          </a:xfrm>
        </p:grpSpPr>
        <p:sp>
          <p:nvSpPr>
            <p:cNvPr id="287880" name="Rectangle 136"/>
            <p:cNvSpPr>
              <a:spLocks noChangeAspect="1" noChangeArrowheads="1"/>
            </p:cNvSpPr>
            <p:nvPr/>
          </p:nvSpPr>
          <p:spPr bwMode="auto">
            <a:xfrm>
              <a:off x="129" y="3422"/>
              <a:ext cx="419" cy="5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99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81" name="Rectangle 137"/>
            <p:cNvSpPr>
              <a:spLocks noChangeAspect="1" noChangeArrowheads="1"/>
            </p:cNvSpPr>
            <p:nvPr/>
          </p:nvSpPr>
          <p:spPr bwMode="auto">
            <a:xfrm>
              <a:off x="184" y="3455"/>
              <a:ext cx="34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Run</a:t>
              </a:r>
            </a:p>
            <a:p>
              <a:pPr algn="ctr" defTabSz="476250">
                <a:lnSpc>
                  <a:spcPct val="80000"/>
                </a:lnSpc>
                <a:spcAft>
                  <a:spcPct val="0"/>
                </a:spcAft>
                <a:buClrTx/>
                <a:buSzTx/>
                <a:buFontTx/>
                <a:buNone/>
              </a:pPr>
              <a:r>
                <a:rPr lang="en-US" sz="600" b="1">
                  <a:solidFill>
                    <a:schemeClr val="tx1"/>
                  </a:solidFill>
                </a:rPr>
                <a:t>Autodesign</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(24)</a:t>
              </a:r>
            </a:p>
          </p:txBody>
        </p:sp>
        <p:sp>
          <p:nvSpPr>
            <p:cNvPr id="287882" name="Rectangle 138"/>
            <p:cNvSpPr>
              <a:spLocks noChangeAspect="1" noChangeArrowheads="1"/>
            </p:cNvSpPr>
            <p:nvPr/>
          </p:nvSpPr>
          <p:spPr bwMode="auto">
            <a:xfrm>
              <a:off x="129" y="3904"/>
              <a:ext cx="419" cy="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Apr 2001</a:t>
              </a:r>
            </a:p>
          </p:txBody>
        </p:sp>
        <p:sp>
          <p:nvSpPr>
            <p:cNvPr id="287883" name="Rectangle 139"/>
            <p:cNvSpPr>
              <a:spLocks noChangeAspect="1" noChangeArrowheads="1"/>
            </p:cNvSpPr>
            <p:nvPr/>
          </p:nvSpPr>
          <p:spPr bwMode="auto">
            <a:xfrm>
              <a:off x="129" y="3841"/>
              <a:ext cx="418" cy="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84" name="Text Box 140"/>
            <p:cNvSpPr txBox="1">
              <a:spLocks noChangeArrowheads="1"/>
            </p:cNvSpPr>
            <p:nvPr/>
          </p:nvSpPr>
          <p:spPr bwMode="auto">
            <a:xfrm>
              <a:off x="433" y="3322"/>
              <a:ext cx="182"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grpSp>
      <p:sp>
        <p:nvSpPr>
          <p:cNvPr id="287885" name="Rectangle 141"/>
          <p:cNvSpPr>
            <a:spLocks noChangeAspect="1" noChangeArrowheads="1"/>
          </p:cNvSpPr>
          <p:nvPr/>
        </p:nvSpPr>
        <p:spPr bwMode="auto">
          <a:xfrm>
            <a:off x="525463" y="1492250"/>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86" name="Rectangle 142"/>
          <p:cNvSpPr>
            <a:spLocks noChangeAspect="1" noChangeArrowheads="1"/>
          </p:cNvSpPr>
          <p:nvPr/>
        </p:nvSpPr>
        <p:spPr bwMode="auto">
          <a:xfrm>
            <a:off x="646113" y="1541463"/>
            <a:ext cx="43338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Product</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(12)</a:t>
            </a:r>
          </a:p>
        </p:txBody>
      </p:sp>
      <p:sp>
        <p:nvSpPr>
          <p:cNvPr id="287887" name="Rectangle 143"/>
          <p:cNvSpPr>
            <a:spLocks noChangeAspect="1" noChangeArrowheads="1"/>
          </p:cNvSpPr>
          <p:nvPr/>
        </p:nvSpPr>
        <p:spPr bwMode="auto">
          <a:xfrm>
            <a:off x="525463" y="22050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Oct 2000</a:t>
            </a:r>
          </a:p>
        </p:txBody>
      </p:sp>
      <p:sp>
        <p:nvSpPr>
          <p:cNvPr id="287888" name="Rectangle 144"/>
          <p:cNvSpPr>
            <a:spLocks noChangeAspect="1" noChangeArrowheads="1"/>
          </p:cNvSpPr>
          <p:nvPr/>
        </p:nvSpPr>
        <p:spPr bwMode="auto">
          <a:xfrm>
            <a:off x="525463" y="2111375"/>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89" name="Text Box 145"/>
          <p:cNvSpPr txBox="1">
            <a:spLocks noChangeArrowheads="1"/>
          </p:cNvSpPr>
          <p:nvPr/>
        </p:nvSpPr>
        <p:spPr bwMode="auto">
          <a:xfrm>
            <a:off x="984250" y="1344613"/>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sp>
        <p:nvSpPr>
          <p:cNvPr id="287890" name="Rectangle 146"/>
          <p:cNvSpPr>
            <a:spLocks noChangeAspect="1" noChangeArrowheads="1"/>
          </p:cNvSpPr>
          <p:nvPr/>
        </p:nvSpPr>
        <p:spPr bwMode="auto">
          <a:xfrm>
            <a:off x="1385888" y="1492250"/>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91" name="Rectangle 147"/>
          <p:cNvSpPr>
            <a:spLocks noChangeAspect="1" noChangeArrowheads="1"/>
          </p:cNvSpPr>
          <p:nvPr/>
        </p:nvSpPr>
        <p:spPr bwMode="auto">
          <a:xfrm>
            <a:off x="1498600" y="1541463"/>
            <a:ext cx="45561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Product</a:t>
            </a:r>
          </a:p>
          <a:p>
            <a:pPr algn="ctr" defTabSz="476250">
              <a:lnSpc>
                <a:spcPct val="80000"/>
              </a:lnSpc>
              <a:spcAft>
                <a:spcPct val="0"/>
              </a:spcAft>
              <a:buClrTx/>
              <a:buSzTx/>
              <a:buFontTx/>
              <a:buNone/>
            </a:pPr>
            <a:r>
              <a:rPr lang="en-US" sz="600" b="1">
                <a:solidFill>
                  <a:schemeClr val="tx1"/>
                </a:solidFill>
              </a:rPr>
              <a:t>Attributes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(15)</a:t>
            </a:r>
          </a:p>
        </p:txBody>
      </p:sp>
      <p:sp>
        <p:nvSpPr>
          <p:cNvPr id="287892" name="Rectangle 148"/>
          <p:cNvSpPr>
            <a:spLocks noChangeAspect="1" noChangeArrowheads="1"/>
          </p:cNvSpPr>
          <p:nvPr/>
        </p:nvSpPr>
        <p:spPr bwMode="auto">
          <a:xfrm>
            <a:off x="1385888" y="22050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Nov 2000</a:t>
            </a:r>
          </a:p>
        </p:txBody>
      </p:sp>
      <p:sp>
        <p:nvSpPr>
          <p:cNvPr id="287893" name="Rectangle 149"/>
          <p:cNvSpPr>
            <a:spLocks noChangeAspect="1" noChangeArrowheads="1"/>
          </p:cNvSpPr>
          <p:nvPr/>
        </p:nvSpPr>
        <p:spPr bwMode="auto">
          <a:xfrm>
            <a:off x="1385888" y="2111375"/>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94" name="Text Box 150"/>
          <p:cNvSpPr txBox="1">
            <a:spLocks noChangeArrowheads="1"/>
          </p:cNvSpPr>
          <p:nvPr/>
        </p:nvSpPr>
        <p:spPr bwMode="auto">
          <a:xfrm>
            <a:off x="1844675" y="1344613"/>
            <a:ext cx="273050"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sp>
        <p:nvSpPr>
          <p:cNvPr id="287895" name="Rectangle 151"/>
          <p:cNvSpPr>
            <a:spLocks noChangeAspect="1" noChangeArrowheads="1"/>
          </p:cNvSpPr>
          <p:nvPr/>
        </p:nvSpPr>
        <p:spPr bwMode="auto">
          <a:xfrm>
            <a:off x="2254250" y="1492250"/>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96" name="Rectangle 152"/>
          <p:cNvSpPr>
            <a:spLocks noChangeAspect="1" noChangeArrowheads="1"/>
          </p:cNvSpPr>
          <p:nvPr/>
        </p:nvSpPr>
        <p:spPr bwMode="auto">
          <a:xfrm>
            <a:off x="2190750" y="1541463"/>
            <a:ext cx="7969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Product</a:t>
            </a:r>
          </a:p>
          <a:p>
            <a:pPr algn="ctr" defTabSz="476250">
              <a:lnSpc>
                <a:spcPct val="80000"/>
              </a:lnSpc>
              <a:spcAft>
                <a:spcPct val="0"/>
              </a:spcAft>
              <a:buClrTx/>
              <a:buSzTx/>
              <a:buFontTx/>
              <a:buNone/>
            </a:pPr>
            <a:r>
              <a:rPr lang="en-US" sz="600" b="1">
                <a:solidFill>
                  <a:schemeClr val="tx1"/>
                </a:solidFill>
              </a:rPr>
              <a:t>Attribute Groups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(12)</a:t>
            </a:r>
          </a:p>
        </p:txBody>
      </p:sp>
      <p:sp>
        <p:nvSpPr>
          <p:cNvPr id="287897" name="Rectangle 153"/>
          <p:cNvSpPr>
            <a:spLocks noChangeAspect="1" noChangeArrowheads="1"/>
          </p:cNvSpPr>
          <p:nvPr/>
        </p:nvSpPr>
        <p:spPr bwMode="auto">
          <a:xfrm>
            <a:off x="2254250" y="22050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Nov 2000</a:t>
            </a:r>
          </a:p>
        </p:txBody>
      </p:sp>
      <p:sp>
        <p:nvSpPr>
          <p:cNvPr id="287898" name="Rectangle 154"/>
          <p:cNvSpPr>
            <a:spLocks noChangeAspect="1" noChangeArrowheads="1"/>
          </p:cNvSpPr>
          <p:nvPr/>
        </p:nvSpPr>
        <p:spPr bwMode="auto">
          <a:xfrm>
            <a:off x="2254250" y="2111375"/>
            <a:ext cx="630238"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899" name="Text Box 155"/>
          <p:cNvSpPr txBox="1">
            <a:spLocks noChangeArrowheads="1"/>
          </p:cNvSpPr>
          <p:nvPr/>
        </p:nvSpPr>
        <p:spPr bwMode="auto">
          <a:xfrm>
            <a:off x="2713038" y="1344613"/>
            <a:ext cx="274637"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sp>
        <p:nvSpPr>
          <p:cNvPr id="287900" name="Rectangle 156"/>
          <p:cNvSpPr>
            <a:spLocks noChangeAspect="1" noChangeArrowheads="1"/>
          </p:cNvSpPr>
          <p:nvPr/>
        </p:nvSpPr>
        <p:spPr bwMode="auto">
          <a:xfrm>
            <a:off x="3122613" y="1492250"/>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01" name="Rectangle 157"/>
          <p:cNvSpPr>
            <a:spLocks noChangeAspect="1" noChangeArrowheads="1"/>
          </p:cNvSpPr>
          <p:nvPr/>
        </p:nvSpPr>
        <p:spPr bwMode="auto">
          <a:xfrm>
            <a:off x="3224213" y="1541463"/>
            <a:ext cx="4730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Templates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(7)</a:t>
            </a:r>
          </a:p>
        </p:txBody>
      </p:sp>
      <p:sp>
        <p:nvSpPr>
          <p:cNvPr id="287902" name="Rectangle 158"/>
          <p:cNvSpPr>
            <a:spLocks noChangeAspect="1" noChangeArrowheads="1"/>
          </p:cNvSpPr>
          <p:nvPr/>
        </p:nvSpPr>
        <p:spPr bwMode="auto">
          <a:xfrm>
            <a:off x="3122613" y="22050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903" name="Rectangle 159"/>
          <p:cNvSpPr>
            <a:spLocks noChangeAspect="1" noChangeArrowheads="1"/>
          </p:cNvSpPr>
          <p:nvPr/>
        </p:nvSpPr>
        <p:spPr bwMode="auto">
          <a:xfrm>
            <a:off x="3122613" y="2111375"/>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04" name="Text Box 160"/>
          <p:cNvSpPr txBox="1">
            <a:spLocks noChangeArrowheads="1"/>
          </p:cNvSpPr>
          <p:nvPr/>
        </p:nvSpPr>
        <p:spPr bwMode="auto">
          <a:xfrm>
            <a:off x="3581400" y="1344613"/>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sp>
        <p:nvSpPr>
          <p:cNvPr id="287905" name="Rectangle 161"/>
          <p:cNvSpPr>
            <a:spLocks noChangeAspect="1" noChangeArrowheads="1"/>
          </p:cNvSpPr>
          <p:nvPr/>
        </p:nvSpPr>
        <p:spPr bwMode="auto">
          <a:xfrm>
            <a:off x="3990975" y="1492250"/>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06" name="Rectangle 162"/>
          <p:cNvSpPr>
            <a:spLocks noChangeAspect="1" noChangeArrowheads="1"/>
          </p:cNvSpPr>
          <p:nvPr/>
        </p:nvSpPr>
        <p:spPr bwMode="auto">
          <a:xfrm>
            <a:off x="4076700" y="1541463"/>
            <a:ext cx="51276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Autodesign</a:t>
            </a:r>
          </a:p>
          <a:p>
            <a:pPr algn="ctr" defTabSz="476250">
              <a:lnSpc>
                <a:spcPct val="80000"/>
              </a:lnSpc>
              <a:spcAft>
                <a:spcPct val="0"/>
              </a:spcAft>
              <a:buClrTx/>
              <a:buSzTx/>
              <a:buFontTx/>
              <a:buNone/>
            </a:pPr>
            <a:r>
              <a:rPr lang="en-US" sz="600" b="1">
                <a:solidFill>
                  <a:schemeClr val="tx1"/>
                </a:solidFill>
              </a:rPr>
              <a:t>Mapping</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(6)</a:t>
            </a:r>
          </a:p>
        </p:txBody>
      </p:sp>
      <p:sp>
        <p:nvSpPr>
          <p:cNvPr id="287907" name="Rectangle 163"/>
          <p:cNvSpPr>
            <a:spLocks noChangeAspect="1" noChangeArrowheads="1"/>
          </p:cNvSpPr>
          <p:nvPr/>
        </p:nvSpPr>
        <p:spPr bwMode="auto">
          <a:xfrm>
            <a:off x="3990975" y="22050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908" name="Rectangle 164"/>
          <p:cNvSpPr>
            <a:spLocks noChangeAspect="1" noChangeArrowheads="1"/>
          </p:cNvSpPr>
          <p:nvPr/>
        </p:nvSpPr>
        <p:spPr bwMode="auto">
          <a:xfrm>
            <a:off x="3990975" y="2111375"/>
            <a:ext cx="630238"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09" name="Text Box 165"/>
          <p:cNvSpPr txBox="1">
            <a:spLocks noChangeArrowheads="1"/>
          </p:cNvSpPr>
          <p:nvPr/>
        </p:nvSpPr>
        <p:spPr bwMode="auto">
          <a:xfrm>
            <a:off x="4449763" y="1344613"/>
            <a:ext cx="274637"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grpSp>
        <p:nvGrpSpPr>
          <p:cNvPr id="287910" name="Group 166"/>
          <p:cNvGrpSpPr>
            <a:grpSpLocks/>
          </p:cNvGrpSpPr>
          <p:nvPr/>
        </p:nvGrpSpPr>
        <p:grpSpPr bwMode="auto">
          <a:xfrm>
            <a:off x="4506913" y="4040188"/>
            <a:ext cx="733425" cy="954087"/>
            <a:chOff x="129" y="3322"/>
            <a:chExt cx="486" cy="645"/>
          </a:xfrm>
        </p:grpSpPr>
        <p:sp>
          <p:nvSpPr>
            <p:cNvPr id="287911" name="Rectangle 167"/>
            <p:cNvSpPr>
              <a:spLocks noChangeAspect="1" noChangeArrowheads="1"/>
            </p:cNvSpPr>
            <p:nvPr/>
          </p:nvSpPr>
          <p:spPr bwMode="auto">
            <a:xfrm>
              <a:off x="129" y="3422"/>
              <a:ext cx="419" cy="5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99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12" name="Rectangle 168"/>
            <p:cNvSpPr>
              <a:spLocks noChangeAspect="1" noChangeArrowheads="1"/>
            </p:cNvSpPr>
            <p:nvPr/>
          </p:nvSpPr>
          <p:spPr bwMode="auto">
            <a:xfrm>
              <a:off x="197" y="3455"/>
              <a:ext cx="313"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Protection</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(4)</a:t>
              </a:r>
            </a:p>
          </p:txBody>
        </p:sp>
        <p:sp>
          <p:nvSpPr>
            <p:cNvPr id="287913" name="Rectangle 169"/>
            <p:cNvSpPr>
              <a:spLocks noChangeAspect="1" noChangeArrowheads="1"/>
            </p:cNvSpPr>
            <p:nvPr/>
          </p:nvSpPr>
          <p:spPr bwMode="auto">
            <a:xfrm>
              <a:off x="129" y="3904"/>
              <a:ext cx="419" cy="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Mar 2001</a:t>
              </a:r>
            </a:p>
          </p:txBody>
        </p:sp>
        <p:sp>
          <p:nvSpPr>
            <p:cNvPr id="287914" name="Rectangle 170"/>
            <p:cNvSpPr>
              <a:spLocks noChangeAspect="1" noChangeArrowheads="1"/>
            </p:cNvSpPr>
            <p:nvPr/>
          </p:nvSpPr>
          <p:spPr bwMode="auto">
            <a:xfrm>
              <a:off x="129" y="3841"/>
              <a:ext cx="418" cy="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15" name="Text Box 171"/>
            <p:cNvSpPr txBox="1">
              <a:spLocks noChangeArrowheads="1"/>
            </p:cNvSpPr>
            <p:nvPr/>
          </p:nvSpPr>
          <p:spPr bwMode="auto">
            <a:xfrm>
              <a:off x="433" y="3322"/>
              <a:ext cx="182"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PS</a:t>
              </a:r>
            </a:p>
          </p:txBody>
        </p:sp>
      </p:grpSp>
      <p:grpSp>
        <p:nvGrpSpPr>
          <p:cNvPr id="287916" name="Group 172"/>
          <p:cNvGrpSpPr>
            <a:grpSpLocks/>
          </p:cNvGrpSpPr>
          <p:nvPr/>
        </p:nvGrpSpPr>
        <p:grpSpPr bwMode="auto">
          <a:xfrm>
            <a:off x="4506913" y="5348288"/>
            <a:ext cx="733425" cy="952500"/>
            <a:chOff x="129" y="3322"/>
            <a:chExt cx="486" cy="645"/>
          </a:xfrm>
        </p:grpSpPr>
        <p:sp>
          <p:nvSpPr>
            <p:cNvPr id="287917" name="Rectangle 173"/>
            <p:cNvSpPr>
              <a:spLocks noChangeAspect="1" noChangeArrowheads="1"/>
            </p:cNvSpPr>
            <p:nvPr/>
          </p:nvSpPr>
          <p:spPr bwMode="auto">
            <a:xfrm>
              <a:off x="129" y="3422"/>
              <a:ext cx="419" cy="5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99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18" name="Rectangle 174"/>
            <p:cNvSpPr>
              <a:spLocks noChangeAspect="1" noChangeArrowheads="1"/>
            </p:cNvSpPr>
            <p:nvPr/>
          </p:nvSpPr>
          <p:spPr bwMode="auto">
            <a:xfrm>
              <a:off x="185" y="3455"/>
              <a:ext cx="34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Autodesign</a:t>
              </a:r>
            </a:p>
            <a:p>
              <a:pPr algn="ctr" defTabSz="476250">
                <a:lnSpc>
                  <a:spcPct val="80000"/>
                </a:lnSpc>
                <a:spcAft>
                  <a:spcPct val="0"/>
                </a:spcAft>
                <a:buClrTx/>
                <a:buSzTx/>
                <a:buFontTx/>
                <a:buNone/>
              </a:pPr>
              <a:r>
                <a:rPr lang="en-US" sz="600" b="1">
                  <a:solidFill>
                    <a:schemeClr val="tx1"/>
                  </a:solidFill>
                </a:rPr>
                <a:t>Transport</a:t>
              </a:r>
            </a:p>
            <a:p>
              <a:pPr algn="ctr" defTabSz="476250">
                <a:lnSpc>
                  <a:spcPct val="80000"/>
                </a:lnSpc>
                <a:spcAft>
                  <a:spcPct val="0"/>
                </a:spcAft>
                <a:buClrTx/>
                <a:buSzTx/>
                <a:buFontTx/>
                <a:buNone/>
              </a:pPr>
              <a:r>
                <a:rPr lang="en-US" sz="600" b="1">
                  <a:solidFill>
                    <a:schemeClr val="tx1"/>
                  </a:solidFill>
                </a:rPr>
                <a:t>Shortfall</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(14)</a:t>
              </a:r>
            </a:p>
          </p:txBody>
        </p:sp>
        <p:sp>
          <p:nvSpPr>
            <p:cNvPr id="287919" name="Rectangle 175"/>
            <p:cNvSpPr>
              <a:spLocks noChangeAspect="1" noChangeArrowheads="1"/>
            </p:cNvSpPr>
            <p:nvPr/>
          </p:nvSpPr>
          <p:spPr bwMode="auto">
            <a:xfrm>
              <a:off x="129" y="3904"/>
              <a:ext cx="419" cy="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Apr 2001</a:t>
              </a:r>
            </a:p>
          </p:txBody>
        </p:sp>
        <p:sp>
          <p:nvSpPr>
            <p:cNvPr id="287920" name="Rectangle 176"/>
            <p:cNvSpPr>
              <a:spLocks noChangeAspect="1" noChangeArrowheads="1"/>
            </p:cNvSpPr>
            <p:nvPr/>
          </p:nvSpPr>
          <p:spPr bwMode="auto">
            <a:xfrm>
              <a:off x="129" y="3841"/>
              <a:ext cx="418" cy="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21" name="Text Box 177"/>
            <p:cNvSpPr txBox="1">
              <a:spLocks noChangeArrowheads="1"/>
            </p:cNvSpPr>
            <p:nvPr/>
          </p:nvSpPr>
          <p:spPr bwMode="auto">
            <a:xfrm>
              <a:off x="433" y="3322"/>
              <a:ext cx="182"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grpSp>
      <p:sp>
        <p:nvSpPr>
          <p:cNvPr id="287922" name="Rectangle 178"/>
          <p:cNvSpPr>
            <a:spLocks noChangeAspect="1" noChangeArrowheads="1"/>
          </p:cNvSpPr>
          <p:nvPr/>
        </p:nvSpPr>
        <p:spPr bwMode="auto">
          <a:xfrm>
            <a:off x="5375275" y="1492250"/>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23" name="Rectangle 179"/>
          <p:cNvSpPr>
            <a:spLocks noChangeAspect="1" noChangeArrowheads="1"/>
          </p:cNvSpPr>
          <p:nvPr/>
        </p:nvSpPr>
        <p:spPr bwMode="auto">
          <a:xfrm>
            <a:off x="5495925" y="1541463"/>
            <a:ext cx="433388"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Site</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(11)</a:t>
            </a:r>
          </a:p>
        </p:txBody>
      </p:sp>
      <p:sp>
        <p:nvSpPr>
          <p:cNvPr id="287924" name="Rectangle 180"/>
          <p:cNvSpPr>
            <a:spLocks noChangeAspect="1" noChangeArrowheads="1"/>
          </p:cNvSpPr>
          <p:nvPr/>
        </p:nvSpPr>
        <p:spPr bwMode="auto">
          <a:xfrm>
            <a:off x="5375275" y="22050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Oct 2000</a:t>
            </a:r>
          </a:p>
        </p:txBody>
      </p:sp>
      <p:sp>
        <p:nvSpPr>
          <p:cNvPr id="287925" name="Rectangle 181"/>
          <p:cNvSpPr>
            <a:spLocks noChangeAspect="1" noChangeArrowheads="1"/>
          </p:cNvSpPr>
          <p:nvPr/>
        </p:nvSpPr>
        <p:spPr bwMode="auto">
          <a:xfrm>
            <a:off x="5375275" y="2111375"/>
            <a:ext cx="631825"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26" name="Text Box 182"/>
          <p:cNvSpPr txBox="1">
            <a:spLocks noChangeArrowheads="1"/>
          </p:cNvSpPr>
          <p:nvPr/>
        </p:nvSpPr>
        <p:spPr bwMode="auto">
          <a:xfrm>
            <a:off x="5834063" y="1344613"/>
            <a:ext cx="274637"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LT</a:t>
            </a:r>
          </a:p>
        </p:txBody>
      </p:sp>
      <p:sp>
        <p:nvSpPr>
          <p:cNvPr id="287927" name="Rectangle 183"/>
          <p:cNvSpPr>
            <a:spLocks noChangeAspect="1" noChangeArrowheads="1"/>
          </p:cNvSpPr>
          <p:nvPr/>
        </p:nvSpPr>
        <p:spPr bwMode="auto">
          <a:xfrm>
            <a:off x="6245225" y="1492250"/>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28" name="Rectangle 184"/>
          <p:cNvSpPr>
            <a:spLocks noChangeAspect="1" noChangeArrowheads="1"/>
          </p:cNvSpPr>
          <p:nvPr/>
        </p:nvSpPr>
        <p:spPr bwMode="auto">
          <a:xfrm>
            <a:off x="6365875" y="1541463"/>
            <a:ext cx="433388"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Node</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(14)</a:t>
            </a:r>
          </a:p>
        </p:txBody>
      </p:sp>
      <p:sp>
        <p:nvSpPr>
          <p:cNvPr id="287929" name="Rectangle 185"/>
          <p:cNvSpPr>
            <a:spLocks noChangeAspect="1" noChangeArrowheads="1"/>
          </p:cNvSpPr>
          <p:nvPr/>
        </p:nvSpPr>
        <p:spPr bwMode="auto">
          <a:xfrm>
            <a:off x="6245225" y="22050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Oct 2000</a:t>
            </a:r>
          </a:p>
        </p:txBody>
      </p:sp>
      <p:sp>
        <p:nvSpPr>
          <p:cNvPr id="287930" name="Rectangle 186"/>
          <p:cNvSpPr>
            <a:spLocks noChangeAspect="1" noChangeArrowheads="1"/>
          </p:cNvSpPr>
          <p:nvPr/>
        </p:nvSpPr>
        <p:spPr bwMode="auto">
          <a:xfrm>
            <a:off x="6245225" y="2111375"/>
            <a:ext cx="630238"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31" name="Text Box 187"/>
          <p:cNvSpPr txBox="1">
            <a:spLocks noChangeArrowheads="1"/>
          </p:cNvSpPr>
          <p:nvPr/>
        </p:nvSpPr>
        <p:spPr bwMode="auto">
          <a:xfrm>
            <a:off x="6702425" y="1344613"/>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LT</a:t>
            </a:r>
          </a:p>
        </p:txBody>
      </p:sp>
      <p:sp>
        <p:nvSpPr>
          <p:cNvPr id="287932" name="Rectangle 188"/>
          <p:cNvSpPr>
            <a:spLocks noChangeAspect="1" noChangeArrowheads="1"/>
          </p:cNvSpPr>
          <p:nvPr/>
        </p:nvSpPr>
        <p:spPr bwMode="auto">
          <a:xfrm>
            <a:off x="7113588" y="1492250"/>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33" name="Rectangle 189"/>
          <p:cNvSpPr>
            <a:spLocks noChangeAspect="1" noChangeArrowheads="1"/>
          </p:cNvSpPr>
          <p:nvPr/>
        </p:nvSpPr>
        <p:spPr bwMode="auto">
          <a:xfrm>
            <a:off x="7234238" y="1541463"/>
            <a:ext cx="43338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Network</a:t>
            </a:r>
          </a:p>
          <a:p>
            <a:pPr algn="ctr" defTabSz="476250">
              <a:lnSpc>
                <a:spcPct val="80000"/>
              </a:lnSpc>
              <a:spcAft>
                <a:spcPct val="0"/>
              </a:spcAft>
              <a:buClrTx/>
              <a:buSzTx/>
              <a:buFontTx/>
              <a:buNone/>
            </a:pPr>
            <a:r>
              <a:rPr lang="en-US" sz="600" b="1">
                <a:solidFill>
                  <a:schemeClr val="tx1"/>
                </a:solidFill>
              </a:rPr>
              <a:t>Element</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(9)</a:t>
            </a:r>
          </a:p>
        </p:txBody>
      </p:sp>
      <p:sp>
        <p:nvSpPr>
          <p:cNvPr id="287934" name="Rectangle 190"/>
          <p:cNvSpPr>
            <a:spLocks noChangeAspect="1" noChangeArrowheads="1"/>
          </p:cNvSpPr>
          <p:nvPr/>
        </p:nvSpPr>
        <p:spPr bwMode="auto">
          <a:xfrm>
            <a:off x="7113588" y="22050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Oct 2000</a:t>
            </a:r>
          </a:p>
        </p:txBody>
      </p:sp>
      <p:sp>
        <p:nvSpPr>
          <p:cNvPr id="287935" name="Rectangle 191"/>
          <p:cNvSpPr>
            <a:spLocks noChangeAspect="1" noChangeArrowheads="1"/>
          </p:cNvSpPr>
          <p:nvPr/>
        </p:nvSpPr>
        <p:spPr bwMode="auto">
          <a:xfrm>
            <a:off x="7113588" y="2111375"/>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36" name="Text Box 192"/>
          <p:cNvSpPr txBox="1">
            <a:spLocks noChangeArrowheads="1"/>
          </p:cNvSpPr>
          <p:nvPr/>
        </p:nvSpPr>
        <p:spPr bwMode="auto">
          <a:xfrm>
            <a:off x="7572375" y="1344613"/>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LT</a:t>
            </a:r>
          </a:p>
        </p:txBody>
      </p:sp>
      <p:sp>
        <p:nvSpPr>
          <p:cNvPr id="287937" name="Rectangle 193"/>
          <p:cNvSpPr>
            <a:spLocks noChangeAspect="1" noChangeArrowheads="1"/>
          </p:cNvSpPr>
          <p:nvPr/>
        </p:nvSpPr>
        <p:spPr bwMode="auto">
          <a:xfrm>
            <a:off x="7991475" y="1492250"/>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38" name="Rectangle 194"/>
          <p:cNvSpPr>
            <a:spLocks noChangeAspect="1" noChangeArrowheads="1"/>
          </p:cNvSpPr>
          <p:nvPr/>
        </p:nvSpPr>
        <p:spPr bwMode="auto">
          <a:xfrm>
            <a:off x="8085138" y="1541463"/>
            <a:ext cx="487362"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Equipment</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(15)</a:t>
            </a:r>
          </a:p>
        </p:txBody>
      </p:sp>
      <p:sp>
        <p:nvSpPr>
          <p:cNvPr id="287939" name="Rectangle 195"/>
          <p:cNvSpPr>
            <a:spLocks noChangeAspect="1" noChangeArrowheads="1"/>
          </p:cNvSpPr>
          <p:nvPr/>
        </p:nvSpPr>
        <p:spPr bwMode="auto">
          <a:xfrm>
            <a:off x="7991475" y="2205038"/>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940" name="Rectangle 196"/>
          <p:cNvSpPr>
            <a:spLocks noChangeAspect="1" noChangeArrowheads="1"/>
          </p:cNvSpPr>
          <p:nvPr/>
        </p:nvSpPr>
        <p:spPr bwMode="auto">
          <a:xfrm>
            <a:off x="7991475" y="2111375"/>
            <a:ext cx="630238"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41" name="Text Box 197"/>
          <p:cNvSpPr txBox="1">
            <a:spLocks noChangeArrowheads="1"/>
          </p:cNvSpPr>
          <p:nvPr/>
        </p:nvSpPr>
        <p:spPr bwMode="auto">
          <a:xfrm>
            <a:off x="8450263" y="1344613"/>
            <a:ext cx="273050"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LT</a:t>
            </a:r>
          </a:p>
        </p:txBody>
      </p:sp>
      <p:sp>
        <p:nvSpPr>
          <p:cNvPr id="287942" name="Rectangle 198"/>
          <p:cNvSpPr>
            <a:spLocks noChangeAspect="1" noChangeArrowheads="1"/>
          </p:cNvSpPr>
          <p:nvPr/>
        </p:nvSpPr>
        <p:spPr bwMode="auto">
          <a:xfrm>
            <a:off x="1322388" y="2800350"/>
            <a:ext cx="631825" cy="8032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43" name="Rectangle 199"/>
          <p:cNvSpPr>
            <a:spLocks noChangeAspect="1" noChangeArrowheads="1"/>
          </p:cNvSpPr>
          <p:nvPr/>
        </p:nvSpPr>
        <p:spPr bwMode="auto">
          <a:xfrm>
            <a:off x="1376363" y="2849563"/>
            <a:ext cx="569912"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a:t>
            </a:r>
          </a:p>
          <a:p>
            <a:pPr algn="ctr" defTabSz="476250">
              <a:lnSpc>
                <a:spcPct val="80000"/>
              </a:lnSpc>
              <a:spcAft>
                <a:spcPct val="0"/>
              </a:spcAft>
              <a:buClrTx/>
              <a:buSzTx/>
              <a:buFontTx/>
              <a:buNone/>
            </a:pPr>
            <a:r>
              <a:rPr lang="en-US" sz="600" b="1">
                <a:solidFill>
                  <a:schemeClr val="tx1"/>
                </a:solidFill>
              </a:rPr>
              <a:t>Design Items</a:t>
            </a:r>
          </a:p>
          <a:p>
            <a:pPr algn="ctr" defTabSz="476250">
              <a:lnSpc>
                <a:spcPct val="80000"/>
              </a:lnSpc>
              <a:spcAft>
                <a:spcPct val="0"/>
              </a:spcAft>
              <a:buClrTx/>
              <a:buSzTx/>
              <a:buFontTx/>
              <a:buNone/>
            </a:pPr>
            <a:r>
              <a:rPr lang="en-US" sz="600" b="1">
                <a:solidFill>
                  <a:schemeClr val="tx1"/>
                </a:solidFill>
              </a:rPr>
              <a:t>For Models</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(26)</a:t>
            </a:r>
          </a:p>
        </p:txBody>
      </p:sp>
      <p:sp>
        <p:nvSpPr>
          <p:cNvPr id="287944" name="Rectangle 200"/>
          <p:cNvSpPr>
            <a:spLocks noChangeAspect="1" noChangeArrowheads="1"/>
          </p:cNvSpPr>
          <p:nvPr/>
        </p:nvSpPr>
        <p:spPr bwMode="auto">
          <a:xfrm>
            <a:off x="1322388" y="3508375"/>
            <a:ext cx="631825" cy="936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Oct 2000</a:t>
            </a:r>
          </a:p>
        </p:txBody>
      </p:sp>
      <p:sp>
        <p:nvSpPr>
          <p:cNvPr id="287945" name="Rectangle 201"/>
          <p:cNvSpPr>
            <a:spLocks noChangeAspect="1" noChangeArrowheads="1"/>
          </p:cNvSpPr>
          <p:nvPr/>
        </p:nvSpPr>
        <p:spPr bwMode="auto">
          <a:xfrm>
            <a:off x="1322388" y="3419475"/>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46" name="Text Box 202"/>
          <p:cNvSpPr txBox="1">
            <a:spLocks noChangeArrowheads="1"/>
          </p:cNvSpPr>
          <p:nvPr/>
        </p:nvSpPr>
        <p:spPr bwMode="auto">
          <a:xfrm>
            <a:off x="1781175" y="2652713"/>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sp>
        <p:nvSpPr>
          <p:cNvPr id="287947" name="Rectangle 203"/>
          <p:cNvSpPr>
            <a:spLocks noChangeArrowheads="1"/>
          </p:cNvSpPr>
          <p:nvPr/>
        </p:nvSpPr>
        <p:spPr bwMode="auto">
          <a:xfrm>
            <a:off x="1031875" y="6567488"/>
            <a:ext cx="73787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Aft>
                <a:spcPct val="0"/>
              </a:spcAft>
              <a:buClrTx/>
              <a:buSzTx/>
              <a:buFontTx/>
              <a:buNone/>
            </a:pPr>
            <a:r>
              <a:rPr lang="en-US" sz="800" b="1">
                <a:solidFill>
                  <a:schemeClr val="tx1"/>
                </a:solidFill>
              </a:rPr>
              <a:t>KEY:	Work In Progress		Attention	                    Full Completion	                     Progress Bar</a:t>
            </a:r>
          </a:p>
        </p:txBody>
      </p:sp>
      <p:sp>
        <p:nvSpPr>
          <p:cNvPr id="287948" name="Rectangle 204"/>
          <p:cNvSpPr>
            <a:spLocks noChangeArrowheads="1"/>
          </p:cNvSpPr>
          <p:nvPr/>
        </p:nvSpPr>
        <p:spPr bwMode="auto">
          <a:xfrm>
            <a:off x="1736725" y="6546850"/>
            <a:ext cx="133350" cy="71438"/>
          </a:xfrm>
          <a:prstGeom prst="rect">
            <a:avLst/>
          </a:prstGeom>
          <a:solidFill>
            <a:srgbClr val="99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49" name="Rectangle 205"/>
          <p:cNvSpPr>
            <a:spLocks noChangeArrowheads="1"/>
          </p:cNvSpPr>
          <p:nvPr/>
        </p:nvSpPr>
        <p:spPr bwMode="auto">
          <a:xfrm>
            <a:off x="3468688" y="6548438"/>
            <a:ext cx="131762" cy="71437"/>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50" name="Rectangle 206"/>
          <p:cNvSpPr>
            <a:spLocks noChangeArrowheads="1"/>
          </p:cNvSpPr>
          <p:nvPr/>
        </p:nvSpPr>
        <p:spPr bwMode="auto">
          <a:xfrm>
            <a:off x="4870450" y="6542088"/>
            <a:ext cx="133350" cy="71437"/>
          </a:xfrm>
          <a:prstGeom prst="rect">
            <a:avLst/>
          </a:prstGeom>
          <a:solidFill>
            <a:srgbClr val="75FD65"/>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51" name="Rectangle 207"/>
          <p:cNvSpPr>
            <a:spLocks noChangeArrowheads="1"/>
          </p:cNvSpPr>
          <p:nvPr/>
        </p:nvSpPr>
        <p:spPr bwMode="auto">
          <a:xfrm>
            <a:off x="6623050" y="6542088"/>
            <a:ext cx="133350" cy="71437"/>
          </a:xfrm>
          <a:prstGeom prst="rect">
            <a:avLst/>
          </a:prstGeom>
          <a:solidFill>
            <a:srgbClr val="75FD65"/>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53" name="Text Box 209"/>
          <p:cNvSpPr txBox="1">
            <a:spLocks noChangeArrowheads="1"/>
          </p:cNvSpPr>
          <p:nvPr/>
        </p:nvSpPr>
        <p:spPr bwMode="auto">
          <a:xfrm>
            <a:off x="1393825" y="1163638"/>
            <a:ext cx="2438400"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200" b="1">
                <a:solidFill>
                  <a:schemeClr val="tx1"/>
                </a:solidFill>
              </a:rPr>
              <a:t>Establish Product Catalog (PC)</a:t>
            </a:r>
            <a:endParaRPr lang="en-US" sz="500">
              <a:solidFill>
                <a:schemeClr val="tx1"/>
              </a:solidFill>
              <a:latin typeface="Times New Roman" pitchFamily="18" charset="0"/>
            </a:endParaRPr>
          </a:p>
        </p:txBody>
      </p:sp>
      <p:sp>
        <p:nvSpPr>
          <p:cNvPr id="287954" name="Text Box 210"/>
          <p:cNvSpPr txBox="1">
            <a:spLocks noChangeArrowheads="1"/>
          </p:cNvSpPr>
          <p:nvPr/>
        </p:nvSpPr>
        <p:spPr bwMode="auto">
          <a:xfrm>
            <a:off x="5595938" y="1163638"/>
            <a:ext cx="2892425"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200" b="1">
                <a:solidFill>
                  <a:schemeClr val="tx1"/>
                </a:solidFill>
              </a:rPr>
              <a:t>Establish Network Arrangement (NW)</a:t>
            </a:r>
            <a:endParaRPr lang="en-US" sz="500">
              <a:solidFill>
                <a:schemeClr val="tx1"/>
              </a:solidFill>
              <a:latin typeface="Times New Roman" pitchFamily="18" charset="0"/>
            </a:endParaRPr>
          </a:p>
        </p:txBody>
      </p:sp>
      <p:sp>
        <p:nvSpPr>
          <p:cNvPr id="287955" name="Text Box 211"/>
          <p:cNvSpPr txBox="1">
            <a:spLocks noChangeArrowheads="1"/>
          </p:cNvSpPr>
          <p:nvPr/>
        </p:nvSpPr>
        <p:spPr bwMode="auto">
          <a:xfrm>
            <a:off x="6284913" y="2511425"/>
            <a:ext cx="1709737"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200" b="1">
                <a:solidFill>
                  <a:schemeClr val="tx1"/>
                </a:solidFill>
              </a:rPr>
              <a:t>Establish Order (OM)</a:t>
            </a:r>
            <a:endParaRPr lang="en-US" sz="500">
              <a:solidFill>
                <a:schemeClr val="tx1"/>
              </a:solidFill>
              <a:latin typeface="Times New Roman" pitchFamily="18" charset="0"/>
            </a:endParaRPr>
          </a:p>
        </p:txBody>
      </p:sp>
      <p:sp>
        <p:nvSpPr>
          <p:cNvPr id="287956" name="Text Box 212"/>
          <p:cNvSpPr txBox="1">
            <a:spLocks noChangeArrowheads="1"/>
          </p:cNvSpPr>
          <p:nvPr/>
        </p:nvSpPr>
        <p:spPr bwMode="auto">
          <a:xfrm>
            <a:off x="3276600" y="2511425"/>
            <a:ext cx="1901825"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200" b="1">
                <a:solidFill>
                  <a:schemeClr val="tx1"/>
                </a:solidFill>
              </a:rPr>
              <a:t>Establish Diversity (DV)</a:t>
            </a:r>
            <a:endParaRPr lang="en-US" sz="500">
              <a:solidFill>
                <a:schemeClr val="tx1"/>
              </a:solidFill>
              <a:latin typeface="Times New Roman" pitchFamily="18" charset="0"/>
            </a:endParaRPr>
          </a:p>
        </p:txBody>
      </p:sp>
      <p:sp>
        <p:nvSpPr>
          <p:cNvPr id="287957" name="Text Box 213"/>
          <p:cNvSpPr txBox="1">
            <a:spLocks noChangeArrowheads="1"/>
          </p:cNvSpPr>
          <p:nvPr/>
        </p:nvSpPr>
        <p:spPr bwMode="auto">
          <a:xfrm>
            <a:off x="525463" y="2511425"/>
            <a:ext cx="238760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200" b="1">
                <a:solidFill>
                  <a:schemeClr val="tx1"/>
                </a:solidFill>
              </a:rPr>
              <a:t>Establish Design Product (DP)</a:t>
            </a:r>
            <a:endParaRPr lang="en-US" sz="500">
              <a:solidFill>
                <a:schemeClr val="tx1"/>
              </a:solidFill>
              <a:latin typeface="Times New Roman" pitchFamily="18" charset="0"/>
            </a:endParaRPr>
          </a:p>
        </p:txBody>
      </p:sp>
      <p:sp>
        <p:nvSpPr>
          <p:cNvPr id="287958" name="Text Box 214"/>
          <p:cNvSpPr txBox="1">
            <a:spLocks noChangeArrowheads="1"/>
          </p:cNvSpPr>
          <p:nvPr/>
        </p:nvSpPr>
        <p:spPr bwMode="auto">
          <a:xfrm>
            <a:off x="2047875" y="3859213"/>
            <a:ext cx="2055813"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200" b="1">
                <a:solidFill>
                  <a:schemeClr val="tx1"/>
                </a:solidFill>
              </a:rPr>
              <a:t>Inter-System Pathing (XP)</a:t>
            </a:r>
            <a:endParaRPr lang="en-US" sz="500">
              <a:solidFill>
                <a:schemeClr val="tx1"/>
              </a:solidFill>
              <a:latin typeface="Times New Roman" pitchFamily="18" charset="0"/>
            </a:endParaRPr>
          </a:p>
        </p:txBody>
      </p:sp>
      <p:sp>
        <p:nvSpPr>
          <p:cNvPr id="287959" name="Text Box 215"/>
          <p:cNvSpPr txBox="1">
            <a:spLocks noChangeArrowheads="1"/>
          </p:cNvSpPr>
          <p:nvPr/>
        </p:nvSpPr>
        <p:spPr bwMode="auto">
          <a:xfrm>
            <a:off x="1828800" y="5207000"/>
            <a:ext cx="2055813"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200" b="1">
                <a:solidFill>
                  <a:schemeClr val="tx1"/>
                </a:solidFill>
              </a:rPr>
              <a:t>Intra-System Pathing (SP)</a:t>
            </a:r>
            <a:endParaRPr lang="en-US" sz="500">
              <a:solidFill>
                <a:schemeClr val="tx1"/>
              </a:solidFill>
              <a:latin typeface="Times New Roman" pitchFamily="18" charset="0"/>
            </a:endParaRPr>
          </a:p>
        </p:txBody>
      </p:sp>
      <p:sp>
        <p:nvSpPr>
          <p:cNvPr id="287960" name="Text Box 216"/>
          <p:cNvSpPr txBox="1">
            <a:spLocks noChangeArrowheads="1"/>
          </p:cNvSpPr>
          <p:nvPr/>
        </p:nvSpPr>
        <p:spPr bwMode="auto">
          <a:xfrm>
            <a:off x="6569075" y="3859213"/>
            <a:ext cx="1792288"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200" b="1">
                <a:solidFill>
                  <a:schemeClr val="tx1"/>
                </a:solidFill>
              </a:rPr>
              <a:t>System Selection (SS)</a:t>
            </a:r>
            <a:endParaRPr lang="en-US" sz="500">
              <a:solidFill>
                <a:schemeClr val="tx1"/>
              </a:solidFill>
              <a:latin typeface="Times New Roman" pitchFamily="18" charset="0"/>
            </a:endParaRPr>
          </a:p>
        </p:txBody>
      </p:sp>
      <p:sp>
        <p:nvSpPr>
          <p:cNvPr id="287961" name="Text Box 217"/>
          <p:cNvSpPr txBox="1">
            <a:spLocks noChangeArrowheads="1"/>
          </p:cNvSpPr>
          <p:nvPr/>
        </p:nvSpPr>
        <p:spPr bwMode="auto">
          <a:xfrm>
            <a:off x="6316663" y="5207000"/>
            <a:ext cx="1658937"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200" b="1">
                <a:solidFill>
                  <a:schemeClr val="tx1"/>
                </a:solidFill>
              </a:rPr>
              <a:t>Establish Trails (TR)</a:t>
            </a:r>
            <a:endParaRPr lang="en-US" sz="500">
              <a:solidFill>
                <a:schemeClr val="tx1"/>
              </a:solidFill>
              <a:latin typeface="Times New Roman" pitchFamily="18" charset="0"/>
            </a:endParaRPr>
          </a:p>
        </p:txBody>
      </p:sp>
      <p:sp>
        <p:nvSpPr>
          <p:cNvPr id="287962" name="Rectangle 218"/>
          <p:cNvSpPr>
            <a:spLocks noChangeArrowheads="1"/>
          </p:cNvSpPr>
          <p:nvPr/>
        </p:nvSpPr>
        <p:spPr bwMode="auto">
          <a:xfrm>
            <a:off x="5340350" y="3868738"/>
            <a:ext cx="868363" cy="1195387"/>
          </a:xfrm>
          <a:prstGeom prst="rect">
            <a:avLst/>
          </a:prstGeom>
          <a:solidFill>
            <a:schemeClr val="bg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SzTx/>
              <a:buFontTx/>
              <a:buNone/>
            </a:pPr>
            <a:endParaRPr lang="en-US" sz="500">
              <a:solidFill>
                <a:schemeClr val="tx1"/>
              </a:solidFill>
              <a:latin typeface="Times New Roman" pitchFamily="18" charset="0"/>
            </a:endParaRPr>
          </a:p>
        </p:txBody>
      </p:sp>
      <p:sp>
        <p:nvSpPr>
          <p:cNvPr id="287963" name="Rectangle 219"/>
          <p:cNvSpPr>
            <a:spLocks noChangeAspect="1" noChangeArrowheads="1"/>
          </p:cNvSpPr>
          <p:nvPr/>
        </p:nvSpPr>
        <p:spPr bwMode="auto">
          <a:xfrm>
            <a:off x="5475288" y="4187825"/>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64" name="Rectangle 220"/>
          <p:cNvSpPr>
            <a:spLocks noChangeAspect="1" noChangeArrowheads="1"/>
          </p:cNvSpPr>
          <p:nvPr/>
        </p:nvSpPr>
        <p:spPr bwMode="auto">
          <a:xfrm>
            <a:off x="5510213" y="4237038"/>
            <a:ext cx="625475"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 User</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(11)</a:t>
            </a:r>
          </a:p>
        </p:txBody>
      </p:sp>
      <p:sp>
        <p:nvSpPr>
          <p:cNvPr id="287965" name="Rectangle 221"/>
          <p:cNvSpPr>
            <a:spLocks noChangeAspect="1" noChangeArrowheads="1"/>
          </p:cNvSpPr>
          <p:nvPr/>
        </p:nvSpPr>
        <p:spPr bwMode="auto">
          <a:xfrm>
            <a:off x="5475288" y="4900613"/>
            <a:ext cx="631825" cy="93662"/>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Nov 2000</a:t>
            </a:r>
          </a:p>
        </p:txBody>
      </p:sp>
      <p:sp>
        <p:nvSpPr>
          <p:cNvPr id="287966" name="Rectangle 222"/>
          <p:cNvSpPr>
            <a:spLocks noChangeAspect="1" noChangeArrowheads="1"/>
          </p:cNvSpPr>
          <p:nvPr/>
        </p:nvSpPr>
        <p:spPr bwMode="auto">
          <a:xfrm>
            <a:off x="5475288" y="4806950"/>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67" name="Text Box 223"/>
          <p:cNvSpPr txBox="1">
            <a:spLocks noChangeArrowheads="1"/>
          </p:cNvSpPr>
          <p:nvPr/>
        </p:nvSpPr>
        <p:spPr bwMode="auto">
          <a:xfrm>
            <a:off x="5934075" y="4040188"/>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JM</a:t>
            </a:r>
          </a:p>
        </p:txBody>
      </p:sp>
      <p:sp>
        <p:nvSpPr>
          <p:cNvPr id="287968" name="Text Box 224"/>
          <p:cNvSpPr txBox="1">
            <a:spLocks noChangeArrowheads="1"/>
          </p:cNvSpPr>
          <p:nvPr/>
        </p:nvSpPr>
        <p:spPr bwMode="auto">
          <a:xfrm>
            <a:off x="5303838" y="3879850"/>
            <a:ext cx="985837"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1200" b="1">
                <a:solidFill>
                  <a:schemeClr val="tx1"/>
                </a:solidFill>
              </a:rPr>
              <a:t>Users (UM)</a:t>
            </a:r>
            <a:endParaRPr lang="en-US" sz="500">
              <a:solidFill>
                <a:schemeClr val="tx1"/>
              </a:solidFill>
              <a:latin typeface="Times New Roman" pitchFamily="18" charset="0"/>
            </a:endParaRPr>
          </a:p>
        </p:txBody>
      </p:sp>
      <p:sp>
        <p:nvSpPr>
          <p:cNvPr id="287969" name="Rectangle 225"/>
          <p:cNvSpPr>
            <a:spLocks noChangeAspect="1" noChangeArrowheads="1"/>
          </p:cNvSpPr>
          <p:nvPr/>
        </p:nvSpPr>
        <p:spPr bwMode="auto">
          <a:xfrm>
            <a:off x="5592763" y="5495925"/>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70" name="Rectangle 226"/>
          <p:cNvSpPr>
            <a:spLocks noChangeAspect="1" noChangeArrowheads="1"/>
          </p:cNvSpPr>
          <p:nvPr/>
        </p:nvSpPr>
        <p:spPr bwMode="auto">
          <a:xfrm>
            <a:off x="5646738" y="5545138"/>
            <a:ext cx="5810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Establish CIX</a:t>
            </a:r>
          </a:p>
          <a:p>
            <a:pPr algn="ctr" defTabSz="476250">
              <a:lnSpc>
                <a:spcPct val="80000"/>
              </a:lnSpc>
              <a:spcAft>
                <a:spcPct val="0"/>
              </a:spcAft>
              <a:buClrTx/>
              <a:buSzTx/>
              <a:buFontTx/>
              <a:buNone/>
            </a:pPr>
            <a:r>
              <a:rPr lang="en-US" sz="600" b="1">
                <a:solidFill>
                  <a:schemeClr val="tx1"/>
                </a:solidFill>
              </a:rPr>
              <a:t>Trail Design</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(15)</a:t>
            </a:r>
          </a:p>
        </p:txBody>
      </p:sp>
      <p:sp>
        <p:nvSpPr>
          <p:cNvPr id="287971" name="Rectangle 227"/>
          <p:cNvSpPr>
            <a:spLocks noChangeAspect="1" noChangeArrowheads="1"/>
          </p:cNvSpPr>
          <p:nvPr/>
        </p:nvSpPr>
        <p:spPr bwMode="auto">
          <a:xfrm>
            <a:off x="5592763" y="6208713"/>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Dec 2000</a:t>
            </a:r>
          </a:p>
        </p:txBody>
      </p:sp>
      <p:sp>
        <p:nvSpPr>
          <p:cNvPr id="287972" name="Rectangle 228"/>
          <p:cNvSpPr>
            <a:spLocks noChangeAspect="1" noChangeArrowheads="1"/>
          </p:cNvSpPr>
          <p:nvPr/>
        </p:nvSpPr>
        <p:spPr bwMode="auto">
          <a:xfrm>
            <a:off x="5592763" y="6115050"/>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73" name="Text Box 229"/>
          <p:cNvSpPr txBox="1">
            <a:spLocks noChangeArrowheads="1"/>
          </p:cNvSpPr>
          <p:nvPr/>
        </p:nvSpPr>
        <p:spPr bwMode="auto">
          <a:xfrm>
            <a:off x="6051550" y="5348288"/>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CA</a:t>
            </a:r>
          </a:p>
        </p:txBody>
      </p:sp>
      <p:sp>
        <p:nvSpPr>
          <p:cNvPr id="287974" name="Rectangle 230"/>
          <p:cNvSpPr>
            <a:spLocks noChangeAspect="1" noChangeArrowheads="1"/>
          </p:cNvSpPr>
          <p:nvPr/>
        </p:nvSpPr>
        <p:spPr bwMode="auto">
          <a:xfrm>
            <a:off x="6389688" y="5495925"/>
            <a:ext cx="631825" cy="804863"/>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75" name="Rectangle 231"/>
          <p:cNvSpPr>
            <a:spLocks noChangeAspect="1" noChangeArrowheads="1"/>
          </p:cNvSpPr>
          <p:nvPr/>
        </p:nvSpPr>
        <p:spPr bwMode="auto">
          <a:xfrm>
            <a:off x="6469063" y="5545138"/>
            <a:ext cx="5302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Lookup CI</a:t>
            </a:r>
          </a:p>
          <a:p>
            <a:pPr algn="ctr" defTabSz="476250">
              <a:lnSpc>
                <a:spcPct val="80000"/>
              </a:lnSpc>
              <a:spcAft>
                <a:spcPct val="0"/>
              </a:spcAft>
              <a:buClrTx/>
              <a:buSzTx/>
              <a:buFontTx/>
              <a:buNone/>
            </a:pPr>
            <a:r>
              <a:rPr lang="en-US" sz="600" b="1">
                <a:solidFill>
                  <a:schemeClr val="tx1"/>
                </a:solidFill>
              </a:rPr>
              <a:t>Trail Design</a:t>
            </a: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endParaRPr lang="en-US" sz="600" b="1">
              <a:solidFill>
                <a:schemeClr val="tx1"/>
              </a:solidFill>
            </a:endParaRPr>
          </a:p>
          <a:p>
            <a:pPr algn="ctr" defTabSz="476250">
              <a:lnSpc>
                <a:spcPct val="80000"/>
              </a:lnSpc>
              <a:spcAft>
                <a:spcPct val="0"/>
              </a:spcAft>
              <a:buClrTx/>
              <a:buSzTx/>
              <a:buFontTx/>
              <a:buNone/>
            </a:pPr>
            <a:r>
              <a:rPr lang="en-US" sz="600" b="1">
                <a:solidFill>
                  <a:schemeClr val="tx1"/>
                </a:solidFill>
              </a:rPr>
              <a:t>(23)</a:t>
            </a:r>
          </a:p>
        </p:txBody>
      </p:sp>
      <p:sp>
        <p:nvSpPr>
          <p:cNvPr id="287976" name="Rectangle 232"/>
          <p:cNvSpPr>
            <a:spLocks noChangeAspect="1" noChangeArrowheads="1"/>
          </p:cNvSpPr>
          <p:nvPr/>
        </p:nvSpPr>
        <p:spPr bwMode="auto">
          <a:xfrm>
            <a:off x="6389688" y="6208713"/>
            <a:ext cx="631825" cy="92075"/>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Aft>
                <a:spcPct val="0"/>
              </a:spcAft>
              <a:buClrTx/>
              <a:buSzTx/>
              <a:buFontTx/>
              <a:buNone/>
            </a:pPr>
            <a:r>
              <a:rPr lang="en-US" sz="500">
                <a:solidFill>
                  <a:schemeClr val="tx1"/>
                </a:solidFill>
              </a:rPr>
              <a:t>Apr 2001</a:t>
            </a:r>
          </a:p>
        </p:txBody>
      </p:sp>
      <p:sp>
        <p:nvSpPr>
          <p:cNvPr id="287977" name="Rectangle 233"/>
          <p:cNvSpPr>
            <a:spLocks noChangeAspect="1" noChangeArrowheads="1"/>
          </p:cNvSpPr>
          <p:nvPr/>
        </p:nvSpPr>
        <p:spPr bwMode="auto">
          <a:xfrm>
            <a:off x="6389688" y="6115050"/>
            <a:ext cx="630237"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78" name="Text Box 234"/>
          <p:cNvSpPr txBox="1">
            <a:spLocks noChangeArrowheads="1"/>
          </p:cNvSpPr>
          <p:nvPr/>
        </p:nvSpPr>
        <p:spPr bwMode="auto">
          <a:xfrm>
            <a:off x="6848475" y="5348288"/>
            <a:ext cx="274638" cy="16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0"/>
              </a:spcAft>
              <a:buClrTx/>
              <a:buSzTx/>
              <a:buFontTx/>
              <a:buNone/>
            </a:pPr>
            <a:r>
              <a:rPr lang="en-US" sz="500">
                <a:solidFill>
                  <a:schemeClr val="tx1"/>
                </a:solidFill>
                <a:latin typeface="Times New Roman" pitchFamily="18" charset="0"/>
              </a:rPr>
              <a:t>LT</a:t>
            </a:r>
          </a:p>
        </p:txBody>
      </p:sp>
      <p:sp>
        <p:nvSpPr>
          <p:cNvPr id="287979" name="Rectangle 235"/>
          <p:cNvSpPr>
            <a:spLocks noChangeAspect="1" noChangeArrowheads="1"/>
          </p:cNvSpPr>
          <p:nvPr/>
        </p:nvSpPr>
        <p:spPr bwMode="auto">
          <a:xfrm>
            <a:off x="715963" y="3290888"/>
            <a:ext cx="292100" cy="11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80" name="Rectangle 236"/>
          <p:cNvSpPr>
            <a:spLocks noChangeAspect="1" noChangeArrowheads="1"/>
          </p:cNvSpPr>
          <p:nvPr/>
        </p:nvSpPr>
        <p:spPr bwMode="auto">
          <a:xfrm>
            <a:off x="1512888" y="3290888"/>
            <a:ext cx="292100" cy="11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81" name="Rectangle 237"/>
          <p:cNvSpPr>
            <a:spLocks noChangeAspect="1" noChangeArrowheads="1"/>
          </p:cNvSpPr>
          <p:nvPr/>
        </p:nvSpPr>
        <p:spPr bwMode="auto">
          <a:xfrm>
            <a:off x="715963" y="1973263"/>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82" name="Rectangle 238"/>
          <p:cNvSpPr>
            <a:spLocks noChangeAspect="1" noChangeArrowheads="1"/>
          </p:cNvSpPr>
          <p:nvPr/>
        </p:nvSpPr>
        <p:spPr bwMode="auto">
          <a:xfrm>
            <a:off x="5567363" y="1973263"/>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83" name="Rectangle 239"/>
          <p:cNvSpPr>
            <a:spLocks noChangeAspect="1" noChangeArrowheads="1"/>
          </p:cNvSpPr>
          <p:nvPr/>
        </p:nvSpPr>
        <p:spPr bwMode="auto">
          <a:xfrm>
            <a:off x="6437313" y="1973263"/>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84" name="Rectangle 240"/>
          <p:cNvSpPr>
            <a:spLocks noChangeAspect="1" noChangeArrowheads="1"/>
          </p:cNvSpPr>
          <p:nvPr/>
        </p:nvSpPr>
        <p:spPr bwMode="auto">
          <a:xfrm>
            <a:off x="7305675" y="1973263"/>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85" name="Rectangle 241"/>
          <p:cNvSpPr>
            <a:spLocks noChangeAspect="1" noChangeArrowheads="1"/>
          </p:cNvSpPr>
          <p:nvPr/>
        </p:nvSpPr>
        <p:spPr bwMode="auto">
          <a:xfrm>
            <a:off x="3249613" y="3290888"/>
            <a:ext cx="292100" cy="11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86" name="Rectangle 242"/>
          <p:cNvSpPr>
            <a:spLocks noChangeAspect="1" noChangeArrowheads="1"/>
          </p:cNvSpPr>
          <p:nvPr/>
        </p:nvSpPr>
        <p:spPr bwMode="auto">
          <a:xfrm>
            <a:off x="2328863" y="3290888"/>
            <a:ext cx="249237" cy="11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42%</a:t>
            </a:r>
            <a:endParaRPr lang="en-AU" sz="600" b="1">
              <a:solidFill>
                <a:schemeClr val="tx1"/>
              </a:solidFill>
            </a:endParaRPr>
          </a:p>
        </p:txBody>
      </p:sp>
      <p:sp>
        <p:nvSpPr>
          <p:cNvPr id="287987" name="Rectangle 243"/>
          <p:cNvSpPr>
            <a:spLocks noChangeAspect="1" noChangeArrowheads="1"/>
          </p:cNvSpPr>
          <p:nvPr/>
        </p:nvSpPr>
        <p:spPr bwMode="auto">
          <a:xfrm>
            <a:off x="6581775" y="5986463"/>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88" name="Rectangle 244"/>
          <p:cNvSpPr>
            <a:spLocks noChangeAspect="1" noChangeArrowheads="1"/>
          </p:cNvSpPr>
          <p:nvPr/>
        </p:nvSpPr>
        <p:spPr bwMode="auto">
          <a:xfrm>
            <a:off x="5783263" y="3290888"/>
            <a:ext cx="292100" cy="11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89" name="Rectangle 245"/>
          <p:cNvSpPr>
            <a:spLocks noChangeAspect="1" noChangeArrowheads="1"/>
          </p:cNvSpPr>
          <p:nvPr/>
        </p:nvSpPr>
        <p:spPr bwMode="auto">
          <a:xfrm>
            <a:off x="1565275" y="1973263"/>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90" name="Rectangle 246"/>
          <p:cNvSpPr>
            <a:spLocks noChangeAspect="1" noChangeArrowheads="1"/>
          </p:cNvSpPr>
          <p:nvPr/>
        </p:nvSpPr>
        <p:spPr bwMode="auto">
          <a:xfrm>
            <a:off x="2455863" y="1973263"/>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91" name="Rectangle 247"/>
          <p:cNvSpPr>
            <a:spLocks noChangeAspect="1" noChangeArrowheads="1"/>
          </p:cNvSpPr>
          <p:nvPr/>
        </p:nvSpPr>
        <p:spPr bwMode="auto">
          <a:xfrm>
            <a:off x="4192588" y="1973263"/>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92" name="Rectangle 248"/>
          <p:cNvSpPr>
            <a:spLocks noChangeAspect="1" noChangeArrowheads="1"/>
          </p:cNvSpPr>
          <p:nvPr/>
        </p:nvSpPr>
        <p:spPr bwMode="auto">
          <a:xfrm>
            <a:off x="3106738" y="4668838"/>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93" name="Rectangle 249"/>
          <p:cNvSpPr>
            <a:spLocks noChangeAspect="1" noChangeArrowheads="1"/>
          </p:cNvSpPr>
          <p:nvPr/>
        </p:nvSpPr>
        <p:spPr bwMode="auto">
          <a:xfrm>
            <a:off x="8204200" y="1973263"/>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94" name="Rectangle 250"/>
          <p:cNvSpPr>
            <a:spLocks noChangeAspect="1" noChangeArrowheads="1"/>
          </p:cNvSpPr>
          <p:nvPr/>
        </p:nvSpPr>
        <p:spPr bwMode="auto">
          <a:xfrm>
            <a:off x="736600" y="4668838"/>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95" name="Rectangle 251"/>
          <p:cNvSpPr>
            <a:spLocks noChangeAspect="1" noChangeArrowheads="1"/>
          </p:cNvSpPr>
          <p:nvPr/>
        </p:nvSpPr>
        <p:spPr bwMode="auto">
          <a:xfrm>
            <a:off x="1531938" y="4668838"/>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96" name="Rectangle 252"/>
          <p:cNvSpPr>
            <a:spLocks noChangeAspect="1" noChangeArrowheads="1"/>
          </p:cNvSpPr>
          <p:nvPr/>
        </p:nvSpPr>
        <p:spPr bwMode="auto">
          <a:xfrm>
            <a:off x="5783263" y="5986463"/>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97" name="Rectangle 253"/>
          <p:cNvSpPr>
            <a:spLocks noChangeArrowheads="1"/>
          </p:cNvSpPr>
          <p:nvPr/>
        </p:nvSpPr>
        <p:spPr bwMode="auto">
          <a:xfrm>
            <a:off x="2120900" y="3419475"/>
            <a:ext cx="269875"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998" name="Rectangle 254"/>
          <p:cNvSpPr>
            <a:spLocks noChangeAspect="1" noChangeArrowheads="1"/>
          </p:cNvSpPr>
          <p:nvPr/>
        </p:nvSpPr>
        <p:spPr bwMode="auto">
          <a:xfrm>
            <a:off x="3322638" y="1973263"/>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7999" name="Rectangle 255"/>
          <p:cNvSpPr>
            <a:spLocks noChangeAspect="1" noChangeArrowheads="1"/>
          </p:cNvSpPr>
          <p:nvPr/>
        </p:nvSpPr>
        <p:spPr bwMode="auto">
          <a:xfrm>
            <a:off x="5692775" y="4668838"/>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8000" name="Rectangle 256"/>
          <p:cNvSpPr>
            <a:spLocks noChangeAspect="1" noChangeArrowheads="1"/>
          </p:cNvSpPr>
          <p:nvPr/>
        </p:nvSpPr>
        <p:spPr bwMode="auto">
          <a:xfrm>
            <a:off x="2328863" y="4668838"/>
            <a:ext cx="249237"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89%</a:t>
            </a:r>
            <a:endParaRPr lang="en-AU" sz="600" b="1">
              <a:solidFill>
                <a:schemeClr val="tx1"/>
              </a:solidFill>
            </a:endParaRPr>
          </a:p>
        </p:txBody>
      </p:sp>
      <p:sp>
        <p:nvSpPr>
          <p:cNvPr id="288001" name="Rectangle 257"/>
          <p:cNvSpPr>
            <a:spLocks noChangeArrowheads="1"/>
          </p:cNvSpPr>
          <p:nvPr/>
        </p:nvSpPr>
        <p:spPr bwMode="auto">
          <a:xfrm>
            <a:off x="2117725" y="4806950"/>
            <a:ext cx="565150"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002" name="Rectangle 258"/>
          <p:cNvSpPr>
            <a:spLocks noChangeAspect="1" noChangeArrowheads="1"/>
          </p:cNvSpPr>
          <p:nvPr/>
        </p:nvSpPr>
        <p:spPr bwMode="auto">
          <a:xfrm>
            <a:off x="4086225" y="3290888"/>
            <a:ext cx="249238" cy="11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89%</a:t>
            </a:r>
            <a:endParaRPr lang="en-AU" sz="600" b="1">
              <a:solidFill>
                <a:schemeClr val="tx1"/>
              </a:solidFill>
            </a:endParaRPr>
          </a:p>
        </p:txBody>
      </p:sp>
      <p:sp>
        <p:nvSpPr>
          <p:cNvPr id="288003" name="Rectangle 259"/>
          <p:cNvSpPr>
            <a:spLocks noChangeAspect="1" noChangeArrowheads="1"/>
          </p:cNvSpPr>
          <p:nvPr/>
        </p:nvSpPr>
        <p:spPr bwMode="auto">
          <a:xfrm>
            <a:off x="7470775" y="3290888"/>
            <a:ext cx="206375" cy="11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a:t>
            </a:r>
            <a:endParaRPr lang="en-AU" sz="600" b="1">
              <a:solidFill>
                <a:schemeClr val="tx1"/>
              </a:solidFill>
            </a:endParaRPr>
          </a:p>
        </p:txBody>
      </p:sp>
      <p:sp>
        <p:nvSpPr>
          <p:cNvPr id="288004" name="Rectangle 260"/>
          <p:cNvSpPr>
            <a:spLocks noChangeAspect="1" noChangeArrowheads="1"/>
          </p:cNvSpPr>
          <p:nvPr/>
        </p:nvSpPr>
        <p:spPr bwMode="auto">
          <a:xfrm>
            <a:off x="6580188" y="4668838"/>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8005" name="Rectangle 261"/>
          <p:cNvSpPr>
            <a:spLocks noChangeAspect="1" noChangeArrowheads="1"/>
          </p:cNvSpPr>
          <p:nvPr/>
        </p:nvSpPr>
        <p:spPr bwMode="auto">
          <a:xfrm>
            <a:off x="7378700" y="4668838"/>
            <a:ext cx="2921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100%</a:t>
            </a:r>
            <a:endParaRPr lang="en-AU" sz="600" b="1">
              <a:solidFill>
                <a:schemeClr val="tx1"/>
              </a:solidFill>
            </a:endParaRPr>
          </a:p>
        </p:txBody>
      </p:sp>
      <p:sp>
        <p:nvSpPr>
          <p:cNvPr id="288006" name="Rectangle 262"/>
          <p:cNvSpPr>
            <a:spLocks noChangeAspect="1" noChangeArrowheads="1"/>
          </p:cNvSpPr>
          <p:nvPr/>
        </p:nvSpPr>
        <p:spPr bwMode="auto">
          <a:xfrm>
            <a:off x="4894263" y="3290888"/>
            <a:ext cx="206375" cy="11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1%</a:t>
            </a:r>
            <a:endParaRPr lang="en-AU" sz="600" b="1">
              <a:solidFill>
                <a:schemeClr val="tx1"/>
              </a:solidFill>
            </a:endParaRPr>
          </a:p>
        </p:txBody>
      </p:sp>
      <p:sp>
        <p:nvSpPr>
          <p:cNvPr id="288007" name="Rectangle 263"/>
          <p:cNvSpPr>
            <a:spLocks noChangeArrowheads="1"/>
          </p:cNvSpPr>
          <p:nvPr/>
        </p:nvSpPr>
        <p:spPr bwMode="auto">
          <a:xfrm>
            <a:off x="3856038" y="3421063"/>
            <a:ext cx="563562"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008" name="Rectangle 264"/>
          <p:cNvSpPr>
            <a:spLocks noChangeArrowheads="1"/>
          </p:cNvSpPr>
          <p:nvPr/>
        </p:nvSpPr>
        <p:spPr bwMode="auto">
          <a:xfrm>
            <a:off x="4651375" y="3421063"/>
            <a:ext cx="9525"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009" name="Rectangle 265"/>
          <p:cNvSpPr>
            <a:spLocks noChangeArrowheads="1"/>
          </p:cNvSpPr>
          <p:nvPr/>
        </p:nvSpPr>
        <p:spPr bwMode="auto">
          <a:xfrm>
            <a:off x="7196138" y="3421063"/>
            <a:ext cx="9525" cy="95250"/>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010" name="Rectangle 266"/>
          <p:cNvSpPr>
            <a:spLocks noChangeAspect="1" noChangeArrowheads="1"/>
          </p:cNvSpPr>
          <p:nvPr/>
        </p:nvSpPr>
        <p:spPr bwMode="auto">
          <a:xfrm>
            <a:off x="777875" y="5986463"/>
            <a:ext cx="206375"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0%</a:t>
            </a:r>
            <a:endParaRPr lang="en-AU" sz="600" b="1">
              <a:solidFill>
                <a:schemeClr val="tx1"/>
              </a:solidFill>
            </a:endParaRPr>
          </a:p>
        </p:txBody>
      </p:sp>
      <p:sp>
        <p:nvSpPr>
          <p:cNvPr id="288011" name="Rectangle 267"/>
          <p:cNvSpPr>
            <a:spLocks noChangeAspect="1" noChangeArrowheads="1"/>
          </p:cNvSpPr>
          <p:nvPr/>
        </p:nvSpPr>
        <p:spPr bwMode="auto">
          <a:xfrm>
            <a:off x="3198813" y="5986463"/>
            <a:ext cx="206375"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7625" tIns="23812" rIns="47625" bIns="23812">
            <a:spAutoFit/>
          </a:bodyPr>
          <a:lstStyle/>
          <a:p>
            <a:pPr algn="ctr" defTabSz="476250">
              <a:lnSpc>
                <a:spcPct val="80000"/>
              </a:lnSpc>
              <a:spcAft>
                <a:spcPct val="0"/>
              </a:spcAft>
              <a:buClrTx/>
              <a:buSzTx/>
              <a:buFontTx/>
              <a:buNone/>
            </a:pPr>
            <a:r>
              <a:rPr lang="en-US" sz="600" b="1">
                <a:solidFill>
                  <a:schemeClr val="tx1"/>
                </a:solidFill>
              </a:rPr>
              <a:t>0%</a:t>
            </a:r>
            <a:endParaRPr lang="en-AU" sz="600" b="1">
              <a:solidFill>
                <a:schemeClr val="tx1"/>
              </a:solidFill>
            </a:endParaRPr>
          </a:p>
        </p:txBody>
      </p:sp>
    </p:spTree>
    <p:extLst>
      <p:ext uri="{BB962C8B-B14F-4D97-AF65-F5344CB8AC3E}">
        <p14:creationId xmlns:p14="http://schemas.microsoft.com/office/powerpoint/2010/main" val="26181618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eaLnBrk="1" hangingPunct="1"/>
            <a:r>
              <a:rPr lang="en-US" smtClean="0"/>
              <a:t>Intangibles </a:t>
            </a:r>
          </a:p>
        </p:txBody>
      </p:sp>
      <p:graphicFrame>
        <p:nvGraphicFramePr>
          <p:cNvPr id="3" name="Table 2"/>
          <p:cNvGraphicFramePr>
            <a:graphicFrameLocks noGrp="1"/>
          </p:cNvGraphicFramePr>
          <p:nvPr/>
        </p:nvGraphicFramePr>
        <p:xfrm>
          <a:off x="2733675" y="5181600"/>
          <a:ext cx="6096000" cy="1483360"/>
        </p:xfrm>
        <a:graphic>
          <a:graphicData uri="http://schemas.openxmlformats.org/drawingml/2006/table">
            <a:tbl>
              <a:tblPr firstRow="1" bandRow="1">
                <a:tableStyleId>{21E4AEA4-8DFA-4A89-87EB-49C32662AFE0}</a:tableStyleId>
              </a:tblPr>
              <a:tblGrid>
                <a:gridCol w="2032000"/>
                <a:gridCol w="2032000"/>
                <a:gridCol w="2032000"/>
              </a:tblGrid>
              <a:tr h="370840">
                <a:tc>
                  <a:txBody>
                    <a:bodyPr/>
                    <a:lstStyle/>
                    <a:p>
                      <a:pPr algn="ctr"/>
                      <a:r>
                        <a:rPr lang="en-US" dirty="0" smtClean="0"/>
                        <a:t>Year</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Intangible %</a:t>
                      </a:r>
                    </a:p>
                  </a:txBody>
                  <a:tcPr/>
                </a:tc>
                <a:tc>
                  <a:txBody>
                    <a:bodyPr/>
                    <a:lstStyle/>
                    <a:p>
                      <a:pPr algn="ctr"/>
                      <a:r>
                        <a:rPr lang="en-US" dirty="0" smtClean="0"/>
                        <a:t>Tangible %</a:t>
                      </a:r>
                      <a:endParaRPr lang="en-US" dirty="0"/>
                    </a:p>
                  </a:txBody>
                  <a:tcPr/>
                </a:tc>
              </a:tr>
              <a:tr h="370840">
                <a:tc>
                  <a:txBody>
                    <a:bodyPr/>
                    <a:lstStyle/>
                    <a:p>
                      <a:pPr algn="ctr"/>
                      <a:r>
                        <a:rPr lang="en-US" dirty="0" smtClean="0"/>
                        <a:t>1982</a:t>
                      </a:r>
                      <a:endParaRPr lang="en-US" dirty="0"/>
                    </a:p>
                  </a:txBody>
                  <a:tcPr/>
                </a:tc>
                <a:tc>
                  <a:txBody>
                    <a:bodyPr/>
                    <a:lstStyle/>
                    <a:p>
                      <a:pPr algn="ctr"/>
                      <a:r>
                        <a:rPr lang="en-US" dirty="0" smtClean="0"/>
                        <a:t>38</a:t>
                      </a:r>
                      <a:endParaRPr lang="en-US" dirty="0"/>
                    </a:p>
                  </a:txBody>
                  <a:tcPr/>
                </a:tc>
                <a:tc>
                  <a:txBody>
                    <a:bodyPr/>
                    <a:lstStyle/>
                    <a:p>
                      <a:pPr algn="ctr"/>
                      <a:r>
                        <a:rPr lang="en-US" dirty="0" smtClean="0"/>
                        <a:t>62</a:t>
                      </a:r>
                      <a:endParaRPr lang="en-US" dirty="0"/>
                    </a:p>
                  </a:txBody>
                  <a:tcPr/>
                </a:tc>
              </a:tr>
              <a:tr h="370840">
                <a:tc>
                  <a:txBody>
                    <a:bodyPr/>
                    <a:lstStyle/>
                    <a:p>
                      <a:pPr algn="ctr"/>
                      <a:r>
                        <a:rPr lang="en-US" dirty="0" smtClean="0"/>
                        <a:t>1992</a:t>
                      </a:r>
                      <a:endParaRPr lang="en-US" dirty="0"/>
                    </a:p>
                  </a:txBody>
                  <a:tcPr/>
                </a:tc>
                <a:tc>
                  <a:txBody>
                    <a:bodyPr/>
                    <a:lstStyle/>
                    <a:p>
                      <a:pPr algn="ctr"/>
                      <a:r>
                        <a:rPr lang="en-US" dirty="0" smtClean="0"/>
                        <a:t>62</a:t>
                      </a:r>
                      <a:endParaRPr lang="en-US" dirty="0"/>
                    </a:p>
                  </a:txBody>
                  <a:tcPr/>
                </a:tc>
                <a:tc>
                  <a:txBody>
                    <a:bodyPr/>
                    <a:lstStyle/>
                    <a:p>
                      <a:pPr algn="ctr"/>
                      <a:r>
                        <a:rPr lang="en-US" dirty="0" smtClean="0"/>
                        <a:t>38</a:t>
                      </a:r>
                      <a:endParaRPr lang="en-US" dirty="0"/>
                    </a:p>
                  </a:txBody>
                  <a:tcPr/>
                </a:tc>
              </a:tr>
              <a:tr h="370840">
                <a:tc>
                  <a:txBody>
                    <a:bodyPr/>
                    <a:lstStyle/>
                    <a:p>
                      <a:pPr algn="ctr"/>
                      <a:r>
                        <a:rPr lang="en-US" dirty="0" smtClean="0"/>
                        <a:t>2000</a:t>
                      </a:r>
                      <a:endParaRPr lang="en-US" dirty="0"/>
                    </a:p>
                  </a:txBody>
                  <a:tcPr/>
                </a:tc>
                <a:tc>
                  <a:txBody>
                    <a:bodyPr/>
                    <a:lstStyle/>
                    <a:p>
                      <a:pPr algn="ctr"/>
                      <a:r>
                        <a:rPr lang="en-US" dirty="0" smtClean="0"/>
                        <a:t>85</a:t>
                      </a:r>
                      <a:endParaRPr lang="en-US" dirty="0"/>
                    </a:p>
                  </a:txBody>
                  <a:tcPr/>
                </a:tc>
                <a:tc>
                  <a:txBody>
                    <a:bodyPr/>
                    <a:lstStyle/>
                    <a:p>
                      <a:pPr algn="ctr"/>
                      <a:r>
                        <a:rPr lang="en-US" dirty="0" smtClean="0"/>
                        <a:t>15</a:t>
                      </a:r>
                      <a:endParaRPr lang="en-US" dirty="0"/>
                    </a:p>
                  </a:txBody>
                  <a:tcPr/>
                </a:tc>
              </a:tr>
            </a:tbl>
          </a:graphicData>
        </a:graphic>
      </p:graphicFrame>
      <p:grpSp>
        <p:nvGrpSpPr>
          <p:cNvPr id="7" name="Group 6"/>
          <p:cNvGrpSpPr>
            <a:grpSpLocks/>
          </p:cNvGrpSpPr>
          <p:nvPr/>
        </p:nvGrpSpPr>
        <p:grpSpPr bwMode="auto">
          <a:xfrm>
            <a:off x="381000" y="4591050"/>
            <a:ext cx="8305800" cy="1801813"/>
            <a:chOff x="381000" y="4590288"/>
            <a:chExt cx="8305800" cy="1803309"/>
          </a:xfrm>
        </p:grpSpPr>
        <p:sp>
          <p:nvSpPr>
            <p:cNvPr id="66587" name="TextBox 3"/>
            <p:cNvSpPr txBox="1">
              <a:spLocks noChangeArrowheads="1"/>
            </p:cNvSpPr>
            <p:nvPr/>
          </p:nvSpPr>
          <p:spPr bwMode="auto">
            <a:xfrm>
              <a:off x="2895600" y="4590288"/>
              <a:ext cx="5791200" cy="461665"/>
            </a:xfrm>
            <a:prstGeom prst="rect">
              <a:avLst/>
            </a:prstGeom>
            <a:noFill/>
            <a:ln w="9525">
              <a:noFill/>
              <a:miter lim="800000"/>
              <a:headEnd/>
              <a:tailEnd/>
            </a:ln>
          </p:spPr>
          <p:txBody>
            <a:bodyPr>
              <a:spAutoFit/>
            </a:bodyPr>
            <a:lstStyle/>
            <a:p>
              <a:pPr eaLnBrk="0" hangingPunct="0"/>
              <a:r>
                <a:rPr lang="en-US"/>
                <a:t>Impact of Intangibles on Market Value</a:t>
              </a:r>
            </a:p>
          </p:txBody>
        </p:sp>
        <p:sp>
          <p:nvSpPr>
            <p:cNvPr id="66588" name="TextBox 4"/>
            <p:cNvSpPr txBox="1">
              <a:spLocks noChangeArrowheads="1"/>
            </p:cNvSpPr>
            <p:nvPr/>
          </p:nvSpPr>
          <p:spPr bwMode="auto">
            <a:xfrm>
              <a:off x="381000" y="5562600"/>
              <a:ext cx="2047875" cy="830997"/>
            </a:xfrm>
            <a:prstGeom prst="rect">
              <a:avLst/>
            </a:prstGeom>
            <a:noFill/>
            <a:ln w="9525">
              <a:noFill/>
              <a:miter lim="800000"/>
              <a:headEnd/>
              <a:tailEnd/>
            </a:ln>
          </p:spPr>
          <p:txBody>
            <a:bodyPr>
              <a:spAutoFit/>
            </a:bodyPr>
            <a:lstStyle/>
            <a:p>
              <a:pPr eaLnBrk="0" hangingPunct="0"/>
              <a:r>
                <a:rPr lang="en-US" sz="1600" i="1"/>
                <a:t>How Leaders Build Value</a:t>
              </a:r>
              <a:r>
                <a:rPr lang="en-US" sz="1600"/>
                <a:t>, </a:t>
              </a:r>
              <a:br>
                <a:rPr lang="en-US" sz="1600"/>
              </a:br>
              <a:r>
                <a:rPr lang="en-US" sz="1600"/>
                <a:t>Ulrich &amp; Smallwood</a:t>
              </a:r>
            </a:p>
          </p:txBody>
        </p:sp>
      </p:grpSp>
      <p:sp>
        <p:nvSpPr>
          <p:cNvPr id="8" name="TextBox 7"/>
          <p:cNvSpPr txBox="1">
            <a:spLocks noChangeArrowheads="1"/>
          </p:cNvSpPr>
          <p:nvPr/>
        </p:nvSpPr>
        <p:spPr bwMode="auto">
          <a:xfrm>
            <a:off x="5076825" y="1963738"/>
            <a:ext cx="3581400" cy="1939925"/>
          </a:xfrm>
          <a:prstGeom prst="rect">
            <a:avLst/>
          </a:prstGeom>
          <a:noFill/>
          <a:ln w="9525">
            <a:noFill/>
            <a:miter lim="800000"/>
            <a:headEnd/>
            <a:tailEnd/>
          </a:ln>
        </p:spPr>
        <p:txBody>
          <a:bodyPr>
            <a:spAutoFit/>
          </a:bodyPr>
          <a:lstStyle/>
          <a:p>
            <a:pPr eaLnBrk="0" hangingPunct="0"/>
            <a:r>
              <a:rPr lang="en-US"/>
              <a:t>Intangibles assets are not reflected on or Balance Sheets.</a:t>
            </a:r>
          </a:p>
          <a:p>
            <a:pPr eaLnBrk="0" hangingPunct="0"/>
            <a:r>
              <a:rPr lang="en-US"/>
              <a:t>Intangibles are reflected in Market Capitalization.</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333" t="12667" r="25000"/>
          <a:stretch/>
        </p:blipFill>
        <p:spPr bwMode="auto">
          <a:xfrm>
            <a:off x="1524000" y="1828800"/>
            <a:ext cx="1647825"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Less (But Get More)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F0C94032-CD4C-4C25-B0C2-CEC720522D92}" type="slidenum">
              <a:rPr kumimoji="0" lang="en-US" smtClean="0"/>
              <a:pPr/>
              <a:t>49</a:t>
            </a:fld>
            <a:endParaRPr kumimoji="0" lang="en-US" dirty="0">
              <a:solidFill>
                <a:srgbClr val="FFFFFF"/>
              </a:solidFill>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923331248"/>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smtClean="0"/>
              <a:t>©2011 ThoughtWorks, Inc.</a:t>
            </a:r>
            <a:endParaRPr lang="en-US" dirty="0"/>
          </a:p>
        </p:txBody>
      </p:sp>
      <p:grpSp>
        <p:nvGrpSpPr>
          <p:cNvPr id="10" name="Group 9"/>
          <p:cNvGrpSpPr/>
          <p:nvPr/>
        </p:nvGrpSpPr>
        <p:grpSpPr>
          <a:xfrm>
            <a:off x="189475" y="2983714"/>
            <a:ext cx="8883753" cy="2395247"/>
            <a:chOff x="189475" y="2983714"/>
            <a:chExt cx="8883753" cy="2395247"/>
          </a:xfrm>
        </p:grpSpPr>
        <p:sp>
          <p:nvSpPr>
            <p:cNvPr id="6" name="Round Diagonal Corner Rectangle 5"/>
            <p:cNvSpPr/>
            <p:nvPr/>
          </p:nvSpPr>
          <p:spPr>
            <a:xfrm rot="20456362">
              <a:off x="189475" y="3540331"/>
              <a:ext cx="1949464" cy="761254"/>
            </a:xfrm>
            <a:prstGeom prst="round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 Throughput</a:t>
              </a:r>
              <a:endParaRPr lang="en-US" sz="2400" dirty="0"/>
            </a:p>
          </p:txBody>
        </p:sp>
        <p:sp>
          <p:nvSpPr>
            <p:cNvPr id="7" name="Round Diagonal Corner Rectangle 6"/>
            <p:cNvSpPr/>
            <p:nvPr/>
          </p:nvSpPr>
          <p:spPr>
            <a:xfrm rot="20456362">
              <a:off x="608144" y="4617707"/>
              <a:ext cx="1807745" cy="761254"/>
            </a:xfrm>
            <a:prstGeom prst="round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 Innovation</a:t>
              </a:r>
              <a:endParaRPr lang="en-US" sz="2400" dirty="0"/>
            </a:p>
          </p:txBody>
        </p:sp>
        <p:sp>
          <p:nvSpPr>
            <p:cNvPr id="8" name="Round Diagonal Corner Rectangle 7"/>
            <p:cNvSpPr/>
            <p:nvPr/>
          </p:nvSpPr>
          <p:spPr>
            <a:xfrm rot="1753828">
              <a:off x="7265483" y="2983714"/>
              <a:ext cx="1807745" cy="761254"/>
            </a:xfrm>
            <a:prstGeom prst="round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 Value</a:t>
              </a:r>
              <a:endParaRPr lang="en-US" sz="2400" dirty="0"/>
            </a:p>
          </p:txBody>
        </p:sp>
        <p:sp>
          <p:nvSpPr>
            <p:cNvPr id="9" name="Round Diagonal Corner Rectangle 8"/>
            <p:cNvSpPr/>
            <p:nvPr/>
          </p:nvSpPr>
          <p:spPr>
            <a:xfrm rot="1753828">
              <a:off x="7004972" y="4266348"/>
              <a:ext cx="1807745" cy="761254"/>
            </a:xfrm>
            <a:prstGeom prst="round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 Quality</a:t>
              </a:r>
              <a:endParaRPr lang="en-US" sz="2400" dirty="0"/>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Feedback: 80+ Managers at </a:t>
            </a:r>
            <a:br>
              <a:rPr lang="en-US" sz="3200" dirty="0" smtClean="0"/>
            </a:br>
            <a:r>
              <a:rPr lang="en-US" sz="3200" dirty="0" smtClean="0"/>
              <a:t>Travelocity, Dallas in April (CEO/CIO)</a:t>
            </a:r>
            <a:endParaRPr lang="en-US" sz="3200" dirty="0"/>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5</a:t>
            </a:fld>
            <a:endParaRPr kumimoji="0" lang="en-US" dirty="0">
              <a:solidFill>
                <a:srgbClr val="FFFFFF"/>
              </a:solidFill>
            </a:endParaRPr>
          </a:p>
        </p:txBody>
      </p:sp>
      <p:sp>
        <p:nvSpPr>
          <p:cNvPr id="5" name="Content Placeholder 4"/>
          <p:cNvSpPr>
            <a:spLocks noGrp="1"/>
          </p:cNvSpPr>
          <p:nvPr>
            <p:ph sz="quarter" idx="1"/>
          </p:nvPr>
        </p:nvSpPr>
        <p:spPr/>
        <p:txBody>
          <a:bodyPr>
            <a:noAutofit/>
          </a:bodyPr>
          <a:lstStyle/>
          <a:p>
            <a:r>
              <a:rPr lang="en-US" sz="1000" dirty="0"/>
              <a:t>Jim knows his </a:t>
            </a:r>
            <a:r>
              <a:rPr lang="en-US" sz="1000" dirty="0" smtClean="0"/>
              <a:t>stuff</a:t>
            </a:r>
          </a:p>
          <a:p>
            <a:r>
              <a:rPr lang="en-US" sz="1000" dirty="0" smtClean="0"/>
              <a:t>Loved </a:t>
            </a:r>
            <a:r>
              <a:rPr lang="en-US" sz="1000" dirty="0"/>
              <a:t>the topic!   Wish we had more time to take it from abstract to concrete execution plans specific for us.</a:t>
            </a:r>
          </a:p>
          <a:p>
            <a:r>
              <a:rPr lang="en-US" sz="1000" dirty="0" smtClean="0"/>
              <a:t>Purchased </a:t>
            </a:r>
            <a:r>
              <a:rPr lang="en-US" sz="1000" dirty="0"/>
              <a:t>a couple of books after his presentation on recommendations that seemed appropriate for us.</a:t>
            </a:r>
          </a:p>
          <a:p>
            <a:r>
              <a:rPr lang="en-US" sz="1000" dirty="0" smtClean="0"/>
              <a:t>The </a:t>
            </a:r>
            <a:r>
              <a:rPr lang="en-US" sz="1000" dirty="0"/>
              <a:t>presentation was too high level, and it would have been good to go into some detail.</a:t>
            </a:r>
          </a:p>
          <a:p>
            <a:r>
              <a:rPr lang="en-US" sz="1000" dirty="0" smtClean="0"/>
              <a:t>Good </a:t>
            </a:r>
            <a:r>
              <a:rPr lang="en-US" sz="1000" dirty="0"/>
              <a:t>information. I would like to see him apply his theories to actual situations at Travelocity and provide us recommendations on how to proceed.</a:t>
            </a:r>
          </a:p>
          <a:p>
            <a:r>
              <a:rPr lang="en-US" sz="1000" dirty="0" smtClean="0"/>
              <a:t>Jim </a:t>
            </a:r>
            <a:r>
              <a:rPr lang="en-US" sz="1000" dirty="0"/>
              <a:t>asserted experience and really made me fell that we can achieve this transformation. Where I sit in the </a:t>
            </a:r>
            <a:r>
              <a:rPr lang="en-US" sz="1000" dirty="0" err="1"/>
              <a:t>organisation</a:t>
            </a:r>
            <a:r>
              <a:rPr lang="en-US" sz="1000" dirty="0"/>
              <a:t> i feel I have to go back to my team and prepare them for the agile practices that will come our way.</a:t>
            </a:r>
          </a:p>
          <a:p>
            <a:r>
              <a:rPr lang="en-US" sz="1000" dirty="0" smtClean="0"/>
              <a:t>-</a:t>
            </a:r>
            <a:r>
              <a:rPr lang="en-US" sz="1000" dirty="0"/>
              <a:t>more time from Jim Highsmith would have been great!</a:t>
            </a:r>
          </a:p>
          <a:p>
            <a:r>
              <a:rPr lang="en-US" sz="1000" dirty="0" smtClean="0"/>
              <a:t>I </a:t>
            </a:r>
            <a:r>
              <a:rPr lang="en-US" sz="1000" dirty="0"/>
              <a:t>was interested in the topic and the presenter was good but extremely theoretical. It would have been nice to take discussions to the next level and talk in detail about problems. I liked it but it could have been better.</a:t>
            </a:r>
          </a:p>
          <a:p>
            <a:r>
              <a:rPr lang="en-US" sz="1000" dirty="0" smtClean="0"/>
              <a:t>LOVED </a:t>
            </a:r>
            <a:r>
              <a:rPr lang="en-US" sz="1000" dirty="0"/>
              <a:t>IT!!!!!</a:t>
            </a:r>
          </a:p>
          <a:p>
            <a:r>
              <a:rPr lang="en-US" sz="1000" dirty="0" smtClean="0"/>
              <a:t>Great </a:t>
            </a:r>
            <a:r>
              <a:rPr lang="en-US" sz="1000" dirty="0"/>
              <a:t>use of experiences to add depth to the presentation.</a:t>
            </a:r>
          </a:p>
          <a:p>
            <a:r>
              <a:rPr lang="en-US" sz="1000" dirty="0" smtClean="0"/>
              <a:t>Although </a:t>
            </a:r>
            <a:r>
              <a:rPr lang="en-US" sz="1000" dirty="0"/>
              <a:t>I knew about the topic he presented, I enjoyed his presentation.   The choosing of an experienced person with many years working  in technology, to talk about adaptive leadership, had a good impact on the audience and it could show that the change can be done in every age</a:t>
            </a:r>
          </a:p>
          <a:p>
            <a:r>
              <a:rPr lang="en-US" sz="1000" dirty="0" smtClean="0"/>
              <a:t>It </a:t>
            </a:r>
            <a:r>
              <a:rPr lang="en-US" sz="1000" dirty="0"/>
              <a:t>was great to have Jim in house. </a:t>
            </a:r>
            <a:r>
              <a:rPr lang="en-US" sz="1000" dirty="0" err="1"/>
              <a:t>Amaizing</a:t>
            </a:r>
            <a:r>
              <a:rPr lang="en-US" sz="1000" dirty="0"/>
              <a:t> to have one of the </a:t>
            </a:r>
            <a:r>
              <a:rPr lang="en-US" sz="1000" dirty="0" err="1"/>
              <a:t>Agaile</a:t>
            </a:r>
            <a:r>
              <a:rPr lang="en-US" sz="1000" dirty="0"/>
              <a:t> </a:t>
            </a:r>
            <a:r>
              <a:rPr lang="en-US" sz="1000" dirty="0" err="1"/>
              <a:t>pioneers.I</a:t>
            </a:r>
            <a:r>
              <a:rPr lang="en-US" sz="1000" dirty="0"/>
              <a:t> totally agree we need to adapt, and BE agile as opposed to doing agile.  His presentation was clear and motivating.</a:t>
            </a:r>
          </a:p>
          <a:p>
            <a:r>
              <a:rPr lang="en-US" sz="1000" dirty="0" smtClean="0"/>
              <a:t>Very </a:t>
            </a:r>
            <a:r>
              <a:rPr lang="en-US" sz="1000" dirty="0"/>
              <a:t>short for such an important topic</a:t>
            </a:r>
          </a:p>
          <a:p>
            <a:r>
              <a:rPr lang="en-US" sz="1000" dirty="0" smtClean="0"/>
              <a:t>This </a:t>
            </a:r>
            <a:r>
              <a:rPr lang="en-US" sz="1000" dirty="0"/>
              <a:t>was one of my favorite presentations. Extremely informative and thought provoking.</a:t>
            </a:r>
          </a:p>
          <a:p>
            <a:r>
              <a:rPr lang="en-US" sz="1000" dirty="0" smtClean="0"/>
              <a:t>Thoroughly </a:t>
            </a:r>
            <a:r>
              <a:rPr lang="en-US" sz="1000" dirty="0"/>
              <a:t>enjoyed this external perspective, and found Jim both engaging and enthusiastic about his subject.</a:t>
            </a:r>
          </a:p>
          <a:p>
            <a:r>
              <a:rPr lang="en-US" sz="1000" dirty="0" smtClean="0"/>
              <a:t>Jim </a:t>
            </a:r>
            <a:r>
              <a:rPr lang="en-US" sz="1000" dirty="0"/>
              <a:t>is an very credible spokesperson on this subject. It was good to hear best practices from him that we can all start embracing (some teams are further along than others)</a:t>
            </a:r>
          </a:p>
        </p:txBody>
      </p:sp>
    </p:spTree>
    <p:extLst>
      <p:ext uri="{BB962C8B-B14F-4D97-AF65-F5344CB8AC3E}">
        <p14:creationId xmlns:p14="http://schemas.microsoft.com/office/powerpoint/2010/main" val="36099939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hart 22"/>
          <p:cNvGraphicFramePr>
            <a:graphicFrameLocks/>
          </p:cNvGraphicFramePr>
          <p:nvPr>
            <p:extLst>
              <p:ext uri="{D42A27DB-BD31-4B8C-83A1-F6EECF244321}">
                <p14:modId xmlns:p14="http://schemas.microsoft.com/office/powerpoint/2010/main" val="3733222533"/>
              </p:ext>
            </p:extLst>
          </p:nvPr>
        </p:nvGraphicFramePr>
        <p:xfrm>
          <a:off x="-685800" y="1295400"/>
          <a:ext cx="5943600"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954370" name="Rectangle 2"/>
          <p:cNvSpPr>
            <a:spLocks noGrp="1" noChangeArrowheads="1"/>
          </p:cNvSpPr>
          <p:nvPr>
            <p:ph type="title"/>
          </p:nvPr>
        </p:nvSpPr>
        <p:spPr/>
        <p:txBody>
          <a:bodyPr>
            <a:normAutofit/>
          </a:bodyPr>
          <a:lstStyle/>
          <a:p>
            <a:r>
              <a:rPr lang="en-US" sz="4000" dirty="0" smtClean="0"/>
              <a:t>Do Less: Eliminate Marginal Value</a:t>
            </a:r>
            <a:endParaRPr lang="en-US" sz="4000" dirty="0"/>
          </a:p>
        </p:txBody>
      </p:sp>
      <p:sp>
        <p:nvSpPr>
          <p:cNvPr id="6" name="Slide Number Placeholder 5"/>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50</a:t>
            </a:fld>
            <a:endParaRPr kumimoji="0" lang="en-US" dirty="0">
              <a:solidFill>
                <a:srgbClr val="FFFFFF"/>
              </a:solidFill>
            </a:endParaRPr>
          </a:p>
        </p:txBody>
      </p:sp>
      <p:sp>
        <p:nvSpPr>
          <p:cNvPr id="954391" name="Text Box 23"/>
          <p:cNvSpPr txBox="1">
            <a:spLocks noChangeArrowheads="1"/>
          </p:cNvSpPr>
          <p:nvPr/>
        </p:nvSpPr>
        <p:spPr bwMode="auto">
          <a:xfrm>
            <a:off x="381000" y="5257800"/>
            <a:ext cx="4191000" cy="400110"/>
          </a:xfrm>
          <a:prstGeom prst="rect">
            <a:avLst/>
          </a:prstGeom>
          <a:noFill/>
          <a:ln w="38100">
            <a:no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1588">
              <a:spcAft>
                <a:spcPct val="0"/>
              </a:spcAft>
              <a:defRPr sz="2400">
                <a:solidFill>
                  <a:schemeClr val="tx1"/>
                </a:solidFill>
                <a:latin typeface="Times New Roman" pitchFamily="18" charset="0"/>
              </a:defRPr>
            </a:lvl1pPr>
            <a:lvl2pPr marL="976313">
              <a:spcAft>
                <a:spcPct val="0"/>
              </a:spcAft>
              <a:defRPr sz="2400">
                <a:solidFill>
                  <a:schemeClr val="tx1"/>
                </a:solidFill>
                <a:latin typeface="Times New Roman" pitchFamily="18" charset="0"/>
              </a:defRPr>
            </a:lvl2pPr>
            <a:lvl3pPr marL="1090613">
              <a:spcAft>
                <a:spcPct val="0"/>
              </a:spcAft>
              <a:defRPr sz="2400">
                <a:solidFill>
                  <a:schemeClr val="tx1"/>
                </a:solidFill>
                <a:latin typeface="Times New Roman" pitchFamily="18" charset="0"/>
              </a:defRPr>
            </a:lvl3pPr>
            <a:lvl4pPr>
              <a:spcAft>
                <a:spcPct val="0"/>
              </a:spcAft>
              <a:defRPr sz="2400">
                <a:solidFill>
                  <a:schemeClr val="tx1"/>
                </a:solidFill>
                <a:latin typeface="Times New Roman" pitchFamily="18" charset="0"/>
              </a:defRPr>
            </a:lvl4pPr>
            <a:lvl5pPr>
              <a:spcAft>
                <a:spcPct val="0"/>
              </a:spcAft>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eaLnBrk="1" hangingPunct="1">
              <a:buClr>
                <a:srgbClr val="333399"/>
              </a:buClr>
              <a:buSzTx/>
              <a:buFont typeface="Wingdings" pitchFamily="2" charset="2"/>
              <a:buNone/>
            </a:pPr>
            <a:r>
              <a:rPr lang="en-US" sz="2000" b="1" dirty="0" smtClean="0">
                <a:solidFill>
                  <a:srgbClr val="FF0000"/>
                </a:solidFill>
                <a:latin typeface="Arial" pitchFamily="34" charset="0"/>
                <a:cs typeface="Times New Roman" pitchFamily="18" charset="0"/>
              </a:rPr>
              <a:t>64% of code never or rarely used</a:t>
            </a:r>
            <a:endParaRPr lang="en-US" sz="2000" b="1" dirty="0">
              <a:solidFill>
                <a:srgbClr val="FF0000"/>
              </a:solidFill>
              <a:latin typeface="Arial" pitchFamily="34" charset="0"/>
              <a:cs typeface="Times New Roman" pitchFamily="18" charset="0"/>
            </a:endParaRPr>
          </a:p>
        </p:txBody>
      </p:sp>
      <p:sp>
        <p:nvSpPr>
          <p:cNvPr id="954392" name="Text Box 24"/>
          <p:cNvSpPr txBox="1">
            <a:spLocks noChangeArrowheads="1"/>
          </p:cNvSpPr>
          <p:nvPr/>
        </p:nvSpPr>
        <p:spPr bwMode="auto">
          <a:xfrm>
            <a:off x="762000" y="5791200"/>
            <a:ext cx="3200400" cy="83099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1588">
              <a:spcAft>
                <a:spcPct val="0"/>
              </a:spcAft>
              <a:defRPr sz="2400">
                <a:solidFill>
                  <a:schemeClr val="tx1"/>
                </a:solidFill>
                <a:latin typeface="Times New Roman" pitchFamily="18" charset="0"/>
              </a:defRPr>
            </a:lvl1pPr>
            <a:lvl2pPr marL="976313">
              <a:spcAft>
                <a:spcPct val="0"/>
              </a:spcAft>
              <a:defRPr sz="2400">
                <a:solidFill>
                  <a:schemeClr val="tx1"/>
                </a:solidFill>
                <a:latin typeface="Times New Roman" pitchFamily="18" charset="0"/>
              </a:defRPr>
            </a:lvl2pPr>
            <a:lvl3pPr marL="1090613">
              <a:spcAft>
                <a:spcPct val="0"/>
              </a:spcAft>
              <a:defRPr sz="2400">
                <a:solidFill>
                  <a:schemeClr val="tx1"/>
                </a:solidFill>
                <a:latin typeface="Times New Roman" pitchFamily="18" charset="0"/>
              </a:defRPr>
            </a:lvl3pPr>
            <a:lvl4pPr>
              <a:spcAft>
                <a:spcPct val="0"/>
              </a:spcAft>
              <a:defRPr sz="2400">
                <a:solidFill>
                  <a:schemeClr val="tx1"/>
                </a:solidFill>
                <a:latin typeface="Times New Roman" pitchFamily="18" charset="0"/>
              </a:defRPr>
            </a:lvl4pPr>
            <a:lvl5pPr>
              <a:spcAft>
                <a:spcPct val="0"/>
              </a:spcAft>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eaLnBrk="1" hangingPunct="1">
              <a:buClr>
                <a:srgbClr val="333399"/>
              </a:buClr>
              <a:buSzTx/>
              <a:buFont typeface="Wingdings" pitchFamily="2" charset="2"/>
              <a:buNone/>
            </a:pPr>
            <a:r>
              <a:rPr lang="en-US" sz="1600" i="1" dirty="0">
                <a:latin typeface="Calibri"/>
                <a:cs typeface="Calibri"/>
              </a:rPr>
              <a:t>Standish Group Study, </a:t>
            </a:r>
          </a:p>
          <a:p>
            <a:pPr algn="ctr" eaLnBrk="1" hangingPunct="1">
              <a:buClr>
                <a:srgbClr val="333399"/>
              </a:buClr>
              <a:buSzTx/>
              <a:buFont typeface="Wingdings" pitchFamily="2" charset="2"/>
              <a:buNone/>
            </a:pPr>
            <a:r>
              <a:rPr lang="en-US" sz="1600" i="1" dirty="0">
                <a:latin typeface="Calibri"/>
                <a:cs typeface="Calibri"/>
              </a:rPr>
              <a:t>reported by CEO Jim Johnson, </a:t>
            </a:r>
            <a:r>
              <a:rPr lang="en-US" sz="1600" i="1" dirty="0" smtClean="0">
                <a:latin typeface="Calibri"/>
                <a:cs typeface="Calibri"/>
              </a:rPr>
              <a:t>XP2002</a:t>
            </a:r>
            <a:r>
              <a:rPr lang="en-US" sz="1600" dirty="0" smtClean="0">
                <a:latin typeface="Calibri"/>
                <a:cs typeface="Calibri"/>
              </a:rPr>
              <a:t> </a:t>
            </a:r>
            <a:endParaRPr lang="en-US" sz="1600" dirty="0">
              <a:latin typeface="Calibri"/>
              <a:cs typeface="Calibri"/>
            </a:endParaRPr>
          </a:p>
        </p:txBody>
      </p:sp>
      <p:grpSp>
        <p:nvGrpSpPr>
          <p:cNvPr id="15" name="Group 14"/>
          <p:cNvGrpSpPr/>
          <p:nvPr/>
        </p:nvGrpSpPr>
        <p:grpSpPr>
          <a:xfrm>
            <a:off x="5105400" y="1752600"/>
            <a:ext cx="3733800" cy="2743199"/>
            <a:chOff x="0" y="609612"/>
            <a:chExt cx="8229600" cy="2821163"/>
          </a:xfrm>
        </p:grpSpPr>
        <p:sp>
          <p:nvSpPr>
            <p:cNvPr id="16" name="Rounded Rectangle 15"/>
            <p:cNvSpPr/>
            <p:nvPr/>
          </p:nvSpPr>
          <p:spPr>
            <a:xfrm>
              <a:off x="0" y="609612"/>
              <a:ext cx="8229600" cy="173616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ounded Rectangle 4"/>
            <p:cNvSpPr/>
            <p:nvPr/>
          </p:nvSpPr>
          <p:spPr>
            <a:xfrm>
              <a:off x="144785" y="754398"/>
              <a:ext cx="7940028" cy="26763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endParaRPr lang="en-US" sz="3200" dirty="0" smtClean="0"/>
            </a:p>
            <a:p>
              <a:pPr lvl="0" algn="ctr" defTabSz="1422400">
                <a:lnSpc>
                  <a:spcPct val="90000"/>
                </a:lnSpc>
                <a:spcBef>
                  <a:spcPct val="0"/>
                </a:spcBef>
                <a:spcAft>
                  <a:spcPct val="35000"/>
                </a:spcAft>
              </a:pPr>
              <a:r>
                <a:rPr lang="en-US" sz="2400" dirty="0" smtClean="0"/>
                <a:t>2% of code used as written</a:t>
              </a:r>
            </a:p>
            <a:p>
              <a:pPr lvl="0" algn="ctr" defTabSz="1422400">
                <a:lnSpc>
                  <a:spcPct val="90000"/>
                </a:lnSpc>
                <a:spcBef>
                  <a:spcPct val="0"/>
                </a:spcBef>
              </a:pPr>
              <a:r>
                <a:rPr lang="en-US" sz="1600" i="1" dirty="0"/>
                <a:t>$35 Billion, DOD Software </a:t>
              </a:r>
            </a:p>
            <a:p>
              <a:pPr lvl="0" algn="ctr" defTabSz="1422400">
                <a:lnSpc>
                  <a:spcPct val="90000"/>
                </a:lnSpc>
                <a:spcBef>
                  <a:spcPct val="0"/>
                </a:spcBef>
                <a:spcAft>
                  <a:spcPct val="35000"/>
                </a:spcAft>
              </a:pPr>
              <a:r>
                <a:rPr lang="en-US" sz="1600" i="1" dirty="0"/>
                <a:t>Crosstalk Journal 2002</a:t>
              </a:r>
            </a:p>
            <a:p>
              <a:pPr lvl="0" algn="ctr" defTabSz="1422400">
                <a:lnSpc>
                  <a:spcPct val="90000"/>
                </a:lnSpc>
                <a:spcBef>
                  <a:spcPct val="0"/>
                </a:spcBef>
                <a:spcAft>
                  <a:spcPct val="35000"/>
                </a:spcAft>
              </a:pPr>
              <a:endParaRPr lang="en-US" sz="3200" dirty="0" smtClean="0"/>
            </a:p>
            <a:p>
              <a:pPr lvl="0" algn="ctr" defTabSz="1422400">
                <a:lnSpc>
                  <a:spcPct val="90000"/>
                </a:lnSpc>
                <a:spcBef>
                  <a:spcPct val="0"/>
                </a:spcBef>
                <a:spcAft>
                  <a:spcPct val="35000"/>
                </a:spcAft>
              </a:pPr>
              <a:endParaRPr lang="en-US" sz="3200" dirty="0"/>
            </a:p>
            <a:p>
              <a:pPr lvl="0" algn="ctr" defTabSz="1422400">
                <a:lnSpc>
                  <a:spcPct val="90000"/>
                </a:lnSpc>
                <a:spcBef>
                  <a:spcPct val="0"/>
                </a:spcBef>
                <a:spcAft>
                  <a:spcPct val="35000"/>
                </a:spcAft>
              </a:pPr>
              <a:endParaRPr lang="en-US" sz="3200" dirty="0"/>
            </a:p>
          </p:txBody>
        </p:sp>
      </p:grpSp>
      <p:grpSp>
        <p:nvGrpSpPr>
          <p:cNvPr id="18" name="Group 17"/>
          <p:cNvGrpSpPr/>
          <p:nvPr/>
        </p:nvGrpSpPr>
        <p:grpSpPr>
          <a:xfrm>
            <a:off x="5105400" y="3657601"/>
            <a:ext cx="3733800" cy="2743199"/>
            <a:chOff x="0" y="609612"/>
            <a:chExt cx="8229600" cy="2821163"/>
          </a:xfrm>
        </p:grpSpPr>
        <p:sp>
          <p:nvSpPr>
            <p:cNvPr id="19" name="Rounded Rectangle 18"/>
            <p:cNvSpPr/>
            <p:nvPr/>
          </p:nvSpPr>
          <p:spPr>
            <a:xfrm>
              <a:off x="0" y="609612"/>
              <a:ext cx="8229600" cy="173616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4"/>
            <p:cNvSpPr/>
            <p:nvPr/>
          </p:nvSpPr>
          <p:spPr>
            <a:xfrm>
              <a:off x="144785" y="754398"/>
              <a:ext cx="7940028" cy="26763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2400" dirty="0" smtClean="0"/>
                <a:t>&lt; </a:t>
              </a:r>
              <a:r>
                <a:rPr lang="en-US" sz="2400" dirty="0"/>
                <a:t>5% of code used</a:t>
              </a:r>
            </a:p>
            <a:p>
              <a:pPr lvl="0" algn="ctr" defTabSz="1422400">
                <a:lnSpc>
                  <a:spcPct val="90000"/>
                </a:lnSpc>
                <a:spcBef>
                  <a:spcPct val="0"/>
                </a:spcBef>
              </a:pPr>
              <a:r>
                <a:rPr lang="en-US" sz="1600" i="1" dirty="0"/>
                <a:t>Commercial Software</a:t>
              </a:r>
            </a:p>
            <a:p>
              <a:pPr lvl="0" algn="ctr" defTabSz="1422400">
                <a:lnSpc>
                  <a:spcPct val="90000"/>
                </a:lnSpc>
              </a:pPr>
              <a:r>
                <a:rPr lang="en-US" sz="1600" i="1" dirty="0"/>
                <a:t>400 projects over 15 years </a:t>
              </a:r>
              <a:r>
                <a:rPr lang="en-US" sz="1600" i="1" dirty="0" smtClean="0"/>
                <a:t>IEEE conference 2001</a:t>
              </a:r>
              <a:endParaRPr lang="en-US" sz="1600" dirty="0" smtClean="0"/>
            </a:p>
            <a:p>
              <a:pPr lvl="0" algn="ctr" defTabSz="1422400">
                <a:lnSpc>
                  <a:spcPct val="90000"/>
                </a:lnSpc>
                <a:spcBef>
                  <a:spcPct val="0"/>
                </a:spcBef>
              </a:pPr>
              <a:endParaRPr lang="en-US" sz="3200" dirty="0"/>
            </a:p>
            <a:p>
              <a:pPr lvl="0" algn="ctr" defTabSz="1422400">
                <a:lnSpc>
                  <a:spcPct val="90000"/>
                </a:lnSpc>
                <a:spcBef>
                  <a:spcPct val="0"/>
                </a:spcBef>
                <a:spcAft>
                  <a:spcPct val="35000"/>
                </a:spcAft>
              </a:pPr>
              <a:endParaRPr lang="en-US" sz="3200" dirty="0"/>
            </a:p>
          </p:txBody>
        </p:sp>
      </p:grpSp>
    </p:spTree>
    <p:extLst>
      <p:ext uri="{BB962C8B-B14F-4D97-AF65-F5344CB8AC3E}">
        <p14:creationId xmlns:p14="http://schemas.microsoft.com/office/powerpoint/2010/main" val="14201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F0C94032-CD4C-4C25-B0C2-CEC720522D92}" type="slidenum">
              <a:rPr kumimoji="0" lang="en-US" smtClean="0"/>
              <a:pPr/>
              <a:t>51</a:t>
            </a:fld>
            <a:endParaRPr kumimoji="0" lang="en-US" dirty="0">
              <a:solidFill>
                <a:srgbClr val="FFFFFF"/>
              </a:solidFill>
            </a:endParaRPr>
          </a:p>
        </p:txBody>
      </p:sp>
      <p:sp>
        <p:nvSpPr>
          <p:cNvPr id="4" name="Content Placeholder 3"/>
          <p:cNvSpPr>
            <a:spLocks noGrp="1"/>
          </p:cNvSpPr>
          <p:nvPr>
            <p:ph sz="quarter" idx="1"/>
          </p:nvPr>
        </p:nvSpPr>
        <p:spPr>
          <a:xfrm>
            <a:off x="612648" y="1752600"/>
            <a:ext cx="8153400" cy="4343400"/>
          </a:xfrm>
        </p:spPr>
        <p:style>
          <a:lnRef idx="2">
            <a:schemeClr val="accent1">
              <a:shade val="50000"/>
            </a:schemeClr>
          </a:lnRef>
          <a:fillRef idx="1">
            <a:schemeClr val="accent1"/>
          </a:fillRef>
          <a:effectRef idx="0">
            <a:schemeClr val="accent1"/>
          </a:effectRef>
          <a:fontRef idx="minor">
            <a:schemeClr val="lt1"/>
          </a:fontRef>
        </p:style>
        <p:txBody>
          <a:bodyPr>
            <a:normAutofit lnSpcReduction="10000"/>
          </a:bodyPr>
          <a:lstStyle/>
          <a:p>
            <a:pPr marL="0" indent="0">
              <a:buNone/>
            </a:pPr>
            <a:r>
              <a:rPr lang="en-US" sz="2800" dirty="0">
                <a:solidFill>
                  <a:schemeClr val="tx1"/>
                </a:solidFill>
              </a:rPr>
              <a:t>“Everyone tries to do too much: solve too many problems, build products with too many features. We say ‘no’ to almost everything. If you include every decent idea that comes along, you’ll just wind up with a half-assed version of your product. What you want to do is build half a product that kicks ass.” </a:t>
            </a:r>
            <a:r>
              <a:rPr lang="en-US" sz="2800" dirty="0" smtClean="0"/>
              <a:t/>
            </a:r>
            <a:br>
              <a:rPr lang="en-US" sz="2800" dirty="0" smtClean="0"/>
            </a:br>
            <a:r>
              <a:rPr lang="en-US" sz="2800" i="1" dirty="0" smtClean="0"/>
              <a:t/>
            </a:r>
            <a:br>
              <a:rPr lang="en-US" sz="2800" i="1" dirty="0" smtClean="0"/>
            </a:br>
            <a:r>
              <a:rPr lang="en-US" sz="2800" dirty="0">
                <a:solidFill>
                  <a:schemeClr val="tx1"/>
                </a:solidFill>
              </a:rPr>
              <a:t>Quotes from the founders of 37signals in Practically Radical by William Taylor, 2011</a:t>
            </a:r>
            <a:r>
              <a:rPr lang="en-US" sz="2800" dirty="0" smtClean="0">
                <a:solidFill>
                  <a:schemeClr val="tx1"/>
                </a:solidFill>
              </a:rPr>
              <a:t>)</a:t>
            </a:r>
            <a:endParaRPr lang="en-US" sz="2800" dirty="0">
              <a:solidFill>
                <a:schemeClr val="tx1"/>
              </a:solidFill>
            </a:endParaRPr>
          </a:p>
          <a:p>
            <a:pPr marL="0" indent="0">
              <a:buNone/>
            </a:pPr>
            <a:endParaRPr lang="en-US" dirty="0"/>
          </a:p>
        </p:txBody>
      </p:sp>
      <p:sp>
        <p:nvSpPr>
          <p:cNvPr id="5" name="Footer Placeholder 4"/>
          <p:cNvSpPr>
            <a:spLocks noGrp="1"/>
          </p:cNvSpPr>
          <p:nvPr>
            <p:ph type="ftr" sz="quarter" idx="11"/>
          </p:nvPr>
        </p:nvSpPr>
        <p:spPr/>
        <p:txBody>
          <a:bodyPr/>
          <a:lstStyle/>
          <a:p>
            <a:r>
              <a:rPr lang="en-US" dirty="0" smtClean="0"/>
              <a:t>©2011 ThoughtWorks, Inc.</a:t>
            </a:r>
            <a:endParaRPr lang="en-US" dirty="0"/>
          </a:p>
        </p:txBody>
      </p:sp>
    </p:spTree>
    <p:extLst>
      <p:ext uri="{BB962C8B-B14F-4D97-AF65-F5344CB8AC3E}">
        <p14:creationId xmlns:p14="http://schemas.microsoft.com/office/powerpoint/2010/main" val="40530464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ChangeArrowheads="1"/>
          </p:cNvSpPr>
          <p:nvPr>
            <p:ph type="title"/>
          </p:nvPr>
        </p:nvSpPr>
        <p:spPr/>
        <p:txBody>
          <a:bodyPr/>
          <a:lstStyle/>
          <a:p>
            <a:r>
              <a:rPr lang="en-US"/>
              <a:t>Traditional Value Curve</a:t>
            </a:r>
          </a:p>
        </p:txBody>
      </p:sp>
      <p:graphicFrame>
        <p:nvGraphicFramePr>
          <p:cNvPr id="955395" name="Object 3"/>
          <p:cNvGraphicFramePr>
            <a:graphicFrameLocks noChangeAspect="1"/>
          </p:cNvGraphicFramePr>
          <p:nvPr/>
        </p:nvGraphicFramePr>
        <p:xfrm>
          <a:off x="1628775" y="1905000"/>
          <a:ext cx="5886450" cy="3752850"/>
        </p:xfrm>
        <a:graphic>
          <a:graphicData uri="http://schemas.openxmlformats.org/presentationml/2006/ole">
            <mc:AlternateContent xmlns:mc="http://schemas.openxmlformats.org/markup-compatibility/2006">
              <mc:Choice xmlns:v="urn:schemas-microsoft-com:vml" Requires="v">
                <p:oleObj spid="_x0000_s6363" name="Worksheet" r:id="rId4" imgW="5562000" imgH="3324240" progId="Excel.Sheet.8">
                  <p:embed/>
                </p:oleObj>
              </mc:Choice>
              <mc:Fallback>
                <p:oleObj name="Worksheet" r:id="rId4" imgW="5562000" imgH="332424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775" y="1905000"/>
                        <a:ext cx="5886450" cy="3752850"/>
                      </a:xfrm>
                      <a:prstGeom prst="rect">
                        <a:avLst/>
                      </a:prstGeom>
                      <a:noFill/>
                      <a:ln>
                        <a:noFill/>
                      </a:ln>
                      <a:effectLst/>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52</a:t>
            </a:fld>
            <a:endParaRPr kumimoji="0" lang="en-US" dirty="0">
              <a:solidFill>
                <a:srgbClr val="FFFFFF"/>
              </a:solidFill>
            </a:endParaRPr>
          </a:p>
        </p:txBody>
      </p:sp>
      <p:sp>
        <p:nvSpPr>
          <p:cNvPr id="2" name="Footer Placeholder 1"/>
          <p:cNvSpPr>
            <a:spLocks noGrp="1"/>
          </p:cNvSpPr>
          <p:nvPr>
            <p:ph type="ftr" sz="quarter" idx="11"/>
          </p:nvPr>
        </p:nvSpPr>
        <p:spPr/>
        <p:txBody>
          <a:bodyPr/>
          <a:lstStyle/>
          <a:p>
            <a:r>
              <a:rPr lang="en-US" smtClean="0"/>
              <a:t>©2011 ThoughtWorks, Inc.</a:t>
            </a:r>
            <a:endParaRPr lang="en-US" dirty="0"/>
          </a:p>
        </p:txBody>
      </p:sp>
    </p:spTree>
    <p:extLst>
      <p:ext uri="{BB962C8B-B14F-4D97-AF65-F5344CB8AC3E}">
        <p14:creationId xmlns:p14="http://schemas.microsoft.com/office/powerpoint/2010/main" val="8785729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p:txBody>
          <a:bodyPr>
            <a:normAutofit/>
          </a:bodyPr>
          <a:lstStyle/>
          <a:p>
            <a:r>
              <a:rPr lang="en-US"/>
              <a:t>Agile Value Curve</a:t>
            </a:r>
          </a:p>
        </p:txBody>
      </p:sp>
      <p:sp>
        <p:nvSpPr>
          <p:cNvPr id="8" name="Slide Number Placeholder 4"/>
          <p:cNvSpPr>
            <a:spLocks noGrp="1"/>
          </p:cNvSpPr>
          <p:nvPr>
            <p:ph type="sldNum" sz="quarter" idx="12"/>
          </p:nvPr>
        </p:nvSpPr>
        <p:spPr/>
        <p:txBody>
          <a:bodyPr>
            <a:normAutofit fontScale="85000" lnSpcReduction="20000"/>
          </a:bodyPr>
          <a:lstStyle/>
          <a:p>
            <a:fld id="{4C36ED70-FA06-4F6E-B93E-20ABA739A5E0}" type="slidenum">
              <a:rPr lang="en-US"/>
              <a:pPr/>
              <a:t>53</a:t>
            </a:fld>
            <a:endParaRPr lang="en-US" sz="1400">
              <a:solidFill>
                <a:schemeClr val="tx1"/>
              </a:solidFill>
            </a:endParaRPr>
          </a:p>
        </p:txBody>
      </p:sp>
      <p:sp>
        <p:nvSpPr>
          <p:cNvPr id="956419" name="Rectangle 3"/>
          <p:cNvSpPr>
            <a:spLocks noGrp="1" noChangeArrowheads="1"/>
          </p:cNvSpPr>
          <p:nvPr>
            <p:ph type="body" sz="half" idx="4294967295"/>
          </p:nvPr>
        </p:nvSpPr>
        <p:spPr>
          <a:xfrm>
            <a:off x="6489700" y="1778000"/>
            <a:ext cx="2654300" cy="4622800"/>
          </a:xfrm>
        </p:spPr>
        <p:txBody>
          <a:bodyPr/>
          <a:lstStyle/>
          <a:p>
            <a:pPr>
              <a:buFont typeface="Wingdings" pitchFamily="2" charset="2"/>
              <a:buNone/>
            </a:pPr>
            <a:r>
              <a:rPr lang="en-US" sz="2000" b="1"/>
              <a:t>Strategies</a:t>
            </a:r>
          </a:p>
          <a:p>
            <a:r>
              <a:rPr lang="en-US" sz="2000"/>
              <a:t>Most valuable first</a:t>
            </a:r>
          </a:p>
          <a:p>
            <a:r>
              <a:rPr lang="en-US" sz="2000"/>
              <a:t>Evolve features</a:t>
            </a:r>
          </a:p>
          <a:p>
            <a:r>
              <a:rPr lang="en-US" sz="2000"/>
              <a:t>Determine right cut-off</a:t>
            </a:r>
          </a:p>
        </p:txBody>
      </p:sp>
      <p:graphicFrame>
        <p:nvGraphicFramePr>
          <p:cNvPr id="956424" name="Object 8"/>
          <p:cNvGraphicFramePr>
            <a:graphicFrameLocks noChangeAspect="1"/>
          </p:cNvGraphicFramePr>
          <p:nvPr/>
        </p:nvGraphicFramePr>
        <p:xfrm>
          <a:off x="152400" y="2286000"/>
          <a:ext cx="5886450" cy="3752850"/>
        </p:xfrm>
        <a:graphic>
          <a:graphicData uri="http://schemas.openxmlformats.org/presentationml/2006/ole">
            <mc:AlternateContent xmlns:mc="http://schemas.openxmlformats.org/markup-compatibility/2006">
              <mc:Choice xmlns:v="urn:schemas-microsoft-com:vml" Requires="v">
                <p:oleObj spid="_x0000_s7387" name="Worksheet" r:id="rId4" imgW="5562000" imgH="3324240" progId="Excel.Sheet.8">
                  <p:embed/>
                </p:oleObj>
              </mc:Choice>
              <mc:Fallback>
                <p:oleObj name="Worksheet" r:id="rId4" imgW="5562000" imgH="332424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286000"/>
                        <a:ext cx="5886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pic>
                </p:oleObj>
              </mc:Fallback>
            </mc:AlternateContent>
          </a:graphicData>
        </a:graphic>
      </p:graphicFrame>
      <p:grpSp>
        <p:nvGrpSpPr>
          <p:cNvPr id="956421" name="Group 5"/>
          <p:cNvGrpSpPr>
            <a:grpSpLocks/>
          </p:cNvGrpSpPr>
          <p:nvPr/>
        </p:nvGrpSpPr>
        <p:grpSpPr bwMode="auto">
          <a:xfrm>
            <a:off x="2590800" y="2286000"/>
            <a:ext cx="3175000" cy="4252913"/>
            <a:chOff x="2256" y="1392"/>
            <a:chExt cx="2000" cy="2679"/>
          </a:xfrm>
        </p:grpSpPr>
        <p:sp>
          <p:nvSpPr>
            <p:cNvPr id="956422" name="Line 6"/>
            <p:cNvSpPr>
              <a:spLocks noChangeShapeType="1"/>
            </p:cNvSpPr>
            <p:nvPr/>
          </p:nvSpPr>
          <p:spPr bwMode="auto">
            <a:xfrm>
              <a:off x="3024" y="1392"/>
              <a:ext cx="0" cy="244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lIns="0" rIns="0" anchor="ctr"/>
            <a:lstStyle/>
            <a:p>
              <a:endParaRPr lang="en-US"/>
            </a:p>
          </p:txBody>
        </p:sp>
        <p:sp>
          <p:nvSpPr>
            <p:cNvPr id="956423" name="Text Box 7"/>
            <p:cNvSpPr txBox="1">
              <a:spLocks noChangeArrowheads="1"/>
            </p:cNvSpPr>
            <p:nvPr/>
          </p:nvSpPr>
          <p:spPr bwMode="auto">
            <a:xfrm>
              <a:off x="2256" y="3840"/>
              <a:ext cx="2000" cy="231"/>
            </a:xfrm>
            <a:prstGeom prst="rect">
              <a:avLst/>
            </a:prstGeom>
            <a:noFill/>
            <a:ln>
              <a:noFill/>
            </a:ln>
            <a:effectLst>
              <a:prstShdw prst="shdw12">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Lst>
          </p:spPr>
          <p:txBody>
            <a:bodyPr wrap="none" lIns="0" rIns="0">
              <a:spAutoFit/>
            </a:bodyPr>
            <a:lstStyle/>
            <a:p>
              <a:pPr eaLnBrk="1" hangingPunct="1">
                <a:spcAft>
                  <a:spcPct val="0"/>
                </a:spcAft>
                <a:buClrTx/>
                <a:buSzTx/>
                <a:buFontTx/>
                <a:buNone/>
              </a:pPr>
              <a:r>
                <a:rPr lang="en-US" sz="1800">
                  <a:solidFill>
                    <a:schemeClr val="tx1"/>
                  </a:solidFill>
                </a:rPr>
                <a:t>Where is the right cut-off point?</a:t>
              </a:r>
            </a:p>
          </p:txBody>
        </p:sp>
      </p:grpSp>
      <p:sp>
        <p:nvSpPr>
          <p:cNvPr id="2" name="Footer Placeholder 1"/>
          <p:cNvSpPr>
            <a:spLocks noGrp="1"/>
          </p:cNvSpPr>
          <p:nvPr>
            <p:ph type="ftr" sz="quarter" idx="11"/>
          </p:nvPr>
        </p:nvSpPr>
        <p:spPr/>
        <p:txBody>
          <a:bodyPr/>
          <a:lstStyle/>
          <a:p>
            <a:r>
              <a:rPr kumimoji="0" lang="en-US" smtClean="0"/>
              <a:t>©2011 ThoughtWorks, Inc.</a:t>
            </a:r>
            <a:endParaRPr kumimoji="0" lang="en-US"/>
          </a:p>
        </p:txBody>
      </p:sp>
    </p:spTree>
    <p:extLst>
      <p:ext uri="{BB962C8B-B14F-4D97-AF65-F5344CB8AC3E}">
        <p14:creationId xmlns:p14="http://schemas.microsoft.com/office/powerpoint/2010/main" val="473209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56421"/>
                                        </p:tgtEl>
                                        <p:attrNameLst>
                                          <p:attrName>style.visibility</p:attrName>
                                        </p:attrNameLst>
                                      </p:cBhvr>
                                      <p:to>
                                        <p:strVal val="visible"/>
                                      </p:to>
                                    </p:set>
                                    <p:anim calcmode="lin" valueType="num">
                                      <p:cBhvr additive="base">
                                        <p:cTn id="7" dur="500" fill="hold"/>
                                        <p:tgtEl>
                                          <p:spTgt spid="956421"/>
                                        </p:tgtEl>
                                        <p:attrNameLst>
                                          <p:attrName>ppt_x</p:attrName>
                                        </p:attrNameLst>
                                      </p:cBhvr>
                                      <p:tavLst>
                                        <p:tav tm="0">
                                          <p:val>
                                            <p:strVal val="0-#ppt_w/2"/>
                                          </p:val>
                                        </p:tav>
                                        <p:tav tm="100000">
                                          <p:val>
                                            <p:strVal val="#ppt_x"/>
                                          </p:val>
                                        </p:tav>
                                      </p:tavLst>
                                    </p:anim>
                                    <p:anim calcmode="lin" valueType="num">
                                      <p:cBhvr additive="base">
                                        <p:cTn id="8" dur="500" fill="hold"/>
                                        <p:tgtEl>
                                          <p:spTgt spid="95642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56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19"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kumimoji="0" lang="en-US" smtClean="0"/>
              <a:t>©2011 ThoughtWorks, Inc.</a:t>
            </a:r>
            <a:endParaRPr kumimoji="0" lang="en-US"/>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54</a:t>
            </a:fld>
            <a:endParaRPr kumimoji="0" lang="en-US" dirty="0">
              <a:solidFill>
                <a:srgbClr val="FFFFFF"/>
              </a:solidFill>
            </a:endParaRPr>
          </a:p>
        </p:txBody>
      </p:sp>
      <p:sp>
        <p:nvSpPr>
          <p:cNvPr id="5" name="Rectangle 2"/>
          <p:cNvSpPr txBox="1">
            <a:spLocks noChangeArrowheads="1"/>
          </p:cNvSpPr>
          <p:nvPr/>
        </p:nvSpPr>
        <p:spPr>
          <a:xfrm>
            <a:off x="879475" y="1598613"/>
            <a:ext cx="7219950" cy="30480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r"/>
            <a:r>
              <a:rPr lang="en-AU" sz="4200" dirty="0" smtClean="0"/>
              <a:t>“ …innovation is not about saying "yes" to everything. It's about saying "no" to all but the most </a:t>
            </a:r>
            <a:r>
              <a:rPr lang="en-AU" sz="4200" dirty="0" smtClean="0">
                <a:solidFill>
                  <a:schemeClr val="accent2">
                    <a:lumMod val="75000"/>
                  </a:schemeClr>
                </a:solidFill>
              </a:rPr>
              <a:t>crucial</a:t>
            </a:r>
            <a:r>
              <a:rPr lang="en-AU" sz="4200" dirty="0" smtClean="0">
                <a:solidFill>
                  <a:srgbClr val="FFFF00"/>
                </a:solidFill>
              </a:rPr>
              <a:t> </a:t>
            </a:r>
            <a:r>
              <a:rPr lang="en-AU" sz="4200" dirty="0" smtClean="0"/>
              <a:t>features.”</a:t>
            </a:r>
            <a:r>
              <a:rPr lang="en-US" sz="3800" dirty="0" smtClean="0"/>
              <a:t> </a:t>
            </a:r>
            <a:endParaRPr lang="en-US" sz="3800" dirty="0"/>
          </a:p>
        </p:txBody>
      </p:sp>
      <p:sp>
        <p:nvSpPr>
          <p:cNvPr id="6" name="Rectangle 3"/>
          <p:cNvSpPr>
            <a:spLocks noChangeArrowheads="1"/>
          </p:cNvSpPr>
          <p:nvPr/>
        </p:nvSpPr>
        <p:spPr bwMode="auto">
          <a:xfrm>
            <a:off x="2507573" y="4695825"/>
            <a:ext cx="5591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000" dirty="0"/>
              <a:t>Steve Jobs, </a:t>
            </a:r>
            <a:r>
              <a:rPr lang="en-AU" sz="2000" dirty="0" smtClean="0"/>
              <a:t>(former CEO </a:t>
            </a:r>
            <a:r>
              <a:rPr lang="en-AU" sz="2000" dirty="0"/>
              <a:t>Apple Computer </a:t>
            </a:r>
            <a:r>
              <a:rPr lang="en-AU" sz="2000" dirty="0" err="1"/>
              <a:t>Inc</a:t>
            </a:r>
            <a:r>
              <a:rPr lang="en-AU" sz="2000" dirty="0"/>
              <a:t>) </a:t>
            </a:r>
            <a:r>
              <a:rPr lang="en-US" sz="2000" dirty="0"/>
              <a:t> </a:t>
            </a:r>
          </a:p>
        </p:txBody>
      </p:sp>
    </p:spTree>
    <p:extLst>
      <p:ext uri="{BB962C8B-B14F-4D97-AF65-F5344CB8AC3E}">
        <p14:creationId xmlns:p14="http://schemas.microsoft.com/office/powerpoint/2010/main" val="40011405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Capability</a:t>
            </a:r>
            <a:endParaRPr lang="en-US" dirty="0"/>
          </a:p>
        </p:txBody>
      </p:sp>
      <p:sp>
        <p:nvSpPr>
          <p:cNvPr id="3" name="Footer Placeholder 2"/>
          <p:cNvSpPr>
            <a:spLocks noGrp="1"/>
          </p:cNvSpPr>
          <p:nvPr>
            <p:ph type="ftr" sz="quarter" idx="11"/>
          </p:nvPr>
        </p:nvSpPr>
        <p:spPr/>
        <p:txBody>
          <a:bodyPr/>
          <a:lstStyle/>
          <a:p>
            <a:r>
              <a:rPr kumimoji="0" lang="en-US" smtClean="0"/>
              <a:t>©2011 ThoughtWorks, Inc.</a:t>
            </a:r>
            <a:endParaRPr kumimoji="0" lang="en-US"/>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55</a:t>
            </a:fld>
            <a:endParaRPr kumimoji="0" lang="en-US" dirty="0">
              <a:solidFill>
                <a:srgbClr val="FFFFFF"/>
              </a:solidFill>
            </a:endParaRPr>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3427520866"/>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6610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Possible—HP’s </a:t>
            </a:r>
            <a:r>
              <a:rPr lang="en-US" dirty="0" err="1" smtClean="0"/>
              <a:t>FutureSmart</a:t>
            </a:r>
            <a:endParaRPr lang="en-US" dirty="0"/>
          </a:p>
        </p:txBody>
      </p:sp>
      <p:sp>
        <p:nvSpPr>
          <p:cNvPr id="5" name="Content Placeholder 4"/>
          <p:cNvSpPr>
            <a:spLocks noGrp="1"/>
          </p:cNvSpPr>
          <p:nvPr>
            <p:ph idx="1"/>
          </p:nvPr>
        </p:nvSpPr>
        <p:spPr>
          <a:xfrm>
            <a:off x="609600" y="1700048"/>
            <a:ext cx="7467600" cy="4114800"/>
          </a:xfrm>
        </p:spPr>
        <p:txBody>
          <a:bodyPr>
            <a:noAutofit/>
          </a:bodyPr>
          <a:lstStyle/>
          <a:p>
            <a:r>
              <a:rPr lang="en-US" sz="2000" dirty="0" smtClean="0"/>
              <a:t>Goal: Revamp HP LaserJet software </a:t>
            </a:r>
            <a:br>
              <a:rPr lang="en-US" sz="2000" dirty="0" smtClean="0"/>
            </a:br>
            <a:r>
              <a:rPr lang="en-US" sz="2000" dirty="0" smtClean="0"/>
              <a:t>across product line</a:t>
            </a:r>
          </a:p>
          <a:p>
            <a:pPr lvl="1"/>
            <a:r>
              <a:rPr lang="en-US" sz="2000" dirty="0" smtClean="0"/>
              <a:t>Common software</a:t>
            </a:r>
          </a:p>
          <a:p>
            <a:pPr lvl="1"/>
            <a:r>
              <a:rPr lang="en-US" sz="2000" dirty="0" smtClean="0"/>
              <a:t>Adaptable</a:t>
            </a:r>
          </a:p>
          <a:p>
            <a:pPr lvl="1"/>
            <a:r>
              <a:rPr lang="en-US" sz="2000" dirty="0" smtClean="0"/>
              <a:t>Applications</a:t>
            </a:r>
          </a:p>
          <a:p>
            <a:r>
              <a:rPr lang="en-US" sz="2000" dirty="0" smtClean="0"/>
              <a:t>5% to 40% innovation  </a:t>
            </a:r>
          </a:p>
          <a:p>
            <a:r>
              <a:rPr lang="en-US" sz="2000" dirty="0" smtClean="0"/>
              <a:t>Cycle time from 2 months to 1 day</a:t>
            </a:r>
          </a:p>
          <a:p>
            <a:r>
              <a:rPr lang="en-US" sz="2000" dirty="0" smtClean="0"/>
              <a:t>Reduced development costs by 40%</a:t>
            </a:r>
          </a:p>
          <a:p>
            <a:r>
              <a:rPr lang="en-US" sz="2000" dirty="0" smtClean="0"/>
              <a:t>Enterprise Agile planning &amp; prioritization</a:t>
            </a:r>
          </a:p>
          <a:p>
            <a:r>
              <a:rPr lang="en-US" sz="2000" dirty="0" smtClean="0"/>
              <a:t>400 people, distributed </a:t>
            </a:r>
          </a:p>
          <a:p>
            <a:r>
              <a:rPr lang="en-US" sz="2000" dirty="0" smtClean="0"/>
              <a:t>Complex and fast changing market </a:t>
            </a:r>
          </a:p>
          <a:p>
            <a:r>
              <a:rPr lang="en-US" sz="2000" dirty="0" smtClean="0"/>
              <a:t>3 years for transformation</a:t>
            </a:r>
          </a:p>
          <a:p>
            <a:r>
              <a:rPr lang="en-US" sz="2000" dirty="0" smtClean="0"/>
              <a:t>Started with CI &amp; CD!</a:t>
            </a:r>
            <a:endParaRPr lang="en-US" sz="2000" dirty="0"/>
          </a:p>
        </p:txBody>
      </p:sp>
      <p:sp>
        <p:nvSpPr>
          <p:cNvPr id="6" name="TextBox 5"/>
          <p:cNvSpPr txBox="1"/>
          <p:nvPr/>
        </p:nvSpPr>
        <p:spPr>
          <a:xfrm>
            <a:off x="5181600" y="5791200"/>
            <a:ext cx="3872920" cy="830997"/>
          </a:xfrm>
          <a:prstGeom prst="rect">
            <a:avLst/>
          </a:prstGeom>
          <a:noFill/>
        </p:spPr>
        <p:txBody>
          <a:bodyPr wrap="none" rtlCol="0">
            <a:spAutoFit/>
          </a:bodyPr>
          <a:lstStyle/>
          <a:p>
            <a:r>
              <a:rPr lang="en-US" sz="1600" dirty="0" smtClean="0"/>
              <a:t>Source: </a:t>
            </a:r>
            <a:r>
              <a:rPr lang="en-US" sz="1600" i="1" dirty="0" smtClean="0"/>
              <a:t>Practical Large Scale Agile</a:t>
            </a:r>
            <a:r>
              <a:rPr lang="en-US" sz="1600" dirty="0" smtClean="0"/>
              <a:t>, </a:t>
            </a:r>
            <a:br>
              <a:rPr lang="en-US" sz="1600" dirty="0" smtClean="0"/>
            </a:br>
            <a:r>
              <a:rPr lang="en-US" sz="1600" dirty="0" smtClean="0"/>
              <a:t>Gary </a:t>
            </a:r>
            <a:r>
              <a:rPr lang="en-US" sz="1600" dirty="0"/>
              <a:t>Gruver, </a:t>
            </a:r>
            <a:r>
              <a:rPr lang="en-US" sz="1600" dirty="0" smtClean="0"/>
              <a:t>Mike Young, Pat </a:t>
            </a:r>
            <a:r>
              <a:rPr lang="en-US" sz="1600" dirty="0" err="1" smtClean="0"/>
              <a:t>Fulghum</a:t>
            </a:r>
            <a:r>
              <a:rPr lang="en-US" sz="1600" dirty="0" smtClean="0"/>
              <a:t>, </a:t>
            </a:r>
            <a:br>
              <a:rPr lang="en-US" sz="1600" dirty="0" smtClean="0"/>
            </a:br>
            <a:r>
              <a:rPr lang="en-US" sz="1600" dirty="0" smtClean="0"/>
              <a:t>Addison Wesley mid-2012 </a:t>
            </a:r>
            <a:endParaRPr lang="en-US" sz="16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067" y="1411396"/>
            <a:ext cx="2095500" cy="205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067" y="3464131"/>
            <a:ext cx="2304308" cy="2304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24227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©2011 ThoughtWorks, Inc.</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57</a:t>
            </a:fld>
            <a:endParaRPr kumimoji="0" lang="en-US" dirty="0">
              <a:solidFill>
                <a:srgbClr val="FFFFFF"/>
              </a:solidFill>
            </a:endParaRPr>
          </a:p>
        </p:txBody>
      </p:sp>
      <p:pic>
        <p:nvPicPr>
          <p:cNvPr id="94210" name="Picture 2"/>
          <p:cNvPicPr>
            <a:picLocks noChangeAspect="1" noChangeArrowheads="1"/>
          </p:cNvPicPr>
          <p:nvPr/>
        </p:nvPicPr>
        <p:blipFill>
          <a:blip r:embed="rId3" cstate="print"/>
          <a:srcRect/>
          <a:stretch>
            <a:fillRect/>
          </a:stretch>
        </p:blipFill>
        <p:spPr bwMode="auto">
          <a:xfrm>
            <a:off x="2010176" y="2743200"/>
            <a:ext cx="4953000" cy="1981200"/>
          </a:xfrm>
          <a:prstGeom prst="rect">
            <a:avLst/>
          </a:prstGeom>
          <a:noFill/>
          <a:ln w="9525">
            <a:noFill/>
            <a:miter lim="800000"/>
            <a:headEnd/>
            <a:tailEnd/>
          </a:ln>
        </p:spPr>
      </p:pic>
      <p:sp>
        <p:nvSpPr>
          <p:cNvPr id="7" name="TextBox 6"/>
          <p:cNvSpPr txBox="1"/>
          <p:nvPr/>
        </p:nvSpPr>
        <p:spPr>
          <a:xfrm>
            <a:off x="152400" y="3379857"/>
            <a:ext cx="1794081" cy="707886"/>
          </a:xfrm>
          <a:prstGeom prst="rect">
            <a:avLst/>
          </a:prstGeom>
          <a:noFill/>
        </p:spPr>
        <p:txBody>
          <a:bodyPr wrap="none" rtlCol="0">
            <a:spAutoFit/>
          </a:bodyPr>
          <a:lstStyle/>
          <a:p>
            <a:pPr algn="ctr"/>
            <a:r>
              <a:rPr lang="en-US" sz="2000" dirty="0" smtClean="0"/>
              <a:t>Feature </a:t>
            </a:r>
            <a:br>
              <a:rPr lang="en-US" sz="2000" dirty="0" smtClean="0"/>
            </a:br>
            <a:r>
              <a:rPr lang="en-US" sz="2000" dirty="0" smtClean="0"/>
              <a:t>Backlog Items</a:t>
            </a:r>
            <a:endParaRPr lang="en-US" sz="2000" dirty="0"/>
          </a:p>
        </p:txBody>
      </p:sp>
      <p:sp>
        <p:nvSpPr>
          <p:cNvPr id="8" name="Title 7"/>
          <p:cNvSpPr>
            <a:spLocks noGrp="1"/>
          </p:cNvSpPr>
          <p:nvPr>
            <p:ph type="title"/>
          </p:nvPr>
        </p:nvSpPr>
        <p:spPr>
          <a:xfrm>
            <a:off x="533400" y="228600"/>
            <a:ext cx="8382000" cy="990600"/>
          </a:xfrm>
        </p:spPr>
        <p:txBody>
          <a:bodyPr>
            <a:noAutofit/>
          </a:bodyPr>
          <a:lstStyle/>
          <a:p>
            <a:r>
              <a:rPr lang="en-US" sz="3200" dirty="0" smtClean="0"/>
              <a:t>Build a Responsive Software Delivery Engine</a:t>
            </a:r>
            <a:endParaRPr lang="en-US" sz="3200" dirty="0"/>
          </a:p>
        </p:txBody>
      </p:sp>
      <p:sp>
        <p:nvSpPr>
          <p:cNvPr id="11" name="TextBox 10"/>
          <p:cNvSpPr txBox="1"/>
          <p:nvPr/>
        </p:nvSpPr>
        <p:spPr>
          <a:xfrm>
            <a:off x="7032814" y="3379857"/>
            <a:ext cx="2022157" cy="707886"/>
          </a:xfrm>
          <a:prstGeom prst="rect">
            <a:avLst/>
          </a:prstGeom>
          <a:noFill/>
        </p:spPr>
        <p:txBody>
          <a:bodyPr wrap="none" rtlCol="0">
            <a:spAutoFit/>
          </a:bodyPr>
          <a:lstStyle/>
          <a:p>
            <a:pPr algn="ctr"/>
            <a:r>
              <a:rPr lang="en-US" sz="2000" dirty="0" smtClean="0"/>
              <a:t>Running</a:t>
            </a:r>
            <a:br>
              <a:rPr lang="en-US" sz="2000" dirty="0" smtClean="0"/>
            </a:br>
            <a:r>
              <a:rPr lang="en-US" sz="2000" dirty="0" smtClean="0"/>
              <a:t>Tested Features</a:t>
            </a:r>
            <a:endParaRPr lang="en-US" sz="2000" dirty="0"/>
          </a:p>
        </p:txBody>
      </p:sp>
      <p:cxnSp>
        <p:nvCxnSpPr>
          <p:cNvPr id="16" name="Straight Arrow Connector 15"/>
          <p:cNvCxnSpPr/>
          <p:nvPr/>
        </p:nvCxnSpPr>
        <p:spPr>
          <a:xfrm flipV="1">
            <a:off x="2286000" y="4724400"/>
            <a:ext cx="838200" cy="457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3648476" y="4724400"/>
            <a:ext cx="838200" cy="457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5029200" y="4724400"/>
            <a:ext cx="838200" cy="457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2590800" y="2286000"/>
            <a:ext cx="762000" cy="457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4105676" y="2284228"/>
            <a:ext cx="762000" cy="457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1330708" y="5181600"/>
            <a:ext cx="1037142" cy="584775"/>
          </a:xfrm>
          <a:prstGeom prst="rect">
            <a:avLst/>
          </a:prstGeom>
          <a:noFill/>
        </p:spPr>
        <p:txBody>
          <a:bodyPr wrap="none" rtlCol="0">
            <a:spAutoFit/>
          </a:bodyPr>
          <a:lstStyle/>
          <a:p>
            <a:pPr algn="ctr"/>
            <a:r>
              <a:rPr lang="en-US" sz="1600" dirty="0" smtClean="0"/>
              <a:t>Technical</a:t>
            </a:r>
            <a:br>
              <a:rPr lang="en-US" sz="1600" dirty="0" smtClean="0"/>
            </a:br>
            <a:r>
              <a:rPr lang="en-US" sz="1600" dirty="0" smtClean="0"/>
              <a:t>debt</a:t>
            </a:r>
            <a:endParaRPr lang="en-US" sz="1600" dirty="0"/>
          </a:p>
        </p:txBody>
      </p:sp>
      <p:sp>
        <p:nvSpPr>
          <p:cNvPr id="27" name="TextBox 26"/>
          <p:cNvSpPr txBox="1"/>
          <p:nvPr/>
        </p:nvSpPr>
        <p:spPr>
          <a:xfrm>
            <a:off x="3352800" y="5181600"/>
            <a:ext cx="617477" cy="584775"/>
          </a:xfrm>
          <a:prstGeom prst="rect">
            <a:avLst/>
          </a:prstGeom>
          <a:noFill/>
        </p:spPr>
        <p:txBody>
          <a:bodyPr wrap="none" rtlCol="0">
            <a:spAutoFit/>
          </a:bodyPr>
          <a:lstStyle/>
          <a:p>
            <a:pPr algn="ctr"/>
            <a:r>
              <a:rPr lang="en-US" sz="1600" dirty="0" smtClean="0"/>
              <a:t>Do</a:t>
            </a:r>
            <a:br>
              <a:rPr lang="en-US" sz="1600" dirty="0" smtClean="0"/>
            </a:br>
            <a:r>
              <a:rPr lang="en-US" sz="1600" dirty="0" smtClean="0"/>
              <a:t>Less</a:t>
            </a:r>
            <a:endParaRPr lang="en-US" sz="1600" dirty="0"/>
          </a:p>
        </p:txBody>
      </p:sp>
      <p:sp>
        <p:nvSpPr>
          <p:cNvPr id="28" name="TextBox 27"/>
          <p:cNvSpPr txBox="1"/>
          <p:nvPr/>
        </p:nvSpPr>
        <p:spPr>
          <a:xfrm>
            <a:off x="2327934" y="1701225"/>
            <a:ext cx="572594" cy="338554"/>
          </a:xfrm>
          <a:prstGeom prst="rect">
            <a:avLst/>
          </a:prstGeom>
          <a:noFill/>
        </p:spPr>
        <p:txBody>
          <a:bodyPr wrap="none" rtlCol="0">
            <a:spAutoFit/>
          </a:bodyPr>
          <a:lstStyle/>
          <a:p>
            <a:pPr algn="ctr"/>
            <a:r>
              <a:rPr lang="en-US" sz="1600" dirty="0" smtClean="0"/>
              <a:t>WIP</a:t>
            </a:r>
            <a:endParaRPr lang="en-US" sz="1600" dirty="0"/>
          </a:p>
        </p:txBody>
      </p:sp>
      <p:sp>
        <p:nvSpPr>
          <p:cNvPr id="29" name="TextBox 28"/>
          <p:cNvSpPr txBox="1"/>
          <p:nvPr/>
        </p:nvSpPr>
        <p:spPr>
          <a:xfrm>
            <a:off x="3759683" y="1699453"/>
            <a:ext cx="691985" cy="338554"/>
          </a:xfrm>
          <a:prstGeom prst="rect">
            <a:avLst/>
          </a:prstGeom>
          <a:noFill/>
        </p:spPr>
        <p:txBody>
          <a:bodyPr wrap="none" rtlCol="0">
            <a:spAutoFit/>
          </a:bodyPr>
          <a:lstStyle/>
          <a:p>
            <a:pPr algn="ctr"/>
            <a:r>
              <a:rPr lang="en-US" sz="1600" dirty="0" smtClean="0"/>
              <a:t>Value</a:t>
            </a:r>
            <a:endParaRPr lang="en-US" sz="1600" dirty="0"/>
          </a:p>
        </p:txBody>
      </p:sp>
      <p:sp>
        <p:nvSpPr>
          <p:cNvPr id="30" name="TextBox 29"/>
          <p:cNvSpPr txBox="1"/>
          <p:nvPr/>
        </p:nvSpPr>
        <p:spPr>
          <a:xfrm>
            <a:off x="4617869" y="5181600"/>
            <a:ext cx="822661" cy="338554"/>
          </a:xfrm>
          <a:prstGeom prst="rect">
            <a:avLst/>
          </a:prstGeom>
          <a:noFill/>
        </p:spPr>
        <p:txBody>
          <a:bodyPr wrap="none" rtlCol="0">
            <a:spAutoFit/>
          </a:bodyPr>
          <a:lstStyle/>
          <a:p>
            <a:pPr algn="ctr"/>
            <a:r>
              <a:rPr lang="en-US" sz="1600" dirty="0" smtClean="0"/>
              <a:t>Quality</a:t>
            </a:r>
            <a:endParaRPr lang="en-US" sz="1600" dirty="0"/>
          </a:p>
        </p:txBody>
      </p:sp>
      <p:sp>
        <p:nvSpPr>
          <p:cNvPr id="31" name="TextBox 30"/>
          <p:cNvSpPr txBox="1"/>
          <p:nvPr/>
        </p:nvSpPr>
        <p:spPr>
          <a:xfrm>
            <a:off x="7311881" y="4445168"/>
            <a:ext cx="1495922" cy="1323439"/>
          </a:xfrm>
          <a:prstGeom prst="rect">
            <a:avLst/>
          </a:prstGeom>
          <a:noFill/>
        </p:spPr>
        <p:txBody>
          <a:bodyPr wrap="none" rtlCol="0">
            <a:spAutoFit/>
          </a:bodyPr>
          <a:lstStyle/>
          <a:p>
            <a:pPr algn="ctr"/>
            <a:r>
              <a:rPr lang="en-US" sz="2000" dirty="0" smtClean="0"/>
              <a:t>Measures:</a:t>
            </a:r>
          </a:p>
          <a:p>
            <a:pPr algn="ctr"/>
            <a:r>
              <a:rPr lang="en-US" sz="2000" dirty="0" smtClean="0"/>
              <a:t>Value</a:t>
            </a:r>
          </a:p>
          <a:p>
            <a:pPr algn="ctr"/>
            <a:r>
              <a:rPr lang="en-US" sz="2000" dirty="0" smtClean="0"/>
              <a:t>Cycle Time</a:t>
            </a:r>
          </a:p>
          <a:p>
            <a:pPr algn="ctr"/>
            <a:r>
              <a:rPr lang="en-US" sz="2000" dirty="0" smtClean="0"/>
              <a:t>Throughput</a:t>
            </a:r>
            <a:endParaRPr lang="en-US" sz="2000" dirty="0"/>
          </a:p>
        </p:txBody>
      </p:sp>
    </p:spTree>
    <p:extLst>
      <p:ext uri="{BB962C8B-B14F-4D97-AF65-F5344CB8AC3E}">
        <p14:creationId xmlns:p14="http://schemas.microsoft.com/office/powerpoint/2010/main" val="168648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Delivery Evolution</a:t>
            </a:r>
            <a:endParaRPr lang="en-US" dirty="0"/>
          </a:p>
        </p:txBody>
      </p:sp>
      <p:sp>
        <p:nvSpPr>
          <p:cNvPr id="3" name="Footer Placeholder 2"/>
          <p:cNvSpPr>
            <a:spLocks noGrp="1"/>
          </p:cNvSpPr>
          <p:nvPr>
            <p:ph type="ftr" sz="quarter" idx="11"/>
          </p:nvPr>
        </p:nvSpPr>
        <p:spPr/>
        <p:txBody>
          <a:bodyPr/>
          <a:lstStyle/>
          <a:p>
            <a:r>
              <a:rPr lang="en-US" dirty="0" smtClean="0"/>
              <a:t>©2011 ThoughtWorks, Inc.</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58</a:t>
            </a:fld>
            <a:endParaRPr kumimoji="0" lang="en-US" dirty="0">
              <a:solidFill>
                <a:srgbClr val="FFFFFF"/>
              </a:solidFill>
            </a:endParaRPr>
          </a:p>
        </p:txBody>
      </p:sp>
      <p:sp>
        <p:nvSpPr>
          <p:cNvPr id="6" name="Rectangle 5"/>
          <p:cNvSpPr/>
          <p:nvPr/>
        </p:nvSpPr>
        <p:spPr>
          <a:xfrm>
            <a:off x="4958146" y="2263974"/>
            <a:ext cx="2438400" cy="609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Maintain</a:t>
            </a:r>
          </a:p>
        </p:txBody>
      </p:sp>
      <p:sp>
        <p:nvSpPr>
          <p:cNvPr id="7" name="Rectangle 6"/>
          <p:cNvSpPr/>
          <p:nvPr/>
        </p:nvSpPr>
        <p:spPr>
          <a:xfrm>
            <a:off x="2519746" y="2263974"/>
            <a:ext cx="2438400" cy="609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a:t>
            </a:r>
            <a:endParaRPr lang="en-US" dirty="0"/>
          </a:p>
        </p:txBody>
      </p:sp>
      <p:sp>
        <p:nvSpPr>
          <p:cNvPr id="8" name="TextBox 7"/>
          <p:cNvSpPr txBox="1"/>
          <p:nvPr/>
        </p:nvSpPr>
        <p:spPr>
          <a:xfrm>
            <a:off x="942964" y="2399497"/>
            <a:ext cx="982961" cy="400110"/>
          </a:xfrm>
          <a:prstGeom prst="rect">
            <a:avLst/>
          </a:prstGeom>
          <a:noFill/>
        </p:spPr>
        <p:txBody>
          <a:bodyPr wrap="none" rtlCol="0">
            <a:spAutoFit/>
          </a:bodyPr>
          <a:lstStyle/>
          <a:p>
            <a:pPr algn="ctr"/>
            <a:r>
              <a:rPr lang="en-US" sz="2000" dirty="0" smtClean="0"/>
              <a:t>Project</a:t>
            </a:r>
            <a:endParaRPr lang="en-US" sz="2000" dirty="0"/>
          </a:p>
        </p:txBody>
      </p:sp>
      <p:sp>
        <p:nvSpPr>
          <p:cNvPr id="10" name="Rectangle 9"/>
          <p:cNvSpPr/>
          <p:nvPr/>
        </p:nvSpPr>
        <p:spPr>
          <a:xfrm>
            <a:off x="2562225" y="3719989"/>
            <a:ext cx="1543050" cy="609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 1</a:t>
            </a:r>
          </a:p>
        </p:txBody>
      </p:sp>
      <p:sp>
        <p:nvSpPr>
          <p:cNvPr id="11" name="TextBox 10"/>
          <p:cNvSpPr txBox="1"/>
          <p:nvPr/>
        </p:nvSpPr>
        <p:spPr>
          <a:xfrm>
            <a:off x="942964" y="3855512"/>
            <a:ext cx="1067921" cy="400110"/>
          </a:xfrm>
          <a:prstGeom prst="rect">
            <a:avLst/>
          </a:prstGeom>
          <a:noFill/>
        </p:spPr>
        <p:txBody>
          <a:bodyPr wrap="none" rtlCol="0">
            <a:spAutoFit/>
          </a:bodyPr>
          <a:lstStyle/>
          <a:p>
            <a:pPr algn="ctr"/>
            <a:r>
              <a:rPr lang="en-US" sz="2000" dirty="0" smtClean="0"/>
              <a:t>Product</a:t>
            </a:r>
            <a:endParaRPr lang="en-US" sz="2000" dirty="0"/>
          </a:p>
        </p:txBody>
      </p:sp>
      <p:sp>
        <p:nvSpPr>
          <p:cNvPr id="12" name="Rectangle 11"/>
          <p:cNvSpPr/>
          <p:nvPr/>
        </p:nvSpPr>
        <p:spPr>
          <a:xfrm>
            <a:off x="4114800" y="3719989"/>
            <a:ext cx="1543050" cy="609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 2</a:t>
            </a:r>
          </a:p>
        </p:txBody>
      </p:sp>
      <p:sp>
        <p:nvSpPr>
          <p:cNvPr id="13" name="Rectangle 12"/>
          <p:cNvSpPr/>
          <p:nvPr/>
        </p:nvSpPr>
        <p:spPr>
          <a:xfrm>
            <a:off x="5657850" y="3719989"/>
            <a:ext cx="1543050" cy="609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 3</a:t>
            </a:r>
          </a:p>
        </p:txBody>
      </p:sp>
      <p:sp>
        <p:nvSpPr>
          <p:cNvPr id="14" name="TextBox 13"/>
          <p:cNvSpPr txBox="1"/>
          <p:nvPr/>
        </p:nvSpPr>
        <p:spPr>
          <a:xfrm>
            <a:off x="3040680" y="1752600"/>
            <a:ext cx="1396536" cy="369332"/>
          </a:xfrm>
          <a:prstGeom prst="rect">
            <a:avLst/>
          </a:prstGeom>
          <a:noFill/>
        </p:spPr>
        <p:txBody>
          <a:bodyPr wrap="none" rtlCol="0">
            <a:spAutoFit/>
          </a:bodyPr>
          <a:lstStyle/>
          <a:p>
            <a:pPr algn="ctr"/>
            <a:r>
              <a:rPr lang="en-US" dirty="0" smtClean="0"/>
              <a:t>12+ months</a:t>
            </a:r>
            <a:endParaRPr lang="en-US" dirty="0"/>
          </a:p>
        </p:txBody>
      </p:sp>
      <p:sp>
        <p:nvSpPr>
          <p:cNvPr id="15" name="TextBox 14"/>
          <p:cNvSpPr txBox="1"/>
          <p:nvPr/>
        </p:nvSpPr>
        <p:spPr>
          <a:xfrm>
            <a:off x="5203366" y="1743135"/>
            <a:ext cx="1947969" cy="369332"/>
          </a:xfrm>
          <a:prstGeom prst="rect">
            <a:avLst/>
          </a:prstGeom>
          <a:noFill/>
        </p:spPr>
        <p:txBody>
          <a:bodyPr wrap="none" rtlCol="0">
            <a:spAutoFit/>
          </a:bodyPr>
          <a:lstStyle/>
          <a:p>
            <a:pPr algn="ctr"/>
            <a:r>
              <a:rPr lang="en-US" dirty="0" smtClean="0"/>
              <a:t>After 12+ months</a:t>
            </a:r>
            <a:endParaRPr lang="en-US" dirty="0"/>
          </a:p>
        </p:txBody>
      </p:sp>
      <p:sp>
        <p:nvSpPr>
          <p:cNvPr id="16" name="TextBox 15"/>
          <p:cNvSpPr txBox="1"/>
          <p:nvPr/>
        </p:nvSpPr>
        <p:spPr>
          <a:xfrm>
            <a:off x="2661130" y="3232011"/>
            <a:ext cx="1345240" cy="369332"/>
          </a:xfrm>
          <a:prstGeom prst="rect">
            <a:avLst/>
          </a:prstGeom>
          <a:noFill/>
        </p:spPr>
        <p:txBody>
          <a:bodyPr wrap="none" rtlCol="0">
            <a:spAutoFit/>
          </a:bodyPr>
          <a:lstStyle/>
          <a:p>
            <a:pPr algn="ctr"/>
            <a:r>
              <a:rPr lang="en-US" dirty="0" smtClean="0"/>
              <a:t>9-12+ </a:t>
            </a:r>
            <a:r>
              <a:rPr lang="en-US" dirty="0" err="1" smtClean="0"/>
              <a:t>mths</a:t>
            </a:r>
            <a:endParaRPr lang="en-US" dirty="0"/>
          </a:p>
        </p:txBody>
      </p:sp>
      <p:sp>
        <p:nvSpPr>
          <p:cNvPr id="17" name="TextBox 16"/>
          <p:cNvSpPr txBox="1"/>
          <p:nvPr/>
        </p:nvSpPr>
        <p:spPr>
          <a:xfrm>
            <a:off x="4213705" y="3232011"/>
            <a:ext cx="1345240" cy="369332"/>
          </a:xfrm>
          <a:prstGeom prst="rect">
            <a:avLst/>
          </a:prstGeom>
          <a:noFill/>
        </p:spPr>
        <p:txBody>
          <a:bodyPr wrap="none" rtlCol="0">
            <a:spAutoFit/>
          </a:bodyPr>
          <a:lstStyle/>
          <a:p>
            <a:pPr algn="ctr"/>
            <a:r>
              <a:rPr lang="en-US" dirty="0" smtClean="0"/>
              <a:t>9-12+ </a:t>
            </a:r>
            <a:r>
              <a:rPr lang="en-US" dirty="0" err="1" smtClean="0"/>
              <a:t>mths</a:t>
            </a:r>
            <a:endParaRPr lang="en-US" dirty="0"/>
          </a:p>
        </p:txBody>
      </p:sp>
      <p:sp>
        <p:nvSpPr>
          <p:cNvPr id="18" name="TextBox 17"/>
          <p:cNvSpPr txBox="1"/>
          <p:nvPr/>
        </p:nvSpPr>
        <p:spPr>
          <a:xfrm>
            <a:off x="5756755" y="3229868"/>
            <a:ext cx="1345240" cy="369332"/>
          </a:xfrm>
          <a:prstGeom prst="rect">
            <a:avLst/>
          </a:prstGeom>
          <a:noFill/>
        </p:spPr>
        <p:txBody>
          <a:bodyPr wrap="none" rtlCol="0">
            <a:spAutoFit/>
          </a:bodyPr>
          <a:lstStyle/>
          <a:p>
            <a:pPr algn="ctr"/>
            <a:r>
              <a:rPr lang="en-US" dirty="0" smtClean="0"/>
              <a:t>9-12+ </a:t>
            </a:r>
            <a:r>
              <a:rPr lang="en-US" dirty="0" err="1" smtClean="0"/>
              <a:t>Mths</a:t>
            </a:r>
            <a:endParaRPr lang="en-US" dirty="0"/>
          </a:p>
        </p:txBody>
      </p:sp>
      <p:sp>
        <p:nvSpPr>
          <p:cNvPr id="19" name="Rectangle 18"/>
          <p:cNvSpPr/>
          <p:nvPr/>
        </p:nvSpPr>
        <p:spPr>
          <a:xfrm>
            <a:off x="2571749" y="5029200"/>
            <a:ext cx="1609725"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 1</a:t>
            </a:r>
          </a:p>
        </p:txBody>
      </p:sp>
      <p:sp>
        <p:nvSpPr>
          <p:cNvPr id="20" name="Rectangle 19"/>
          <p:cNvSpPr/>
          <p:nvPr/>
        </p:nvSpPr>
        <p:spPr>
          <a:xfrm>
            <a:off x="2571750" y="5334000"/>
            <a:ext cx="400050" cy="304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D1</a:t>
            </a:r>
            <a:endParaRPr lang="en-US" sz="1200" dirty="0"/>
          </a:p>
        </p:txBody>
      </p:sp>
      <p:sp>
        <p:nvSpPr>
          <p:cNvPr id="21" name="Rectangle 20"/>
          <p:cNvSpPr/>
          <p:nvPr/>
        </p:nvSpPr>
        <p:spPr>
          <a:xfrm>
            <a:off x="2981325" y="53340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D2</a:t>
            </a:r>
          </a:p>
        </p:txBody>
      </p:sp>
      <p:sp>
        <p:nvSpPr>
          <p:cNvPr id="22" name="Rectangle 21"/>
          <p:cNvSpPr/>
          <p:nvPr/>
        </p:nvSpPr>
        <p:spPr>
          <a:xfrm>
            <a:off x="3381375" y="53340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D3</a:t>
            </a:r>
          </a:p>
        </p:txBody>
      </p:sp>
      <p:sp>
        <p:nvSpPr>
          <p:cNvPr id="23" name="Rectangle 22"/>
          <p:cNvSpPr/>
          <p:nvPr/>
        </p:nvSpPr>
        <p:spPr>
          <a:xfrm>
            <a:off x="3781425" y="53340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t>
            </a:r>
          </a:p>
        </p:txBody>
      </p:sp>
      <p:sp>
        <p:nvSpPr>
          <p:cNvPr id="24" name="TextBox 23"/>
          <p:cNvSpPr txBox="1"/>
          <p:nvPr/>
        </p:nvSpPr>
        <p:spPr>
          <a:xfrm>
            <a:off x="564429" y="5029200"/>
            <a:ext cx="1553630" cy="707886"/>
          </a:xfrm>
          <a:prstGeom prst="rect">
            <a:avLst/>
          </a:prstGeom>
          <a:noFill/>
        </p:spPr>
        <p:txBody>
          <a:bodyPr wrap="none" rtlCol="0">
            <a:spAutoFit/>
          </a:bodyPr>
          <a:lstStyle/>
          <a:p>
            <a:pPr algn="ctr"/>
            <a:r>
              <a:rPr lang="en-US" sz="2000" dirty="0" smtClean="0"/>
              <a:t>Continuous </a:t>
            </a:r>
            <a:br>
              <a:rPr lang="en-US" sz="2000" dirty="0" smtClean="0"/>
            </a:br>
            <a:r>
              <a:rPr lang="en-US" sz="2000" dirty="0" smtClean="0"/>
              <a:t>Delivery</a:t>
            </a:r>
            <a:endParaRPr lang="en-US" sz="2000" dirty="0"/>
          </a:p>
        </p:txBody>
      </p:sp>
      <p:sp>
        <p:nvSpPr>
          <p:cNvPr id="25" name="TextBox 24"/>
          <p:cNvSpPr txBox="1"/>
          <p:nvPr/>
        </p:nvSpPr>
        <p:spPr>
          <a:xfrm>
            <a:off x="2835437" y="4579135"/>
            <a:ext cx="1082348" cy="369332"/>
          </a:xfrm>
          <a:prstGeom prst="rect">
            <a:avLst/>
          </a:prstGeom>
          <a:noFill/>
        </p:spPr>
        <p:txBody>
          <a:bodyPr wrap="none" rtlCol="0">
            <a:spAutoFit/>
          </a:bodyPr>
          <a:lstStyle/>
          <a:p>
            <a:pPr algn="ctr"/>
            <a:r>
              <a:rPr lang="en-US" dirty="0" smtClean="0"/>
              <a:t>3-6 </a:t>
            </a:r>
            <a:r>
              <a:rPr lang="en-US" dirty="0" err="1" smtClean="0"/>
              <a:t>mths</a:t>
            </a:r>
            <a:endParaRPr lang="en-US" dirty="0"/>
          </a:p>
        </p:txBody>
      </p:sp>
      <p:sp>
        <p:nvSpPr>
          <p:cNvPr id="26" name="TextBox 25"/>
          <p:cNvSpPr txBox="1"/>
          <p:nvPr/>
        </p:nvSpPr>
        <p:spPr>
          <a:xfrm>
            <a:off x="2924583" y="5732553"/>
            <a:ext cx="966931" cy="646331"/>
          </a:xfrm>
          <a:prstGeom prst="rect">
            <a:avLst/>
          </a:prstGeom>
          <a:noFill/>
        </p:spPr>
        <p:txBody>
          <a:bodyPr wrap="none" rtlCol="0">
            <a:spAutoFit/>
          </a:bodyPr>
          <a:lstStyle/>
          <a:p>
            <a:pPr algn="ctr"/>
            <a:r>
              <a:rPr lang="en-US" dirty="0" smtClean="0"/>
              <a:t>Days to</a:t>
            </a:r>
            <a:br>
              <a:rPr lang="en-US" dirty="0" smtClean="0"/>
            </a:br>
            <a:r>
              <a:rPr lang="en-US" dirty="0" smtClean="0"/>
              <a:t> Weeks</a:t>
            </a:r>
            <a:endParaRPr lang="en-US" dirty="0"/>
          </a:p>
        </p:txBody>
      </p:sp>
      <p:sp>
        <p:nvSpPr>
          <p:cNvPr id="27" name="Rectangle 26"/>
          <p:cNvSpPr/>
          <p:nvPr/>
        </p:nvSpPr>
        <p:spPr>
          <a:xfrm>
            <a:off x="4148520" y="5029200"/>
            <a:ext cx="1609725"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 2</a:t>
            </a:r>
          </a:p>
        </p:txBody>
      </p:sp>
      <p:sp>
        <p:nvSpPr>
          <p:cNvPr id="28" name="Rectangle 27"/>
          <p:cNvSpPr/>
          <p:nvPr/>
        </p:nvSpPr>
        <p:spPr>
          <a:xfrm>
            <a:off x="4148521" y="5334000"/>
            <a:ext cx="400050" cy="304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D1</a:t>
            </a:r>
          </a:p>
        </p:txBody>
      </p:sp>
      <p:sp>
        <p:nvSpPr>
          <p:cNvPr id="29" name="Rectangle 28"/>
          <p:cNvSpPr/>
          <p:nvPr/>
        </p:nvSpPr>
        <p:spPr>
          <a:xfrm>
            <a:off x="4558096" y="53340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D2</a:t>
            </a:r>
          </a:p>
        </p:txBody>
      </p:sp>
      <p:sp>
        <p:nvSpPr>
          <p:cNvPr id="30" name="Rectangle 29"/>
          <p:cNvSpPr/>
          <p:nvPr/>
        </p:nvSpPr>
        <p:spPr>
          <a:xfrm>
            <a:off x="4958146" y="53340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D3</a:t>
            </a:r>
          </a:p>
        </p:txBody>
      </p:sp>
      <p:sp>
        <p:nvSpPr>
          <p:cNvPr id="31" name="Rectangle 30"/>
          <p:cNvSpPr/>
          <p:nvPr/>
        </p:nvSpPr>
        <p:spPr>
          <a:xfrm>
            <a:off x="5358196" y="53340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t>
            </a:r>
          </a:p>
        </p:txBody>
      </p:sp>
      <p:sp>
        <p:nvSpPr>
          <p:cNvPr id="32" name="TextBox 31"/>
          <p:cNvSpPr txBox="1"/>
          <p:nvPr/>
        </p:nvSpPr>
        <p:spPr>
          <a:xfrm>
            <a:off x="4412208" y="4579135"/>
            <a:ext cx="1082348" cy="369332"/>
          </a:xfrm>
          <a:prstGeom prst="rect">
            <a:avLst/>
          </a:prstGeom>
          <a:noFill/>
        </p:spPr>
        <p:txBody>
          <a:bodyPr wrap="none" rtlCol="0">
            <a:spAutoFit/>
          </a:bodyPr>
          <a:lstStyle/>
          <a:p>
            <a:pPr algn="ctr"/>
            <a:r>
              <a:rPr lang="en-US" dirty="0" smtClean="0"/>
              <a:t>3-6 </a:t>
            </a:r>
            <a:r>
              <a:rPr lang="en-US" dirty="0" err="1" smtClean="0"/>
              <a:t>mths</a:t>
            </a:r>
            <a:endParaRPr lang="en-US" dirty="0"/>
          </a:p>
        </p:txBody>
      </p:sp>
      <p:sp>
        <p:nvSpPr>
          <p:cNvPr id="33" name="TextBox 32"/>
          <p:cNvSpPr txBox="1"/>
          <p:nvPr/>
        </p:nvSpPr>
        <p:spPr>
          <a:xfrm>
            <a:off x="4469294" y="5732553"/>
            <a:ext cx="1031051" cy="646331"/>
          </a:xfrm>
          <a:prstGeom prst="rect">
            <a:avLst/>
          </a:prstGeom>
          <a:noFill/>
        </p:spPr>
        <p:txBody>
          <a:bodyPr wrap="none" rtlCol="0">
            <a:spAutoFit/>
          </a:bodyPr>
          <a:lstStyle/>
          <a:p>
            <a:pPr algn="ctr"/>
            <a:r>
              <a:rPr lang="en-US" dirty="0" smtClean="0"/>
              <a:t>Days to </a:t>
            </a:r>
            <a:br>
              <a:rPr lang="en-US" dirty="0" smtClean="0"/>
            </a:br>
            <a:r>
              <a:rPr lang="en-US" dirty="0" smtClean="0"/>
              <a:t>Weeks</a:t>
            </a:r>
            <a:endParaRPr lang="en-US" dirty="0"/>
          </a:p>
        </p:txBody>
      </p:sp>
      <p:sp>
        <p:nvSpPr>
          <p:cNvPr id="34" name="Rectangle 33"/>
          <p:cNvSpPr/>
          <p:nvPr/>
        </p:nvSpPr>
        <p:spPr>
          <a:xfrm>
            <a:off x="5756755" y="5029200"/>
            <a:ext cx="1609725"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3</a:t>
            </a:r>
          </a:p>
        </p:txBody>
      </p:sp>
      <p:sp>
        <p:nvSpPr>
          <p:cNvPr id="35" name="Rectangle 34"/>
          <p:cNvSpPr/>
          <p:nvPr/>
        </p:nvSpPr>
        <p:spPr>
          <a:xfrm>
            <a:off x="5756756" y="5334000"/>
            <a:ext cx="400050" cy="304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D1</a:t>
            </a:r>
          </a:p>
        </p:txBody>
      </p:sp>
      <p:sp>
        <p:nvSpPr>
          <p:cNvPr id="36" name="Rectangle 35"/>
          <p:cNvSpPr/>
          <p:nvPr/>
        </p:nvSpPr>
        <p:spPr>
          <a:xfrm>
            <a:off x="6166331" y="53340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D2</a:t>
            </a:r>
          </a:p>
        </p:txBody>
      </p:sp>
      <p:sp>
        <p:nvSpPr>
          <p:cNvPr id="37" name="Rectangle 36"/>
          <p:cNvSpPr/>
          <p:nvPr/>
        </p:nvSpPr>
        <p:spPr>
          <a:xfrm>
            <a:off x="6566381" y="53340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D3</a:t>
            </a:r>
          </a:p>
        </p:txBody>
      </p:sp>
      <p:sp>
        <p:nvSpPr>
          <p:cNvPr id="38" name="Rectangle 37"/>
          <p:cNvSpPr/>
          <p:nvPr/>
        </p:nvSpPr>
        <p:spPr>
          <a:xfrm>
            <a:off x="6966431" y="5334000"/>
            <a:ext cx="400050" cy="30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t>
            </a:r>
          </a:p>
        </p:txBody>
      </p:sp>
      <p:sp>
        <p:nvSpPr>
          <p:cNvPr id="39" name="TextBox 38"/>
          <p:cNvSpPr txBox="1"/>
          <p:nvPr/>
        </p:nvSpPr>
        <p:spPr>
          <a:xfrm>
            <a:off x="6020443" y="4579135"/>
            <a:ext cx="1082348" cy="369332"/>
          </a:xfrm>
          <a:prstGeom prst="rect">
            <a:avLst/>
          </a:prstGeom>
          <a:noFill/>
        </p:spPr>
        <p:txBody>
          <a:bodyPr wrap="none" rtlCol="0">
            <a:spAutoFit/>
          </a:bodyPr>
          <a:lstStyle>
            <a:defPPr>
              <a:defRPr lang="en-US"/>
            </a:defPPr>
            <a:lvl1pPr algn="ct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3-6 </a:t>
            </a:r>
            <a:r>
              <a:rPr lang="en-US" dirty="0" err="1"/>
              <a:t>mths</a:t>
            </a:r>
            <a:endParaRPr lang="en-US" dirty="0"/>
          </a:p>
        </p:txBody>
      </p:sp>
      <p:sp>
        <p:nvSpPr>
          <p:cNvPr id="40" name="TextBox 39"/>
          <p:cNvSpPr txBox="1"/>
          <p:nvPr/>
        </p:nvSpPr>
        <p:spPr>
          <a:xfrm>
            <a:off x="6077529" y="5732553"/>
            <a:ext cx="1031051" cy="646331"/>
          </a:xfrm>
          <a:prstGeom prst="rect">
            <a:avLst/>
          </a:prstGeom>
          <a:noFill/>
        </p:spPr>
        <p:txBody>
          <a:bodyPr wrap="none" rtlCol="0">
            <a:spAutoFit/>
          </a:bodyPr>
          <a:lstStyle>
            <a:defPPr>
              <a:defRPr lang="en-US"/>
            </a:defPPr>
            <a:lvl1pPr algn="ct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Days to </a:t>
            </a:r>
            <a:br>
              <a:rPr lang="en-US" dirty="0"/>
            </a:br>
            <a:r>
              <a:rPr lang="en-US" dirty="0"/>
              <a:t>Weeks</a:t>
            </a:r>
          </a:p>
        </p:txBody>
      </p:sp>
    </p:spTree>
    <p:extLst>
      <p:ext uri="{BB962C8B-B14F-4D97-AF65-F5344CB8AC3E}">
        <p14:creationId xmlns:p14="http://schemas.microsoft.com/office/powerpoint/2010/main" val="36730359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 </a:t>
            </a:r>
            <a:endParaRPr lang="en-US" dirty="0"/>
          </a:p>
        </p:txBody>
      </p:sp>
      <p:sp>
        <p:nvSpPr>
          <p:cNvPr id="3" name="Footer Placeholder 2"/>
          <p:cNvSpPr>
            <a:spLocks noGrp="1"/>
          </p:cNvSpPr>
          <p:nvPr>
            <p:ph type="ftr" sz="quarter" idx="11"/>
          </p:nvPr>
        </p:nvSpPr>
        <p:spPr/>
        <p:txBody>
          <a:bodyPr/>
          <a:lstStyle/>
          <a:p>
            <a:r>
              <a:rPr lang="en-US" smtClean="0"/>
              <a:t>©2011 ThoughtWorks, Inc.</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59</a:t>
            </a:fld>
            <a:endParaRPr kumimoji="0" lang="en-US" dirty="0">
              <a:solidFill>
                <a:srgbClr val="FFFFFF"/>
              </a:solidFill>
            </a:endParaRP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4279585242"/>
              </p:ext>
            </p:extLst>
          </p:nvPr>
        </p:nvGraphicFramePr>
        <p:xfrm>
          <a:off x="1066800" y="2057400"/>
          <a:ext cx="7086600" cy="2291080"/>
        </p:xfrm>
        <a:graphic>
          <a:graphicData uri="http://schemas.openxmlformats.org/drawingml/2006/table">
            <a:tbl>
              <a:tblPr firstRow="1" bandRow="1">
                <a:tableStyleId>{21E4AEA4-8DFA-4A89-87EB-49C32662AFE0}</a:tableStyleId>
              </a:tblPr>
              <a:tblGrid>
                <a:gridCol w="1610591"/>
                <a:gridCol w="912668"/>
                <a:gridCol w="1058141"/>
                <a:gridCol w="1143000"/>
                <a:gridCol w="1181100"/>
                <a:gridCol w="1181100"/>
              </a:tblGrid>
              <a:tr h="370840">
                <a:tc>
                  <a:txBody>
                    <a:bodyPr/>
                    <a:lstStyle/>
                    <a:p>
                      <a:pPr algn="ctr"/>
                      <a:r>
                        <a:rPr lang="en-US" dirty="0" smtClean="0"/>
                        <a:t>Product/</a:t>
                      </a:r>
                      <a:br>
                        <a:rPr lang="en-US" dirty="0" smtClean="0"/>
                      </a:br>
                      <a:r>
                        <a:rPr lang="en-US" dirty="0" smtClean="0"/>
                        <a:t>Project</a:t>
                      </a:r>
                      <a:endParaRPr lang="en-US" dirty="0">
                        <a:solidFill>
                          <a:schemeClr val="tx1"/>
                        </a:solidFill>
                      </a:endParaRPr>
                    </a:p>
                  </a:txBody>
                  <a:tcPr/>
                </a:tc>
                <a:tc>
                  <a:txBody>
                    <a:bodyPr/>
                    <a:lstStyle/>
                    <a:p>
                      <a:pPr algn="ctr"/>
                      <a:r>
                        <a:rPr kumimoji="0" lang="en-US" b="1" kern="1200" dirty="0" smtClean="0">
                          <a:solidFill>
                            <a:schemeClr val="lt1"/>
                          </a:solidFill>
                          <a:latin typeface="+mn-lt"/>
                          <a:ea typeface="+mn-ea"/>
                          <a:cs typeface="+mn-cs"/>
                        </a:rPr>
                        <a:t>Value</a:t>
                      </a:r>
                      <a:endParaRPr kumimoji="0" lang="en-US" b="1" kern="1200" dirty="0">
                        <a:solidFill>
                          <a:schemeClr val="lt1"/>
                        </a:solidFill>
                        <a:latin typeface="+mn-lt"/>
                        <a:ea typeface="+mn-ea"/>
                        <a:cs typeface="+mn-cs"/>
                      </a:endParaRPr>
                    </a:p>
                  </a:txBody>
                  <a:tcPr/>
                </a:tc>
                <a:tc>
                  <a:txBody>
                    <a:bodyPr/>
                    <a:lstStyle/>
                    <a:p>
                      <a:pPr algn="ctr"/>
                      <a:r>
                        <a:rPr lang="en-US" dirty="0" smtClean="0"/>
                        <a:t>Size</a:t>
                      </a:r>
                      <a:endParaRPr lang="en-US" dirty="0">
                        <a:solidFill>
                          <a:schemeClr val="tx1"/>
                        </a:solidFill>
                      </a:endParaRPr>
                    </a:p>
                  </a:txBody>
                  <a:tcPr/>
                </a:tc>
                <a:tc>
                  <a:txBody>
                    <a:bodyPr/>
                    <a:lstStyle/>
                    <a:p>
                      <a:pPr algn="ctr"/>
                      <a:r>
                        <a:rPr lang="en-US" dirty="0" smtClean="0"/>
                        <a:t>Cycle</a:t>
                      </a:r>
                      <a:br>
                        <a:rPr lang="en-US" dirty="0" smtClean="0"/>
                      </a:br>
                      <a:r>
                        <a:rPr lang="en-US" dirty="0" smtClean="0"/>
                        <a:t>Time</a:t>
                      </a:r>
                    </a:p>
                  </a:txBody>
                  <a:tcPr/>
                </a:tc>
                <a:tc>
                  <a:txBody>
                    <a:bodyPr/>
                    <a:lstStyle/>
                    <a:p>
                      <a:pPr algn="ctr"/>
                      <a:r>
                        <a:rPr lang="en-US" dirty="0" smtClean="0"/>
                        <a:t>Risk</a:t>
                      </a:r>
                      <a:endParaRPr lang="en-US" dirty="0">
                        <a:solidFill>
                          <a:schemeClr val="tx1"/>
                        </a:solidFill>
                      </a:endParaRPr>
                    </a:p>
                  </a:txBody>
                  <a:tcPr/>
                </a:tc>
                <a:tc>
                  <a:txBody>
                    <a:bodyPr/>
                    <a:lstStyle/>
                    <a:p>
                      <a:pPr algn="ctr"/>
                      <a:r>
                        <a:rPr lang="en-US" dirty="0" smtClean="0"/>
                        <a:t>…</a:t>
                      </a:r>
                      <a:endParaRPr lang="en-US" dirty="0"/>
                    </a:p>
                  </a:txBody>
                  <a:tcPr/>
                </a:tc>
              </a:tr>
              <a:tr h="370840">
                <a:tc>
                  <a:txBody>
                    <a:bodyPr/>
                    <a:lstStyle/>
                    <a:p>
                      <a:r>
                        <a:rPr lang="en-US" dirty="0" smtClean="0"/>
                        <a:t>Web</a:t>
                      </a:r>
                      <a:r>
                        <a:rPr lang="en-US" baseline="0" dirty="0" smtClean="0"/>
                        <a:t> Sales</a:t>
                      </a:r>
                      <a:endParaRPr lang="en-US" dirty="0"/>
                    </a:p>
                  </a:txBody>
                  <a:tcPr/>
                </a:tc>
                <a:tc>
                  <a:txBody>
                    <a:bodyPr/>
                    <a:lstStyle/>
                    <a:p>
                      <a:pPr algn="ctr"/>
                      <a:r>
                        <a:rPr lang="en-US" dirty="0" smtClean="0"/>
                        <a:t>*****</a:t>
                      </a:r>
                      <a:endParaRPr lang="en-US" dirty="0"/>
                    </a:p>
                  </a:txBody>
                  <a:tcPr/>
                </a:tc>
                <a:tc>
                  <a:txBody>
                    <a:bodyPr/>
                    <a:lstStyle/>
                    <a:p>
                      <a:pPr algn="ctr"/>
                      <a:r>
                        <a:rPr lang="en-US" dirty="0" smtClean="0"/>
                        <a:t>Medium</a:t>
                      </a:r>
                      <a:endParaRPr lang="en-US" dirty="0"/>
                    </a:p>
                  </a:txBody>
                  <a:tcPr/>
                </a:tc>
                <a:tc>
                  <a:txBody>
                    <a:bodyPr/>
                    <a:lstStyle/>
                    <a:p>
                      <a:pPr algn="ctr"/>
                      <a:r>
                        <a:rPr lang="en-US" dirty="0" smtClean="0"/>
                        <a:t>1 week</a:t>
                      </a:r>
                      <a:endParaRPr lang="en-US" dirty="0"/>
                    </a:p>
                  </a:txBody>
                  <a:tcPr/>
                </a:tc>
                <a:tc>
                  <a:txBody>
                    <a:bodyPr/>
                    <a:lstStyle/>
                    <a:p>
                      <a:pPr algn="ctr"/>
                      <a:r>
                        <a:rPr lang="en-US" dirty="0" smtClean="0"/>
                        <a:t>Moderate</a:t>
                      </a:r>
                      <a:endParaRPr lang="en-US" dirty="0"/>
                    </a:p>
                  </a:txBody>
                  <a:tcPr/>
                </a:tc>
                <a:tc>
                  <a:txBody>
                    <a:bodyPr/>
                    <a:lstStyle/>
                    <a:p>
                      <a:pPr algn="ctr"/>
                      <a:r>
                        <a:rPr lang="en-US" dirty="0" smtClean="0"/>
                        <a:t>…</a:t>
                      </a:r>
                      <a:endParaRPr lang="en-US" dirty="0"/>
                    </a:p>
                  </a:txBody>
                  <a:tcPr/>
                </a:tc>
              </a:tr>
              <a:tr h="370840">
                <a:tc>
                  <a:txBody>
                    <a:bodyPr/>
                    <a:lstStyle/>
                    <a:p>
                      <a:r>
                        <a:rPr lang="en-US" dirty="0" smtClean="0"/>
                        <a:t>Accounting Upgrades</a:t>
                      </a:r>
                      <a:endParaRPr lang="en-US" dirty="0"/>
                    </a:p>
                  </a:txBody>
                  <a:tcPr/>
                </a:tc>
                <a:tc>
                  <a:txBody>
                    <a:bodyPr/>
                    <a:lstStyle/>
                    <a:p>
                      <a:pPr algn="ctr"/>
                      <a:r>
                        <a:rPr lang="en-US" dirty="0" smtClean="0"/>
                        <a:t>*</a:t>
                      </a:r>
                      <a:endParaRPr lang="en-US" dirty="0"/>
                    </a:p>
                  </a:txBody>
                  <a:tcPr/>
                </a:tc>
                <a:tc>
                  <a:txBody>
                    <a:bodyPr/>
                    <a:lstStyle/>
                    <a:p>
                      <a:pPr algn="ctr"/>
                      <a:r>
                        <a:rPr lang="en-US" dirty="0" smtClean="0"/>
                        <a:t>Small</a:t>
                      </a:r>
                      <a:endParaRPr lang="en-US" dirty="0"/>
                    </a:p>
                  </a:txBody>
                  <a:tcPr/>
                </a:tc>
                <a:tc>
                  <a:txBody>
                    <a:bodyPr/>
                    <a:lstStyle/>
                    <a:p>
                      <a:pPr algn="ctr"/>
                      <a:r>
                        <a:rPr lang="en-US" dirty="0" smtClean="0"/>
                        <a:t>3 months</a:t>
                      </a:r>
                      <a:endParaRPr lang="en-US" dirty="0"/>
                    </a:p>
                  </a:txBody>
                  <a:tcPr/>
                </a:tc>
                <a:tc>
                  <a:txBody>
                    <a:bodyPr/>
                    <a:lstStyle/>
                    <a:p>
                      <a:pPr algn="ctr"/>
                      <a:r>
                        <a:rPr lang="en-US" dirty="0" smtClean="0"/>
                        <a:t>Low</a:t>
                      </a:r>
                      <a:endParaRPr lang="en-US" dirty="0"/>
                    </a:p>
                  </a:txBody>
                  <a:tcPr/>
                </a:tc>
                <a:tc>
                  <a:txBody>
                    <a:bodyPr/>
                    <a:lstStyle/>
                    <a:p>
                      <a:pPr algn="ctr"/>
                      <a:r>
                        <a:rPr lang="en-US" dirty="0" smtClean="0"/>
                        <a:t>…</a:t>
                      </a:r>
                      <a:endParaRPr lang="en-US" dirty="0"/>
                    </a:p>
                  </a:txBody>
                  <a:tcPr/>
                </a:tc>
              </a:tr>
              <a:tr h="370840">
                <a:tc>
                  <a:txBody>
                    <a:bodyPr/>
                    <a:lstStyle/>
                    <a:p>
                      <a:r>
                        <a:rPr lang="en-US" dirty="0" smtClean="0"/>
                        <a:t>Product Mobility App</a:t>
                      </a:r>
                      <a:endParaRPr lang="en-US" dirty="0"/>
                    </a:p>
                  </a:txBody>
                  <a:tcPr/>
                </a:tc>
                <a:tc>
                  <a:txBody>
                    <a:bodyPr/>
                    <a:lstStyle/>
                    <a:p>
                      <a:pPr algn="ctr"/>
                      <a:r>
                        <a:rPr lang="en-US" dirty="0" smtClean="0"/>
                        <a:t>***</a:t>
                      </a:r>
                      <a:endParaRPr lang="en-US" dirty="0"/>
                    </a:p>
                  </a:txBody>
                  <a:tcPr/>
                </a:tc>
                <a:tc>
                  <a:txBody>
                    <a:bodyPr/>
                    <a:lstStyle/>
                    <a:p>
                      <a:pPr algn="ctr"/>
                      <a:r>
                        <a:rPr lang="en-US" dirty="0" smtClean="0"/>
                        <a:t>Small</a:t>
                      </a:r>
                      <a:endParaRPr lang="en-US" dirty="0"/>
                    </a:p>
                  </a:txBody>
                  <a:tcPr/>
                </a:tc>
                <a:tc>
                  <a:txBody>
                    <a:bodyPr/>
                    <a:lstStyle/>
                    <a:p>
                      <a:pPr algn="ctr"/>
                      <a:r>
                        <a:rPr lang="en-US" dirty="0" smtClean="0"/>
                        <a:t>Daily</a:t>
                      </a:r>
                      <a:endParaRPr lang="en-US" dirty="0"/>
                    </a:p>
                  </a:txBody>
                  <a:tcPr/>
                </a:tc>
                <a:tc>
                  <a:txBody>
                    <a:bodyPr/>
                    <a:lstStyle/>
                    <a:p>
                      <a:pPr algn="ctr"/>
                      <a:r>
                        <a:rPr lang="en-US" dirty="0" smtClean="0"/>
                        <a:t>High</a:t>
                      </a:r>
                      <a:endParaRPr lang="en-US" dirty="0"/>
                    </a:p>
                  </a:txBody>
                  <a:tcPr/>
                </a:tc>
                <a:tc>
                  <a:txBody>
                    <a:bodyPr/>
                    <a:lstStyle/>
                    <a:p>
                      <a:pPr algn="ctr"/>
                      <a:r>
                        <a:rPr lang="en-US" dirty="0" smtClean="0"/>
                        <a:t>…</a:t>
                      </a:r>
                      <a:endParaRPr lang="en-US" dirty="0"/>
                    </a:p>
                  </a:txBody>
                  <a:tcPr/>
                </a:tc>
              </a:tr>
            </a:tbl>
          </a:graphicData>
        </a:graphic>
      </p:graphicFrame>
      <p:graphicFrame>
        <p:nvGraphicFramePr>
          <p:cNvPr id="7" name="Diagram 6"/>
          <p:cNvGraphicFramePr/>
          <p:nvPr>
            <p:extLst>
              <p:ext uri="{D42A27DB-BD31-4B8C-83A1-F6EECF244321}">
                <p14:modId xmlns:p14="http://schemas.microsoft.com/office/powerpoint/2010/main" val="3038970865"/>
              </p:ext>
            </p:extLst>
          </p:nvPr>
        </p:nvGraphicFramePr>
        <p:xfrm>
          <a:off x="1676400" y="5105400"/>
          <a:ext cx="6096000"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063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14" name="Text Box 10"/>
          <p:cNvSpPr txBox="1">
            <a:spLocks noChangeArrowheads="1"/>
          </p:cNvSpPr>
          <p:nvPr/>
        </p:nvSpPr>
        <p:spPr bwMode="auto">
          <a:xfrm>
            <a:off x="874556" y="4953000"/>
            <a:ext cx="3056927" cy="954107"/>
          </a:xfrm>
          <a:prstGeom prst="rect">
            <a:avLst/>
          </a:prstGeom>
          <a:noFill/>
          <a:ln>
            <a:noFill/>
          </a:ln>
          <a:effectLst/>
          <a:extLst>
            <a:ext uri="{909E8E84-426E-40DD-AFC4-6F175D3DCCD1}">
              <a14:hiddenFill xmlns:a14="http://schemas.microsoft.com/office/drawing/2010/main">
                <a:solidFill>
                  <a:srgbClr val="99CCFF">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pPr algn="ctr"/>
            <a:r>
              <a:rPr lang="en-US" sz="2800" b="1" dirty="0"/>
              <a:t>Buy pizza </a:t>
            </a:r>
            <a:r>
              <a:rPr lang="en-US" sz="2800" b="1" dirty="0" smtClean="0"/>
              <a:t>and</a:t>
            </a:r>
            <a:r>
              <a:rPr lang="en-US" sz="2800" b="1" dirty="0"/>
              <a:t/>
            </a:r>
            <a:br>
              <a:rPr lang="en-US" sz="2800" b="1" dirty="0"/>
            </a:br>
            <a:r>
              <a:rPr lang="en-US" sz="2800" b="1" dirty="0"/>
              <a:t>get out of the </a:t>
            </a:r>
            <a:r>
              <a:rPr lang="en-US" sz="2800" b="1" dirty="0" smtClean="0"/>
              <a:t>way</a:t>
            </a:r>
            <a:endParaRPr lang="en-US" sz="2800" b="1" dirty="0"/>
          </a:p>
        </p:txBody>
      </p:sp>
      <p:sp>
        <p:nvSpPr>
          <p:cNvPr id="251915" name="Text Box 11"/>
          <p:cNvSpPr txBox="1">
            <a:spLocks noChangeArrowheads="1"/>
          </p:cNvSpPr>
          <p:nvPr/>
        </p:nvSpPr>
        <p:spPr bwMode="auto">
          <a:xfrm>
            <a:off x="3657600" y="1752600"/>
            <a:ext cx="3574697" cy="523220"/>
          </a:xfrm>
          <a:prstGeom prst="rect">
            <a:avLst/>
          </a:prstGeom>
          <a:noFill/>
          <a:ln>
            <a:noFill/>
          </a:ln>
          <a:effectLst/>
          <a:extLst>
            <a:ext uri="{909E8E84-426E-40DD-AFC4-6F175D3DCCD1}">
              <a14:hiddenFill xmlns:a14="http://schemas.microsoft.com/office/drawing/2010/main">
                <a:solidFill>
                  <a:srgbClr val="99CCFF">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defPPr>
              <a:defRPr lang="en-US"/>
            </a:defPPr>
            <a:lvl1pPr algn="ctr">
              <a:defRPr sz="2800" b="1"/>
            </a:lvl1pPr>
          </a:lstStyle>
          <a:p>
            <a:r>
              <a:rPr lang="en-US" dirty="0"/>
              <a:t>Don’t </a:t>
            </a:r>
            <a:r>
              <a:rPr lang="en-US" dirty="0" smtClean="0"/>
              <a:t>micro-manage</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6748" y="4038600"/>
            <a:ext cx="28575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76400"/>
            <a:ext cx="2514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 y="1536508"/>
            <a:ext cx="9144000" cy="4851784"/>
          </a:xfrm>
          <a:prstGeom prst="rect">
            <a:avLst/>
          </a:prstGeom>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272517"/>
            <a:ext cx="2665291"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758" y="4038600"/>
            <a:ext cx="2366942"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3430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61</a:t>
            </a:fld>
            <a:endParaRPr kumimoji="0" lang="en-US" dirty="0">
              <a:solidFill>
                <a:srgbClr val="FFFFFF"/>
              </a:solidFill>
            </a:endParaRP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4024349987"/>
              </p:ext>
            </p:extLst>
          </p:nvPr>
        </p:nvGraphicFramePr>
        <p:xfrm>
          <a:off x="612648" y="1600200"/>
          <a:ext cx="4416552"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dirty="0" smtClean="0"/>
              <a:t>©2011 ThoughtWorks, Inc.</a:t>
            </a:r>
            <a:endParaRPr lang="en-US" dirty="0"/>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200" y="152400"/>
            <a:ext cx="1885950" cy="295275"/>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1070068080"/>
              </p:ext>
            </p:extLst>
          </p:nvPr>
        </p:nvGraphicFramePr>
        <p:xfrm>
          <a:off x="4953000" y="2209800"/>
          <a:ext cx="4210050" cy="3124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p:cNvSpPr txBox="1"/>
          <p:nvPr/>
        </p:nvSpPr>
        <p:spPr>
          <a:xfrm>
            <a:off x="5486400" y="5627845"/>
            <a:ext cx="3724275" cy="40011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000" b="1" dirty="0" smtClean="0">
                <a:solidFill>
                  <a:schemeClr val="accent3"/>
                </a:solidFill>
              </a:rPr>
              <a:t>Values &amp; Principles</a:t>
            </a:r>
            <a:endParaRPr lang="en-US" sz="2000" b="1" dirty="0">
              <a:solidFill>
                <a:schemeClr val="accent3"/>
              </a:solidFill>
            </a:endParaRPr>
          </a:p>
        </p:txBody>
      </p:sp>
    </p:spTree>
    <p:extLst>
      <p:ext uri="{BB962C8B-B14F-4D97-AF65-F5344CB8AC3E}">
        <p14:creationId xmlns:p14="http://schemas.microsoft.com/office/powerpoint/2010/main" val="21735118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4294967295"/>
          </p:nvPr>
        </p:nvSpPr>
        <p:spPr>
          <a:xfrm>
            <a:off x="7924800" y="6477000"/>
            <a:ext cx="1001713" cy="306388"/>
          </a:xfrm>
          <a:prstGeom prst="rect">
            <a:avLst/>
          </a:prstGeom>
        </p:spPr>
        <p:txBody>
          <a:bodyPr/>
          <a:lstStyle/>
          <a:p>
            <a:fld id="{2BA64E27-4380-439C-8554-E8A597FBC6F5}" type="slidenum">
              <a:rPr lang="en-US"/>
              <a:pPr/>
              <a:t>62</a:t>
            </a:fld>
            <a:endParaRPr lang="en-US" sz="1400">
              <a:solidFill>
                <a:schemeClr val="tx1"/>
              </a:solidFill>
            </a:endParaRPr>
          </a:p>
        </p:txBody>
      </p:sp>
      <p:sp>
        <p:nvSpPr>
          <p:cNvPr id="318467" name="Text Box 3"/>
          <p:cNvSpPr txBox="1">
            <a:spLocks noChangeArrowheads="1"/>
          </p:cNvSpPr>
          <p:nvPr/>
        </p:nvSpPr>
        <p:spPr bwMode="auto">
          <a:xfrm>
            <a:off x="1079500" y="3809999"/>
            <a:ext cx="46858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0"/>
              </a:spcAft>
              <a:buClrTx/>
              <a:buSzTx/>
              <a:buFontTx/>
              <a:buNone/>
            </a:pPr>
            <a:r>
              <a:rPr lang="en-US" sz="4000" b="1" dirty="0">
                <a:solidFill>
                  <a:schemeClr val="tx1"/>
                </a:solidFill>
                <a:latin typeface="+mj-lt"/>
              </a:rPr>
              <a:t>Command-Control</a:t>
            </a:r>
          </a:p>
        </p:txBody>
      </p:sp>
      <p:sp>
        <p:nvSpPr>
          <p:cNvPr id="318468" name="Text Box 4"/>
          <p:cNvSpPr txBox="1">
            <a:spLocks noChangeArrowheads="1"/>
          </p:cNvSpPr>
          <p:nvPr/>
        </p:nvSpPr>
        <p:spPr bwMode="auto">
          <a:xfrm>
            <a:off x="838200" y="5486399"/>
            <a:ext cx="522130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spcAft>
                <a:spcPct val="0"/>
              </a:spcAft>
              <a:buClrTx/>
              <a:buSzTx/>
              <a:buFontTx/>
              <a:buNone/>
              <a:defRPr sz="4000" b="1">
                <a:latin typeface="+mj-lt"/>
              </a:defRPr>
            </a:lvl1pPr>
          </a:lstStyle>
          <a:p>
            <a:r>
              <a:rPr lang="en-US" dirty="0"/>
              <a:t>Adaptive Leadership</a:t>
            </a:r>
          </a:p>
        </p:txBody>
      </p:sp>
      <p:sp>
        <p:nvSpPr>
          <p:cNvPr id="318469" name="AutoShape 5"/>
          <p:cNvSpPr>
            <a:spLocks noChangeArrowheads="1"/>
          </p:cNvSpPr>
          <p:nvPr/>
        </p:nvSpPr>
        <p:spPr bwMode="auto">
          <a:xfrm>
            <a:off x="1689100" y="4495799"/>
            <a:ext cx="609600" cy="990600"/>
          </a:xfrm>
          <a:prstGeom prst="downArrow">
            <a:avLst>
              <a:gd name="adj1" fmla="val 50000"/>
              <a:gd name="adj2" fmla="val 40625"/>
            </a:avLst>
          </a:prstGeom>
          <a:solidFill>
            <a:srgbClr val="3366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470" name="AutoShape 6"/>
          <p:cNvSpPr>
            <a:spLocks noChangeArrowheads="1"/>
          </p:cNvSpPr>
          <p:nvPr/>
        </p:nvSpPr>
        <p:spPr bwMode="auto">
          <a:xfrm>
            <a:off x="4508500" y="4511674"/>
            <a:ext cx="609600" cy="990600"/>
          </a:xfrm>
          <a:prstGeom prst="downArrow">
            <a:avLst>
              <a:gd name="adj1" fmla="val 50000"/>
              <a:gd name="adj2" fmla="val 40625"/>
            </a:avLst>
          </a:prstGeom>
          <a:solidFill>
            <a:srgbClr val="3366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4" y="457199"/>
            <a:ext cx="4143375" cy="304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kumimoji="0" lang="en-US" smtClean="0"/>
              <a:t>©2011 ThoughtWorks, Inc.</a:t>
            </a:r>
            <a:endParaRPr kumimoji="0" lang="en-US"/>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1401" y="1295400"/>
            <a:ext cx="2971865" cy="3848185"/>
          </a:xfrm>
          <a:prstGeom prst="rect">
            <a:avLst/>
          </a:prstGeom>
        </p:spPr>
      </p:pic>
    </p:spTree>
    <p:extLst>
      <p:ext uri="{BB962C8B-B14F-4D97-AF65-F5344CB8AC3E}">
        <p14:creationId xmlns:p14="http://schemas.microsoft.com/office/powerpoint/2010/main" val="1116738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9" name="Text Box 1029"/>
          <p:cNvSpPr txBox="1">
            <a:spLocks noChangeArrowheads="1"/>
          </p:cNvSpPr>
          <p:nvPr/>
        </p:nvSpPr>
        <p:spPr bwMode="auto">
          <a:xfrm>
            <a:off x="0" y="0"/>
            <a:ext cx="9144000" cy="6858000"/>
          </a:xfrm>
          <a:prstGeom prst="rect">
            <a:avLst/>
          </a:prstGeom>
          <a:solidFill>
            <a:schemeClr val="accent2">
              <a:alpha val="25000"/>
            </a:schemeClr>
          </a:solidFill>
          <a:ln>
            <a:noFill/>
          </a:ln>
          <a:effectLst/>
          <a:extLst/>
        </p:spPr>
        <p:txBody>
          <a:bodyPr wrap="none" lIns="0" rIns="0" anchor="ctr"/>
          <a:lstStyle>
            <a:lvl1pPr eaLnBrk="0" hangingPunct="0">
              <a:spcAft>
                <a:spcPct val="10000"/>
              </a:spcAft>
              <a:buClr>
                <a:srgbClr val="003366"/>
              </a:buClr>
              <a:buSzPct val="85000"/>
              <a:buFont typeface="ZapfDingbats"/>
              <a:defRPr sz="2600">
                <a:solidFill>
                  <a:srgbClr val="800000"/>
                </a:solidFill>
                <a:latin typeface="Arial" pitchFamily="34" charset="0"/>
              </a:defRPr>
            </a:lvl1pPr>
            <a:lvl2pPr marL="742950" indent="-285750" eaLnBrk="0" hangingPunct="0">
              <a:spcAft>
                <a:spcPct val="10000"/>
              </a:spcAft>
              <a:buClr>
                <a:srgbClr val="003366"/>
              </a:buClr>
              <a:buSzPct val="85000"/>
              <a:buFont typeface="ZapfDingbats"/>
              <a:defRPr sz="2600">
                <a:solidFill>
                  <a:srgbClr val="800000"/>
                </a:solidFill>
                <a:latin typeface="Arial" pitchFamily="34" charset="0"/>
              </a:defRPr>
            </a:lvl2pPr>
            <a:lvl3pPr marL="1143000" indent="-228600" eaLnBrk="0" hangingPunct="0">
              <a:spcAft>
                <a:spcPct val="10000"/>
              </a:spcAft>
              <a:buClr>
                <a:srgbClr val="003366"/>
              </a:buClr>
              <a:buSzPct val="85000"/>
              <a:buFont typeface="ZapfDingbats"/>
              <a:defRPr sz="2600">
                <a:solidFill>
                  <a:srgbClr val="800000"/>
                </a:solidFill>
                <a:latin typeface="Arial" pitchFamily="34" charset="0"/>
              </a:defRPr>
            </a:lvl3pPr>
            <a:lvl4pPr marL="1600200" indent="-228600" eaLnBrk="0" hangingPunct="0">
              <a:spcAft>
                <a:spcPct val="10000"/>
              </a:spcAft>
              <a:buClr>
                <a:srgbClr val="003366"/>
              </a:buClr>
              <a:buSzPct val="85000"/>
              <a:buFont typeface="ZapfDingbats"/>
              <a:defRPr sz="2600">
                <a:solidFill>
                  <a:srgbClr val="800000"/>
                </a:solidFill>
                <a:latin typeface="Arial" pitchFamily="34" charset="0"/>
              </a:defRPr>
            </a:lvl4pPr>
            <a:lvl5pPr marL="2057400" indent="-228600" eaLnBrk="0" hangingPunct="0">
              <a:spcAft>
                <a:spcPct val="10000"/>
              </a:spcAft>
              <a:buClr>
                <a:srgbClr val="003366"/>
              </a:buClr>
              <a:buSzPct val="85000"/>
              <a:buFont typeface="ZapfDingbats"/>
              <a:defRPr sz="2600">
                <a:solidFill>
                  <a:srgbClr val="800000"/>
                </a:solidFill>
                <a:latin typeface="Arial" pitchFamily="34" charset="0"/>
              </a:defRPr>
            </a:lvl5pPr>
            <a:lvl6pPr marL="2514600" indent="-228600" eaLnBrk="0" fontAlgn="base" hangingPunct="0">
              <a:spcBef>
                <a:spcPct val="0"/>
              </a:spcBef>
              <a:spcAft>
                <a:spcPct val="10000"/>
              </a:spcAft>
              <a:buClr>
                <a:srgbClr val="003366"/>
              </a:buClr>
              <a:buSzPct val="85000"/>
              <a:buFont typeface="ZapfDingbats"/>
              <a:defRPr sz="2600">
                <a:solidFill>
                  <a:srgbClr val="800000"/>
                </a:solidFill>
                <a:latin typeface="Arial" pitchFamily="34" charset="0"/>
              </a:defRPr>
            </a:lvl6pPr>
            <a:lvl7pPr marL="2971800" indent="-228600" eaLnBrk="0" fontAlgn="base" hangingPunct="0">
              <a:spcBef>
                <a:spcPct val="0"/>
              </a:spcBef>
              <a:spcAft>
                <a:spcPct val="10000"/>
              </a:spcAft>
              <a:buClr>
                <a:srgbClr val="003366"/>
              </a:buClr>
              <a:buSzPct val="85000"/>
              <a:buFont typeface="ZapfDingbats"/>
              <a:defRPr sz="2600">
                <a:solidFill>
                  <a:srgbClr val="800000"/>
                </a:solidFill>
                <a:latin typeface="Arial" pitchFamily="34" charset="0"/>
              </a:defRPr>
            </a:lvl7pPr>
            <a:lvl8pPr marL="3429000" indent="-228600" eaLnBrk="0" fontAlgn="base" hangingPunct="0">
              <a:spcBef>
                <a:spcPct val="0"/>
              </a:spcBef>
              <a:spcAft>
                <a:spcPct val="10000"/>
              </a:spcAft>
              <a:buClr>
                <a:srgbClr val="003366"/>
              </a:buClr>
              <a:buSzPct val="85000"/>
              <a:buFont typeface="ZapfDingbats"/>
              <a:defRPr sz="2600">
                <a:solidFill>
                  <a:srgbClr val="800000"/>
                </a:solidFill>
                <a:latin typeface="Arial" pitchFamily="34" charset="0"/>
              </a:defRPr>
            </a:lvl8pPr>
            <a:lvl9pPr marL="3886200" indent="-228600" eaLnBrk="0" fontAlgn="base" hangingPunct="0">
              <a:spcBef>
                <a:spcPct val="0"/>
              </a:spcBef>
              <a:spcAft>
                <a:spcPct val="10000"/>
              </a:spcAft>
              <a:buClr>
                <a:srgbClr val="003366"/>
              </a:buClr>
              <a:buSzPct val="85000"/>
              <a:buFont typeface="ZapfDingbats"/>
              <a:defRPr sz="2600">
                <a:solidFill>
                  <a:srgbClr val="800000"/>
                </a:solidFill>
                <a:latin typeface="Arial" pitchFamily="34" charset="0"/>
              </a:defRPr>
            </a:lvl9pPr>
          </a:lstStyle>
          <a:p>
            <a:endParaRPr lang="en-US" sz="2800" b="1">
              <a:solidFill>
                <a:srgbClr val="003366"/>
              </a:solidFill>
            </a:endParaRPr>
          </a:p>
        </p:txBody>
      </p:sp>
      <p:sp>
        <p:nvSpPr>
          <p:cNvPr id="3" name="Slide Number Placeholder 2"/>
          <p:cNvSpPr>
            <a:spLocks noGrp="1"/>
          </p:cNvSpPr>
          <p:nvPr>
            <p:ph type="sldNum" sz="quarter" idx="12"/>
          </p:nvPr>
        </p:nvSpPr>
        <p:spPr/>
        <p:txBody>
          <a:bodyPr>
            <a:normAutofit fontScale="85000" lnSpcReduction="20000"/>
          </a:bodyPr>
          <a:lstStyle/>
          <a:p>
            <a:fld id="{F0C94032-CD4C-4C25-B0C2-CEC720522D92}" type="slidenum">
              <a:rPr lang="en-US" smtClean="0"/>
              <a:pPr/>
              <a:t>63</a:t>
            </a:fld>
            <a:endParaRPr lang="en-US" dirty="0"/>
          </a:p>
        </p:txBody>
      </p:sp>
      <p:sp>
        <p:nvSpPr>
          <p:cNvPr id="65540" name="Rectangle 1027"/>
          <p:cNvSpPr>
            <a:spLocks noGrp="1" noChangeArrowheads="1"/>
          </p:cNvSpPr>
          <p:nvPr>
            <p:ph type="body" idx="1"/>
          </p:nvPr>
        </p:nvSpPr>
        <p:spPr>
          <a:xfrm>
            <a:off x="152400" y="1600200"/>
            <a:ext cx="5181600" cy="1524000"/>
          </a:xfrm>
        </p:spPr>
        <p:txBody>
          <a:bodyPr/>
          <a:lstStyle/>
          <a:p>
            <a:pPr marL="0" indent="0">
              <a:buNone/>
            </a:pPr>
            <a:r>
              <a:rPr lang="en-US" sz="2500" b="1" dirty="0">
                <a:solidFill>
                  <a:srgbClr val="800000"/>
                </a:solidFill>
                <a:latin typeface="Arial" pitchFamily="34" charset="0"/>
              </a:rPr>
              <a:t>“Simple, clear purpose and principles give rise to complex, intelligent behavior</a:t>
            </a:r>
            <a:r>
              <a:rPr lang="en-US" dirty="0" smtClean="0"/>
              <a:t>.”</a:t>
            </a:r>
            <a:endParaRPr lang="en-US" dirty="0"/>
          </a:p>
        </p:txBody>
      </p:sp>
      <p:pic>
        <p:nvPicPr>
          <p:cNvPr id="65541" name="Picture 10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676400"/>
            <a:ext cx="3200400" cy="2170113"/>
          </a:xfrm>
          <a:prstGeom prst="rect">
            <a:avLst/>
          </a:prstGeom>
          <a:noFill/>
          <a:ln>
            <a:noFill/>
          </a:ln>
          <a:effectLst/>
          <a:extLst>
            <a:ext uri="{909E8E84-426E-40DD-AFC4-6F175D3DCCD1}">
              <a14:hiddenFill xmlns:a14="http://schemas.microsoft.com/office/drawing/2010/main">
                <a:solidFill>
                  <a:srgbClr val="99CCFF">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0235" name="Group 1035"/>
          <p:cNvGrpSpPr>
            <a:grpSpLocks/>
          </p:cNvGrpSpPr>
          <p:nvPr/>
        </p:nvGrpSpPr>
        <p:grpSpPr bwMode="auto">
          <a:xfrm>
            <a:off x="152400" y="3505200"/>
            <a:ext cx="6276975" cy="3124200"/>
            <a:chOff x="96" y="2208"/>
            <a:chExt cx="3954" cy="1968"/>
          </a:xfrm>
        </p:grpSpPr>
        <p:pic>
          <p:nvPicPr>
            <p:cNvPr id="65543" name="Picture 1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2" y="2784"/>
              <a:ext cx="1458" cy="1392"/>
            </a:xfrm>
            <a:prstGeom prst="rect">
              <a:avLst/>
            </a:prstGeom>
            <a:noFill/>
            <a:ln>
              <a:noFill/>
            </a:ln>
            <a:effectLst/>
            <a:extLst>
              <a:ext uri="{909E8E84-426E-40DD-AFC4-6F175D3DCCD1}">
                <a14:hiddenFill xmlns:a14="http://schemas.microsoft.com/office/drawing/2010/main">
                  <a:solidFill>
                    <a:srgbClr val="99CCFF">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4" name="Text Box 1033"/>
            <p:cNvSpPr txBox="1">
              <a:spLocks noChangeArrowheads="1"/>
            </p:cNvSpPr>
            <p:nvPr/>
          </p:nvSpPr>
          <p:spPr bwMode="auto">
            <a:xfrm>
              <a:off x="96" y="2208"/>
              <a:ext cx="3120" cy="778"/>
            </a:xfrm>
            <a:prstGeom prst="rect">
              <a:avLst/>
            </a:prstGeom>
            <a:noFill/>
            <a:ln>
              <a:noFill/>
            </a:ln>
            <a:effectLst/>
            <a:extLst>
              <a:ext uri="{909E8E84-426E-40DD-AFC4-6F175D3DCCD1}">
                <a14:hiddenFill xmlns:a14="http://schemas.microsoft.com/office/drawing/2010/main">
                  <a:solidFill>
                    <a:srgbClr val="99CCFF">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Aft>
                  <a:spcPct val="10000"/>
                </a:spcAft>
                <a:buClr>
                  <a:srgbClr val="003366"/>
                </a:buClr>
                <a:buSzPct val="85000"/>
                <a:buFont typeface="ZapfDingbats"/>
                <a:defRPr sz="2600">
                  <a:solidFill>
                    <a:srgbClr val="800000"/>
                  </a:solidFill>
                  <a:latin typeface="Arial" pitchFamily="34" charset="0"/>
                </a:defRPr>
              </a:lvl1pPr>
              <a:lvl2pPr marL="742950" indent="-285750" eaLnBrk="0" hangingPunct="0">
                <a:spcAft>
                  <a:spcPct val="10000"/>
                </a:spcAft>
                <a:buClr>
                  <a:srgbClr val="003366"/>
                </a:buClr>
                <a:buSzPct val="85000"/>
                <a:buFont typeface="ZapfDingbats"/>
                <a:defRPr sz="2600">
                  <a:solidFill>
                    <a:srgbClr val="800000"/>
                  </a:solidFill>
                  <a:latin typeface="Arial" pitchFamily="34" charset="0"/>
                </a:defRPr>
              </a:lvl2pPr>
              <a:lvl3pPr marL="1143000" indent="-228600" eaLnBrk="0" hangingPunct="0">
                <a:spcAft>
                  <a:spcPct val="10000"/>
                </a:spcAft>
                <a:buClr>
                  <a:srgbClr val="003366"/>
                </a:buClr>
                <a:buSzPct val="85000"/>
                <a:buFont typeface="ZapfDingbats"/>
                <a:defRPr sz="2600">
                  <a:solidFill>
                    <a:srgbClr val="800000"/>
                  </a:solidFill>
                  <a:latin typeface="Arial" pitchFamily="34" charset="0"/>
                </a:defRPr>
              </a:lvl3pPr>
              <a:lvl4pPr marL="1600200" indent="-228600" eaLnBrk="0" hangingPunct="0">
                <a:spcAft>
                  <a:spcPct val="10000"/>
                </a:spcAft>
                <a:buClr>
                  <a:srgbClr val="003366"/>
                </a:buClr>
                <a:buSzPct val="85000"/>
                <a:buFont typeface="ZapfDingbats"/>
                <a:defRPr sz="2600">
                  <a:solidFill>
                    <a:srgbClr val="800000"/>
                  </a:solidFill>
                  <a:latin typeface="Arial" pitchFamily="34" charset="0"/>
                </a:defRPr>
              </a:lvl4pPr>
              <a:lvl5pPr marL="2057400" indent="-228600" eaLnBrk="0" hangingPunct="0">
                <a:spcAft>
                  <a:spcPct val="10000"/>
                </a:spcAft>
                <a:buClr>
                  <a:srgbClr val="003366"/>
                </a:buClr>
                <a:buSzPct val="85000"/>
                <a:buFont typeface="ZapfDingbats"/>
                <a:defRPr sz="2600">
                  <a:solidFill>
                    <a:srgbClr val="800000"/>
                  </a:solidFill>
                  <a:latin typeface="Arial" pitchFamily="34" charset="0"/>
                </a:defRPr>
              </a:lvl5pPr>
              <a:lvl6pPr marL="2514600" indent="-228600" eaLnBrk="0" fontAlgn="base" hangingPunct="0">
                <a:spcBef>
                  <a:spcPct val="0"/>
                </a:spcBef>
                <a:spcAft>
                  <a:spcPct val="10000"/>
                </a:spcAft>
                <a:buClr>
                  <a:srgbClr val="003366"/>
                </a:buClr>
                <a:buSzPct val="85000"/>
                <a:buFont typeface="ZapfDingbats"/>
                <a:defRPr sz="2600">
                  <a:solidFill>
                    <a:srgbClr val="800000"/>
                  </a:solidFill>
                  <a:latin typeface="Arial" pitchFamily="34" charset="0"/>
                </a:defRPr>
              </a:lvl6pPr>
              <a:lvl7pPr marL="2971800" indent="-228600" eaLnBrk="0" fontAlgn="base" hangingPunct="0">
                <a:spcBef>
                  <a:spcPct val="0"/>
                </a:spcBef>
                <a:spcAft>
                  <a:spcPct val="10000"/>
                </a:spcAft>
                <a:buClr>
                  <a:srgbClr val="003366"/>
                </a:buClr>
                <a:buSzPct val="85000"/>
                <a:buFont typeface="ZapfDingbats"/>
                <a:defRPr sz="2600">
                  <a:solidFill>
                    <a:srgbClr val="800000"/>
                  </a:solidFill>
                  <a:latin typeface="Arial" pitchFamily="34" charset="0"/>
                </a:defRPr>
              </a:lvl7pPr>
              <a:lvl8pPr marL="3429000" indent="-228600" eaLnBrk="0" fontAlgn="base" hangingPunct="0">
                <a:spcBef>
                  <a:spcPct val="0"/>
                </a:spcBef>
                <a:spcAft>
                  <a:spcPct val="10000"/>
                </a:spcAft>
                <a:buClr>
                  <a:srgbClr val="003366"/>
                </a:buClr>
                <a:buSzPct val="85000"/>
                <a:buFont typeface="ZapfDingbats"/>
                <a:defRPr sz="2600">
                  <a:solidFill>
                    <a:srgbClr val="800000"/>
                  </a:solidFill>
                  <a:latin typeface="Arial" pitchFamily="34" charset="0"/>
                </a:defRPr>
              </a:lvl8pPr>
              <a:lvl9pPr marL="3886200" indent="-228600" eaLnBrk="0" fontAlgn="base" hangingPunct="0">
                <a:spcBef>
                  <a:spcPct val="0"/>
                </a:spcBef>
                <a:spcAft>
                  <a:spcPct val="10000"/>
                </a:spcAft>
                <a:buClr>
                  <a:srgbClr val="003366"/>
                </a:buClr>
                <a:buSzPct val="85000"/>
                <a:buFont typeface="ZapfDingbats"/>
                <a:defRPr sz="2600">
                  <a:solidFill>
                    <a:srgbClr val="800000"/>
                  </a:solidFill>
                  <a:latin typeface="Arial" pitchFamily="34" charset="0"/>
                </a:defRPr>
              </a:lvl9pPr>
            </a:lstStyle>
            <a:p>
              <a:r>
                <a:rPr lang="en-US" sz="2500" b="1" dirty="0"/>
                <a:t>“Complex rules and regulations give rise to simple, stupid behavior.”</a:t>
              </a:r>
            </a:p>
          </p:txBody>
        </p:sp>
      </p:grpSp>
      <p:sp>
        <p:nvSpPr>
          <p:cNvPr id="7" name="Title 6"/>
          <p:cNvSpPr>
            <a:spLocks noGrp="1"/>
          </p:cNvSpPr>
          <p:nvPr>
            <p:ph type="title"/>
          </p:nvPr>
        </p:nvSpPr>
        <p:spPr/>
        <p:txBody>
          <a:bodyPr>
            <a:normAutofit/>
          </a:bodyPr>
          <a:lstStyle/>
          <a:p>
            <a:r>
              <a:rPr lang="en-US" b="1" dirty="0">
                <a:solidFill>
                  <a:srgbClr val="800000"/>
                </a:solidFill>
                <a:latin typeface="Arial" pitchFamily="34" charset="0"/>
                <a:ea typeface="+mn-ea"/>
                <a:cs typeface="+mn-cs"/>
              </a:rPr>
              <a:t>Simple Rules — Dee Hock</a:t>
            </a:r>
          </a:p>
        </p:txBody>
      </p:sp>
      <p:sp>
        <p:nvSpPr>
          <p:cNvPr id="2" name="Footer Placeholder 1"/>
          <p:cNvSpPr>
            <a:spLocks noGrp="1"/>
          </p:cNvSpPr>
          <p:nvPr>
            <p:ph type="ftr" sz="quarter" idx="11"/>
          </p:nvPr>
        </p:nvSpPr>
        <p:spPr/>
        <p:txBody>
          <a:bodyPr/>
          <a:lstStyle/>
          <a:p>
            <a:r>
              <a:rPr lang="en-US" smtClean="0"/>
              <a:t>©2011 ThoughtWorks, Inc.</a:t>
            </a:r>
            <a:endParaRPr lang="en-US" dirty="0"/>
          </a:p>
        </p:txBody>
      </p:sp>
    </p:spTree>
    <p:extLst>
      <p:ext uri="{BB962C8B-B14F-4D97-AF65-F5344CB8AC3E}">
        <p14:creationId xmlns:p14="http://schemas.microsoft.com/office/powerpoint/2010/main" val="590961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0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58000" y="0"/>
            <a:ext cx="2286000" cy="838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4294967295"/>
          </p:nvPr>
        </p:nvSpPr>
        <p:spPr>
          <a:xfrm>
            <a:off x="0" y="6248400"/>
            <a:ext cx="533400" cy="381000"/>
          </a:xfrm>
          <a:prstGeom prst="rect">
            <a:avLst/>
          </a:prstGeom>
        </p:spPr>
        <p:txBody>
          <a:bodyPr/>
          <a:lstStyle/>
          <a:p>
            <a:fld id="{2670BA7B-106C-4962-8808-DEF27E7715A8}" type="slidenum">
              <a:rPr lang="en-US"/>
              <a:pPr/>
              <a:t>64</a:t>
            </a:fld>
            <a:endParaRPr lang="en-US" sz="1400">
              <a:solidFill>
                <a:schemeClr val="tx1"/>
              </a:solidFill>
            </a:endParaRPr>
          </a:p>
        </p:txBody>
      </p:sp>
      <p:pic>
        <p:nvPicPr>
          <p:cNvPr id="3" name="Picture 2"/>
          <p:cNvPicPr>
            <a:picLocks noChangeAspect="1"/>
          </p:cNvPicPr>
          <p:nvPr/>
        </p:nvPicPr>
        <p:blipFill>
          <a:blip r:embed="rId3"/>
          <a:stretch>
            <a:fillRect/>
          </a:stretch>
        </p:blipFill>
        <p:spPr>
          <a:xfrm>
            <a:off x="0" y="3616081"/>
            <a:ext cx="4343400" cy="3257550"/>
          </a:xfrm>
          <a:prstGeom prst="rect">
            <a:avLst/>
          </a:prstGeom>
          <a:effectLst>
            <a:softEdge rad="203200"/>
          </a:effectLst>
        </p:spPr>
      </p:pic>
      <p:pic>
        <p:nvPicPr>
          <p:cNvPr id="5" name="Picture 4"/>
          <p:cNvPicPr>
            <a:picLocks noChangeAspect="1"/>
          </p:cNvPicPr>
          <p:nvPr/>
        </p:nvPicPr>
        <p:blipFill rotWithShape="1">
          <a:blip r:embed="rId4"/>
          <a:srcRect l="5872" t="2069" r="1946" b="4609"/>
          <a:stretch/>
        </p:blipFill>
        <p:spPr>
          <a:xfrm>
            <a:off x="6184211" y="0"/>
            <a:ext cx="2973465" cy="3733800"/>
          </a:xfrm>
          <a:prstGeom prst="rect">
            <a:avLst/>
          </a:prstGeom>
          <a:effectLst>
            <a:softEdge rad="203200"/>
          </a:effectLst>
        </p:spPr>
      </p:pic>
      <p:pic>
        <p:nvPicPr>
          <p:cNvPr id="6" name="Picture 5"/>
          <p:cNvPicPr>
            <a:picLocks noChangeAspect="1"/>
          </p:cNvPicPr>
          <p:nvPr/>
        </p:nvPicPr>
        <p:blipFill>
          <a:blip r:embed="rId5"/>
          <a:stretch>
            <a:fillRect/>
          </a:stretch>
        </p:blipFill>
        <p:spPr>
          <a:xfrm>
            <a:off x="4267200" y="3581400"/>
            <a:ext cx="5029200" cy="3279914"/>
          </a:xfrm>
          <a:prstGeom prst="rect">
            <a:avLst/>
          </a:prstGeom>
          <a:effectLst>
            <a:softEdge rad="203200"/>
          </a:effectLst>
        </p:spPr>
      </p:pic>
      <p:pic>
        <p:nvPicPr>
          <p:cNvPr id="2" name="Picture 1"/>
          <p:cNvPicPr>
            <a:picLocks noChangeAspect="1"/>
          </p:cNvPicPr>
          <p:nvPr/>
        </p:nvPicPr>
        <p:blipFill>
          <a:blip r:embed="rId6"/>
          <a:stretch>
            <a:fillRect/>
          </a:stretch>
        </p:blipFill>
        <p:spPr>
          <a:xfrm>
            <a:off x="0" y="0"/>
            <a:ext cx="6391189" cy="3733800"/>
          </a:xfrm>
          <a:prstGeom prst="rect">
            <a:avLst/>
          </a:prstGeom>
          <a:effectLst>
            <a:softEdge rad="203200"/>
          </a:effectLst>
        </p:spPr>
      </p:pic>
    </p:spTree>
    <p:extLst>
      <p:ext uri="{BB962C8B-B14F-4D97-AF65-F5344CB8AC3E}">
        <p14:creationId xmlns:p14="http://schemas.microsoft.com/office/powerpoint/2010/main" val="164830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nchor="t">
            <a:noAutofit/>
          </a:bodyPr>
          <a:lstStyle/>
          <a:p>
            <a:r>
              <a:rPr lang="en-US" sz="3600" dirty="0" smtClean="0"/>
              <a:t>Adaptive Leadership Mindset</a:t>
            </a:r>
            <a:r>
              <a:rPr lang="en-US" sz="3600" dirty="0"/>
              <a:t/>
            </a:r>
            <a:br>
              <a:rPr lang="en-US" sz="3600" dirty="0"/>
            </a:br>
            <a:endParaRPr lang="en-US" sz="3600" dirty="0"/>
          </a:p>
        </p:txBody>
      </p:sp>
      <p:graphicFrame>
        <p:nvGraphicFramePr>
          <p:cNvPr id="10" name="Content Placeholder 9"/>
          <p:cNvGraphicFramePr>
            <a:graphicFrameLocks noGrp="1"/>
          </p:cNvGraphicFramePr>
          <p:nvPr>
            <p:ph idx="4294967295"/>
            <p:extLst>
              <p:ext uri="{D42A27DB-BD31-4B8C-83A1-F6EECF244321}">
                <p14:modId xmlns:p14="http://schemas.microsoft.com/office/powerpoint/2010/main" val="3808663262"/>
              </p:ext>
            </p:extLst>
          </p:nvPr>
        </p:nvGraphicFramePr>
        <p:xfrm>
          <a:off x="2209800" y="1600200"/>
          <a:ext cx="55626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kumimoji="0" lang="en-US" smtClean="0"/>
              <a:t>©2011 ThoughtWorks, Inc.</a:t>
            </a:r>
            <a:endParaRPr kumimoji="0" lang="en-US"/>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65</a:t>
            </a:fld>
            <a:endParaRPr kumimoji="0" lang="en-US" dirty="0">
              <a:solidFill>
                <a:srgbClr val="FFFFFF"/>
              </a:solidFill>
            </a:endParaRPr>
          </a:p>
        </p:txBody>
      </p:sp>
    </p:spTree>
    <p:extLst>
      <p:ext uri="{BB962C8B-B14F-4D97-AF65-F5344CB8AC3E}">
        <p14:creationId xmlns:p14="http://schemas.microsoft.com/office/powerpoint/2010/main" val="4256101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©2011 ThoughtWorks, Inc.</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66</a:t>
            </a:fld>
            <a:endParaRPr kumimoji="0" lang="en-US" dirty="0">
              <a:solidFill>
                <a:srgbClr val="FFFFFF"/>
              </a:solidFill>
            </a:endParaRP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2958200588"/>
              </p:ext>
            </p:extLst>
          </p:nvPr>
        </p:nvGraphicFramePr>
        <p:xfrm>
          <a:off x="612648" y="2209800"/>
          <a:ext cx="815340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3107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F0C94032-CD4C-4C25-B0C2-CEC720522D92}" type="slidenum">
              <a:rPr kumimoji="0" lang="en-US" smtClean="0"/>
              <a:pPr/>
              <a:t>67</a:t>
            </a:fld>
            <a:endParaRPr kumimoji="0" lang="en-US" dirty="0">
              <a:solidFill>
                <a:srgbClr val="FFFFFF"/>
              </a:solidFill>
            </a:endParaRPr>
          </a:p>
        </p:txBody>
      </p:sp>
      <p:sp>
        <p:nvSpPr>
          <p:cNvPr id="4" name="Text Box 4"/>
          <p:cNvSpPr txBox="1">
            <a:spLocks noChangeArrowheads="1"/>
          </p:cNvSpPr>
          <p:nvPr/>
        </p:nvSpPr>
        <p:spPr bwMode="auto">
          <a:xfrm>
            <a:off x="457200" y="2819400"/>
            <a:ext cx="8229600" cy="213340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gn="ctr" eaLnBrk="0" hangingPunct="0">
              <a:spcAft>
                <a:spcPct val="10000"/>
              </a:spcAft>
              <a:buClr>
                <a:srgbClr val="003366"/>
              </a:buClr>
              <a:buSzPct val="85000"/>
              <a:buFont typeface="ZapfDingbats" charset="0"/>
              <a:buNone/>
            </a:pPr>
            <a:r>
              <a:rPr lang="en-US" sz="2800" dirty="0" smtClean="0">
                <a:cs typeface="Times New Roman" pitchFamily="18" charset="0"/>
              </a:rPr>
              <a:t>A traditional manager focuses on following the plan with minimal changes, whereas an agile leader focuses on adapting successfully to inevitable </a:t>
            </a:r>
            <a:r>
              <a:rPr lang="en-US" sz="2800" i="1" dirty="0" smtClean="0">
                <a:cs typeface="Times New Roman" pitchFamily="18" charset="0"/>
              </a:rPr>
              <a:t>changes</a:t>
            </a:r>
            <a:r>
              <a:rPr lang="en-US" sz="2800" dirty="0" smtClean="0">
                <a:cs typeface="Times New Roman" pitchFamily="18" charset="0"/>
              </a:rPr>
              <a:t>.</a:t>
            </a:r>
            <a:r>
              <a:rPr lang="en-US" sz="2800" dirty="0" smtClean="0"/>
              <a:t> </a:t>
            </a:r>
            <a:r>
              <a:rPr lang="en-US" sz="2000" dirty="0" smtClean="0"/>
              <a:t/>
            </a:r>
            <a:br>
              <a:rPr lang="en-US" sz="2000" dirty="0" smtClean="0"/>
            </a:br>
            <a:endParaRPr lang="en-US" sz="2000" dirty="0" smtClean="0"/>
          </a:p>
          <a:p>
            <a:pPr algn="ctr" eaLnBrk="0" hangingPunct="0">
              <a:spcAft>
                <a:spcPct val="10000"/>
              </a:spcAft>
              <a:buClr>
                <a:srgbClr val="003366"/>
              </a:buClr>
              <a:buSzPct val="85000"/>
              <a:buFont typeface="ZapfDingbats" charset="0"/>
              <a:buNone/>
            </a:pPr>
            <a:r>
              <a:rPr lang="en-US" sz="2000" dirty="0" smtClean="0"/>
              <a:t>–Jim Highsmith</a:t>
            </a:r>
            <a:endParaRPr lang="en-US" sz="2000" dirty="0"/>
          </a:p>
        </p:txBody>
      </p:sp>
    </p:spTree>
    <p:extLst>
      <p:ext uri="{BB962C8B-B14F-4D97-AF65-F5344CB8AC3E}">
        <p14:creationId xmlns:p14="http://schemas.microsoft.com/office/powerpoint/2010/main" val="381127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Predictable versus Adaptable</a:t>
            </a:r>
            <a:endParaRPr lang="en-US" dirty="0"/>
          </a:p>
        </p:txBody>
      </p:sp>
      <p:sp>
        <p:nvSpPr>
          <p:cNvPr id="4" name="Slide Number Placeholder 3"/>
          <p:cNvSpPr>
            <a:spLocks noGrp="1"/>
          </p:cNvSpPr>
          <p:nvPr>
            <p:ph type="sldNum" sz="quarter" idx="12"/>
          </p:nvPr>
        </p:nvSpPr>
        <p:spPr>
          <a:prstGeom prst="rect">
            <a:avLst/>
          </a:prstGeom>
        </p:spPr>
        <p:txBody>
          <a:bodyPr>
            <a:normAutofit fontScale="85000" lnSpcReduction="20000"/>
          </a:bodyPr>
          <a:lstStyle/>
          <a:p>
            <a:fld id="{30A83BA7-076C-4F5C-8F8B-DA3A7D2D34E8}" type="slidenum">
              <a:rPr lang="en-US" smtClean="0"/>
              <a:pPr/>
              <a:t>68</a:t>
            </a:fld>
            <a:endParaRPr lang="en-US" sz="1400" dirty="0">
              <a:solidFill>
                <a:schemeClr val="tx1"/>
              </a:solidFill>
            </a:endParaRPr>
          </a:p>
        </p:txBody>
      </p:sp>
      <p:pic>
        <p:nvPicPr>
          <p:cNvPr id="11" name="Picture 10"/>
          <p:cNvPicPr>
            <a:picLocks noChangeAspect="1"/>
          </p:cNvPicPr>
          <p:nvPr/>
        </p:nvPicPr>
        <p:blipFill>
          <a:blip r:embed="rId3"/>
          <a:stretch>
            <a:fillRect/>
          </a:stretch>
        </p:blipFill>
        <p:spPr>
          <a:xfrm>
            <a:off x="2505535" y="3276600"/>
            <a:ext cx="6437059" cy="3505200"/>
          </a:xfrm>
          <a:prstGeom prst="rect">
            <a:avLst/>
          </a:prstGeom>
          <a:effectLst>
            <a:outerShdw blurRad="50800" dist="38100" dir="2700000" algn="tl" rotWithShape="0">
              <a:schemeClr val="tx1">
                <a:lumMod val="85000"/>
                <a:lumOff val="15000"/>
                <a:alpha val="43000"/>
              </a:schemeClr>
            </a:outerShdw>
          </a:effectLst>
        </p:spPr>
      </p:pic>
      <p:pic>
        <p:nvPicPr>
          <p:cNvPr id="3" name="Picture 2"/>
          <p:cNvPicPr>
            <a:picLocks noChangeAspect="1"/>
          </p:cNvPicPr>
          <p:nvPr/>
        </p:nvPicPr>
        <p:blipFill>
          <a:blip r:embed="rId4"/>
          <a:stretch>
            <a:fillRect/>
          </a:stretch>
        </p:blipFill>
        <p:spPr>
          <a:xfrm>
            <a:off x="533400" y="1371600"/>
            <a:ext cx="4114800" cy="2939143"/>
          </a:xfrm>
          <a:prstGeom prst="rect">
            <a:avLst/>
          </a:prstGeom>
          <a:effectLst>
            <a:outerShdw blurRad="50800" dist="38100" dir="2700000" algn="tl" rotWithShape="0">
              <a:schemeClr val="tx1">
                <a:lumMod val="85000"/>
                <a:lumOff val="15000"/>
                <a:alpha val="43000"/>
              </a:schemeClr>
            </a:outerShdw>
          </a:effectLst>
        </p:spPr>
      </p:pic>
    </p:spTree>
    <p:extLst>
      <p:ext uri="{BB962C8B-B14F-4D97-AF65-F5344CB8AC3E}">
        <p14:creationId xmlns:p14="http://schemas.microsoft.com/office/powerpoint/2010/main" val="61825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Tools for Adapting</a:t>
            </a:r>
            <a:endParaRPr lang="en-US" dirty="0"/>
          </a:p>
        </p:txBody>
      </p:sp>
      <p:sp>
        <p:nvSpPr>
          <p:cNvPr id="3" name="Footer Placeholder 2"/>
          <p:cNvSpPr>
            <a:spLocks noGrp="1"/>
          </p:cNvSpPr>
          <p:nvPr>
            <p:ph type="ftr" sz="quarter" idx="11"/>
          </p:nvPr>
        </p:nvSpPr>
        <p:spPr/>
        <p:txBody>
          <a:bodyPr/>
          <a:lstStyle/>
          <a:p>
            <a:r>
              <a:rPr kumimoji="0" lang="en-US" smtClean="0"/>
              <a:t>©2011 ThoughtWorks, Inc.</a:t>
            </a:r>
            <a:endParaRPr kumimoji="0" lang="en-US"/>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69</a:t>
            </a:fld>
            <a:endParaRPr kumimoji="0" lang="en-US" dirty="0">
              <a:solidFill>
                <a:srgbClr val="FFFFFF"/>
              </a:solidFill>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24170"/>
          <a:stretch/>
        </p:blipFill>
        <p:spPr>
          <a:xfrm>
            <a:off x="19455" y="1524000"/>
            <a:ext cx="3904488" cy="222114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32" t="-553" r="-332" b="32434"/>
          <a:stretch/>
        </p:blipFill>
        <p:spPr>
          <a:xfrm>
            <a:off x="152400" y="3712723"/>
            <a:ext cx="3904488" cy="1995273"/>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13745" b="28137"/>
          <a:stretch/>
        </p:blipFill>
        <p:spPr>
          <a:xfrm>
            <a:off x="4495800" y="1634247"/>
            <a:ext cx="3904488" cy="1702340"/>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5756" b="12879"/>
          <a:stretch/>
        </p:blipFill>
        <p:spPr>
          <a:xfrm>
            <a:off x="4800600" y="3745149"/>
            <a:ext cx="3904488" cy="2383278"/>
          </a:xfrm>
          <a:prstGeom prst="rect">
            <a:avLst/>
          </a:prstGeom>
        </p:spPr>
      </p:pic>
      <p:sp>
        <p:nvSpPr>
          <p:cNvPr id="9" name="TextBox 8"/>
          <p:cNvSpPr txBox="1"/>
          <p:nvPr/>
        </p:nvSpPr>
        <p:spPr>
          <a:xfrm>
            <a:off x="805774" y="3790372"/>
            <a:ext cx="3461426" cy="461665"/>
          </a:xfrm>
          <a:prstGeom prst="rect">
            <a:avLst/>
          </a:prstGeom>
          <a:noFill/>
        </p:spPr>
        <p:txBody>
          <a:bodyPr wrap="square" rtlCol="0">
            <a:spAutoFit/>
          </a:bodyPr>
          <a:lstStyle/>
          <a:p>
            <a:pPr algn="ctr"/>
            <a:r>
              <a:rPr lang="en-US" sz="1200" dirty="0"/>
              <a:t>Purpose Alignment Model </a:t>
            </a:r>
            <a:r>
              <a:rPr lang="en-US" sz="1200" dirty="0" smtClean="0"/>
              <a:t/>
            </a:r>
            <a:br>
              <a:rPr lang="en-US" sz="1200" dirty="0" smtClean="0"/>
            </a:br>
            <a:r>
              <a:rPr lang="en-US" sz="1200" dirty="0" smtClean="0"/>
              <a:t>(</a:t>
            </a:r>
            <a:r>
              <a:rPr lang="en-US" sz="1200" dirty="0"/>
              <a:t>Pixton, </a:t>
            </a:r>
            <a:r>
              <a:rPr lang="en-US" sz="1200" dirty="0" err="1"/>
              <a:t>Nickolaisen</a:t>
            </a:r>
            <a:r>
              <a:rPr lang="en-US" sz="1200" dirty="0"/>
              <a:t>, Little, &amp; McDonald, 2009)</a:t>
            </a:r>
          </a:p>
        </p:txBody>
      </p:sp>
      <p:sp>
        <p:nvSpPr>
          <p:cNvPr id="10" name="TextBox 9"/>
          <p:cNvSpPr txBox="1"/>
          <p:nvPr/>
        </p:nvSpPr>
        <p:spPr>
          <a:xfrm>
            <a:off x="616539" y="5707996"/>
            <a:ext cx="3461426" cy="276999"/>
          </a:xfrm>
          <a:prstGeom prst="rect">
            <a:avLst/>
          </a:prstGeom>
          <a:noFill/>
        </p:spPr>
        <p:txBody>
          <a:bodyPr wrap="square" rtlCol="0">
            <a:spAutoFit/>
          </a:bodyPr>
          <a:lstStyle/>
          <a:p>
            <a:pPr algn="ctr"/>
            <a:r>
              <a:rPr lang="en-US" sz="1200" dirty="0"/>
              <a:t>The Short Horizon </a:t>
            </a:r>
            <a:r>
              <a:rPr lang="en-US" sz="1200" dirty="0" smtClean="0"/>
              <a:t>Model</a:t>
            </a:r>
            <a:endParaRPr lang="en-US" sz="1200" dirty="0"/>
          </a:p>
        </p:txBody>
      </p:sp>
      <p:sp>
        <p:nvSpPr>
          <p:cNvPr id="11" name="TextBox 10"/>
          <p:cNvSpPr txBox="1"/>
          <p:nvPr/>
        </p:nvSpPr>
        <p:spPr>
          <a:xfrm>
            <a:off x="4945931" y="3336587"/>
            <a:ext cx="3461426" cy="276999"/>
          </a:xfrm>
          <a:prstGeom prst="rect">
            <a:avLst/>
          </a:prstGeom>
          <a:noFill/>
        </p:spPr>
        <p:txBody>
          <a:bodyPr wrap="square" rtlCol="0">
            <a:spAutoFit/>
          </a:bodyPr>
          <a:lstStyle/>
          <a:p>
            <a:pPr algn="ctr"/>
            <a:r>
              <a:rPr lang="en-US" sz="1200" dirty="0"/>
              <a:t>OODA Loop (adapted from (Boyd, 1995)</a:t>
            </a:r>
          </a:p>
        </p:txBody>
      </p:sp>
      <p:sp>
        <p:nvSpPr>
          <p:cNvPr id="12" name="TextBox 11"/>
          <p:cNvSpPr txBox="1"/>
          <p:nvPr/>
        </p:nvSpPr>
        <p:spPr>
          <a:xfrm>
            <a:off x="4908284" y="6248400"/>
            <a:ext cx="3796804" cy="276999"/>
          </a:xfrm>
          <a:prstGeom prst="rect">
            <a:avLst/>
          </a:prstGeom>
          <a:noFill/>
        </p:spPr>
        <p:txBody>
          <a:bodyPr wrap="square" rtlCol="0">
            <a:spAutoFit/>
          </a:bodyPr>
          <a:lstStyle/>
          <a:p>
            <a:pPr algn="ctr"/>
            <a:r>
              <a:rPr lang="en-US" sz="1200" dirty="0"/>
              <a:t>The Satir Change </a:t>
            </a:r>
            <a:r>
              <a:rPr lang="en-US" sz="1200" dirty="0" smtClean="0"/>
              <a:t>Model (Weinberg </a:t>
            </a:r>
            <a:r>
              <a:rPr lang="en-US" sz="1200" dirty="0"/>
              <a:t>&amp; Smith, 2000)</a:t>
            </a:r>
          </a:p>
        </p:txBody>
      </p:sp>
      <p:pic>
        <p:nvPicPr>
          <p:cNvPr id="1126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3400" y="1665659"/>
            <a:ext cx="819150"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250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Adaptive Leaders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7</a:t>
            </a:fld>
            <a:endParaRPr kumimoji="0" lang="en-US" dirty="0">
              <a:solidFill>
                <a:srgbClr val="FFFFFF"/>
              </a:solidFill>
            </a:endParaRP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3237502670"/>
              </p:ext>
            </p:extLst>
          </p:nvPr>
        </p:nvGraphicFramePr>
        <p:xfrm>
          <a:off x="612648" y="1600200"/>
          <a:ext cx="4416552"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smtClean="0"/>
              <a:t>©2011 ThoughtWorks, Inc.</a:t>
            </a:r>
            <a:endParaRPr lang="en-US" dirty="0"/>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200" y="152400"/>
            <a:ext cx="1885950" cy="295275"/>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3699732821"/>
              </p:ext>
            </p:extLst>
          </p:nvPr>
        </p:nvGraphicFramePr>
        <p:xfrm>
          <a:off x="4953000" y="2209800"/>
          <a:ext cx="4210050" cy="3124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113080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a:t>
            </a:r>
            <a:endParaRPr lang="en-US" dirty="0"/>
          </a:p>
        </p:txBody>
      </p:sp>
      <p:pic>
        <p:nvPicPr>
          <p:cNvPr id="4" name="Picture 3" descr="CaveQuadExclusiveRedu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89" y="1"/>
            <a:ext cx="9254389" cy="6934200"/>
          </a:xfrm>
          <a:prstGeom prst="rect">
            <a:avLst/>
          </a:prstGeom>
        </p:spPr>
      </p:pic>
      <p:sp>
        <p:nvSpPr>
          <p:cNvPr id="5" name="Title 3"/>
          <p:cNvSpPr txBox="1">
            <a:spLocks/>
          </p:cNvSpPr>
          <p:nvPr/>
        </p:nvSpPr>
        <p:spPr>
          <a:xfrm>
            <a:off x="5791200" y="304800"/>
            <a:ext cx="28194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accent6">
                    <a:lumMod val="40000"/>
                    <a:lumOff val="60000"/>
                  </a:schemeClr>
                </a:solidFill>
              </a:rPr>
              <a:t>Exploring</a:t>
            </a:r>
            <a:endParaRPr lang="en-US" dirty="0">
              <a:solidFill>
                <a:schemeClr val="accent6">
                  <a:lumMod val="40000"/>
                  <a:lumOff val="60000"/>
                </a:schemeClr>
              </a:solidFill>
            </a:endParaRPr>
          </a:p>
        </p:txBody>
      </p:sp>
    </p:spTree>
    <p:extLst>
      <p:ext uri="{BB962C8B-B14F-4D97-AF65-F5344CB8AC3E}">
        <p14:creationId xmlns:p14="http://schemas.microsoft.com/office/powerpoint/2010/main" val="46165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Engage/Inspire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2133600"/>
            <a:ext cx="6724360" cy="3538538"/>
          </a:xfrm>
          <a:prstGeom prst="rect">
            <a:avLst/>
          </a:prstGeom>
        </p:spPr>
      </p:pic>
      <p:sp>
        <p:nvSpPr>
          <p:cNvPr id="3" name="TextBox 2"/>
          <p:cNvSpPr txBox="1"/>
          <p:nvPr/>
        </p:nvSpPr>
        <p:spPr>
          <a:xfrm>
            <a:off x="1372724" y="5867400"/>
            <a:ext cx="6874511" cy="369332"/>
          </a:xfrm>
          <a:prstGeom prst="rect">
            <a:avLst/>
          </a:prstGeom>
          <a:noFill/>
        </p:spPr>
        <p:txBody>
          <a:bodyPr wrap="none" rtlCol="0">
            <a:spAutoFit/>
          </a:bodyPr>
          <a:lstStyle/>
          <a:p>
            <a:r>
              <a:rPr lang="en-US" dirty="0" smtClean="0"/>
              <a:t>Daniel Pink, </a:t>
            </a:r>
            <a:r>
              <a:rPr lang="en-US" i="1" dirty="0" smtClean="0"/>
              <a:t>Drive: The Surprising Truth about What Motivates Us</a:t>
            </a:r>
            <a:endParaRPr lang="en-US" i="1"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71</a:t>
            </a:fld>
            <a:endParaRPr kumimoji="0" lang="en-US" dirty="0">
              <a:solidFill>
                <a:srgbClr val="FFFFFF"/>
              </a:solidFill>
            </a:endParaRPr>
          </a:p>
        </p:txBody>
      </p:sp>
      <p:sp>
        <p:nvSpPr>
          <p:cNvPr id="4" name="Footer Placeholder 3"/>
          <p:cNvSpPr>
            <a:spLocks noGrp="1"/>
          </p:cNvSpPr>
          <p:nvPr>
            <p:ph type="ftr" sz="quarter" idx="11"/>
          </p:nvPr>
        </p:nvSpPr>
        <p:spPr/>
        <p:txBody>
          <a:bodyPr/>
          <a:lstStyle/>
          <a:p>
            <a:r>
              <a:rPr lang="en-US" smtClean="0"/>
              <a:t>©2011 ThoughtWorks, Inc.</a:t>
            </a:r>
            <a:endParaRPr lang="en-US" dirty="0"/>
          </a:p>
        </p:txBody>
      </p:sp>
    </p:spTree>
    <p:extLst>
      <p:ext uri="{BB962C8B-B14F-4D97-AF65-F5344CB8AC3E}">
        <p14:creationId xmlns:p14="http://schemas.microsoft.com/office/powerpoint/2010/main" val="2655608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304800"/>
            <a:ext cx="8229600" cy="1143000"/>
          </a:xfrm>
        </p:spPr>
        <p:txBody>
          <a:bodyPr/>
          <a:lstStyle/>
          <a:p>
            <a:r>
              <a:rPr lang="en-US" dirty="0" smtClean="0"/>
              <a:t>Engage—Facilitating</a:t>
            </a:r>
            <a:endParaRPr lang="en-US" dirty="0"/>
          </a:p>
        </p:txBody>
      </p:sp>
      <p:pic>
        <p:nvPicPr>
          <p:cNvPr id="8" name="Picture 7"/>
          <p:cNvPicPr>
            <a:picLocks noChangeAspect="1"/>
          </p:cNvPicPr>
          <p:nvPr/>
        </p:nvPicPr>
        <p:blipFill>
          <a:blip r:embed="rId3"/>
          <a:stretch>
            <a:fillRect/>
          </a:stretch>
        </p:blipFill>
        <p:spPr>
          <a:xfrm>
            <a:off x="1295400" y="1904999"/>
            <a:ext cx="6553200" cy="4478729"/>
          </a:xfrm>
          <a:prstGeom prst="rect">
            <a:avLst/>
          </a:prstGeom>
        </p:spPr>
      </p:pic>
      <p:sp>
        <p:nvSpPr>
          <p:cNvPr id="2" name="Round Diagonal Corner Rectangle 1"/>
          <p:cNvSpPr/>
          <p:nvPr/>
        </p:nvSpPr>
        <p:spPr>
          <a:xfrm rot="20456362">
            <a:off x="327308" y="3517191"/>
            <a:ext cx="1807745" cy="761254"/>
          </a:xfrm>
          <a:prstGeom prst="round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CONNECT</a:t>
            </a:r>
          </a:p>
        </p:txBody>
      </p:sp>
      <p:sp>
        <p:nvSpPr>
          <p:cNvPr id="6" name="Round Diagonal Corner Rectangle 5"/>
          <p:cNvSpPr/>
          <p:nvPr/>
        </p:nvSpPr>
        <p:spPr>
          <a:xfrm rot="1960658">
            <a:off x="7261511" y="3322309"/>
            <a:ext cx="1807745" cy="761254"/>
          </a:xfrm>
          <a:prstGeom prst="round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CLARIFY</a:t>
            </a:r>
            <a:endParaRPr lang="en-US" sz="2400" dirty="0"/>
          </a:p>
        </p:txBody>
      </p:sp>
    </p:spTree>
    <p:extLst>
      <p:ext uri="{BB962C8B-B14F-4D97-AF65-F5344CB8AC3E}">
        <p14:creationId xmlns:p14="http://schemas.microsoft.com/office/powerpoint/2010/main" val="269093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924800" y="6551612"/>
            <a:ext cx="1001713" cy="306388"/>
          </a:xfrm>
          <a:prstGeom prst="rect">
            <a:avLst/>
          </a:prstGeom>
        </p:spPr>
        <p:txBody>
          <a:bodyPr/>
          <a:lstStyle/>
          <a:p>
            <a:fld id="{1C670458-F94A-4E4E-9BF8-CA18992ED975}" type="slidenum">
              <a:rPr lang="en-US"/>
              <a:pPr/>
              <a:t>73</a:t>
            </a:fld>
            <a:endParaRPr lang="en-US" sz="1400">
              <a:solidFill>
                <a:schemeClr val="tx1"/>
              </a:solidFill>
            </a:endParaRPr>
          </a:p>
        </p:txBody>
      </p:sp>
      <p:sp>
        <p:nvSpPr>
          <p:cNvPr id="266242" name="Rectangle 2"/>
          <p:cNvSpPr>
            <a:spLocks noGrp="1" noChangeArrowheads="1"/>
          </p:cNvSpPr>
          <p:nvPr>
            <p:ph type="title"/>
          </p:nvPr>
        </p:nvSpPr>
        <p:spPr/>
        <p:txBody>
          <a:bodyPr>
            <a:normAutofit fontScale="90000"/>
          </a:bodyPr>
          <a:lstStyle/>
          <a:p>
            <a:r>
              <a:rPr lang="en-US" dirty="0" smtClean="0"/>
              <a:t>Create an Innovative Team Culture</a:t>
            </a:r>
            <a:endParaRPr lang="en-US" dirty="0"/>
          </a:p>
        </p:txBody>
      </p:sp>
      <p:sp>
        <p:nvSpPr>
          <p:cNvPr id="2" name="Footer Placeholder 1"/>
          <p:cNvSpPr>
            <a:spLocks noGrp="1"/>
          </p:cNvSpPr>
          <p:nvPr>
            <p:ph type="ftr" sz="quarter" idx="4294967295"/>
          </p:nvPr>
        </p:nvSpPr>
        <p:spPr>
          <a:xfrm>
            <a:off x="228600" y="6400800"/>
            <a:ext cx="5421083" cy="365125"/>
          </a:xfrm>
          <a:prstGeom prst="rect">
            <a:avLst/>
          </a:prstGeom>
        </p:spPr>
        <p:txBody>
          <a:bodyPr/>
          <a:lstStyle/>
          <a:p>
            <a:r>
              <a:rPr lang="en-US" smtClean="0"/>
              <a:t>©2010 Jim Highsmith</a:t>
            </a:r>
            <a:endParaRPr lang="en-US" dirty="0"/>
          </a:p>
        </p:txBody>
      </p:sp>
      <p:sp>
        <p:nvSpPr>
          <p:cNvPr id="6" name="Text Box 2"/>
          <p:cNvSpPr txBox="1">
            <a:spLocks noChangeArrowheads="1"/>
          </p:cNvSpPr>
          <p:nvPr/>
        </p:nvSpPr>
        <p:spPr bwMode="auto">
          <a:xfrm>
            <a:off x="3061040" y="3429000"/>
            <a:ext cx="2031325" cy="830997"/>
          </a:xfrm>
          <a:prstGeom prst="rect">
            <a:avLst/>
          </a:prstGeom>
          <a:noFill/>
          <a:ln>
            <a:noFill/>
          </a:ln>
          <a:effectLst/>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b="1" dirty="0"/>
              <a:t>Team</a:t>
            </a:r>
            <a:br>
              <a:rPr lang="en-US" sz="2400" b="1" dirty="0"/>
            </a:br>
            <a:r>
              <a:rPr lang="en-US" sz="2400" b="1" dirty="0" smtClean="0"/>
              <a:t>Engagement</a:t>
            </a:r>
            <a:endParaRPr lang="en-US" sz="2400" b="1" dirty="0"/>
          </a:p>
        </p:txBody>
      </p:sp>
      <p:sp>
        <p:nvSpPr>
          <p:cNvPr id="7" name="Freeform 3"/>
          <p:cNvSpPr>
            <a:spLocks/>
          </p:cNvSpPr>
          <p:nvPr/>
        </p:nvSpPr>
        <p:spPr bwMode="auto">
          <a:xfrm>
            <a:off x="4486275" y="2638425"/>
            <a:ext cx="1200150" cy="838200"/>
          </a:xfrm>
          <a:custGeom>
            <a:avLst/>
            <a:gdLst>
              <a:gd name="T0" fmla="*/ 0 w 756"/>
              <a:gd name="T1" fmla="*/ 838200 h 528"/>
              <a:gd name="T2" fmla="*/ 133350 w 756"/>
              <a:gd name="T3" fmla="*/ 742950 h 528"/>
              <a:gd name="T4" fmla="*/ 209550 w 756"/>
              <a:gd name="T5" fmla="*/ 647700 h 528"/>
              <a:gd name="T6" fmla="*/ 390525 w 756"/>
              <a:gd name="T7" fmla="*/ 523875 h 528"/>
              <a:gd name="T8" fmla="*/ 428625 w 756"/>
              <a:gd name="T9" fmla="*/ 476250 h 528"/>
              <a:gd name="T10" fmla="*/ 628650 w 756"/>
              <a:gd name="T11" fmla="*/ 352425 h 528"/>
              <a:gd name="T12" fmla="*/ 981075 w 756"/>
              <a:gd name="T13" fmla="*/ 152400 h 528"/>
              <a:gd name="T14" fmla="*/ 1066800 w 756"/>
              <a:gd name="T15" fmla="*/ 85725 h 528"/>
              <a:gd name="T16" fmla="*/ 1200150 w 756"/>
              <a:gd name="T17" fmla="*/ 0 h 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6" h="528">
                <a:moveTo>
                  <a:pt x="0" y="528"/>
                </a:moveTo>
                <a:cubicBezTo>
                  <a:pt x="28" y="510"/>
                  <a:pt x="60" y="492"/>
                  <a:pt x="84" y="468"/>
                </a:cubicBezTo>
                <a:cubicBezTo>
                  <a:pt x="102" y="450"/>
                  <a:pt x="114" y="426"/>
                  <a:pt x="132" y="408"/>
                </a:cubicBezTo>
                <a:cubicBezTo>
                  <a:pt x="164" y="376"/>
                  <a:pt x="214" y="362"/>
                  <a:pt x="246" y="330"/>
                </a:cubicBezTo>
                <a:cubicBezTo>
                  <a:pt x="255" y="321"/>
                  <a:pt x="260" y="308"/>
                  <a:pt x="270" y="300"/>
                </a:cubicBezTo>
                <a:cubicBezTo>
                  <a:pt x="305" y="269"/>
                  <a:pt x="358" y="251"/>
                  <a:pt x="396" y="222"/>
                </a:cubicBezTo>
                <a:cubicBezTo>
                  <a:pt x="464" y="169"/>
                  <a:pt x="536" y="123"/>
                  <a:pt x="618" y="96"/>
                </a:cubicBezTo>
                <a:cubicBezTo>
                  <a:pt x="636" y="82"/>
                  <a:pt x="654" y="68"/>
                  <a:pt x="672" y="54"/>
                </a:cubicBezTo>
                <a:cubicBezTo>
                  <a:pt x="703" y="30"/>
                  <a:pt x="728" y="28"/>
                  <a:pt x="756"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CCFFFF">
                    <a:alpha val="50195"/>
                  </a:srgbClr>
                </a:solidFill>
              </a14:hiddenFill>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a:spAutoFit/>
          </a:bodyPr>
          <a:lstStyle/>
          <a:p>
            <a:endParaRPr lang="en-US"/>
          </a:p>
        </p:txBody>
      </p:sp>
      <p:sp>
        <p:nvSpPr>
          <p:cNvPr id="8" name="Text Box 4"/>
          <p:cNvSpPr txBox="1">
            <a:spLocks noChangeArrowheads="1"/>
          </p:cNvSpPr>
          <p:nvPr/>
        </p:nvSpPr>
        <p:spPr bwMode="auto">
          <a:xfrm>
            <a:off x="5973763" y="2057400"/>
            <a:ext cx="1690687" cy="457200"/>
          </a:xfrm>
          <a:prstGeom prst="rect">
            <a:avLst/>
          </a:prstGeom>
          <a:noFill/>
          <a:ln>
            <a:noFill/>
          </a:ln>
          <a:effectLst/>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b="1"/>
              <a:t>Autonomy</a:t>
            </a:r>
          </a:p>
        </p:txBody>
      </p:sp>
      <p:sp>
        <p:nvSpPr>
          <p:cNvPr id="9" name="Text Box 5"/>
          <p:cNvSpPr txBox="1">
            <a:spLocks noChangeArrowheads="1"/>
          </p:cNvSpPr>
          <p:nvPr/>
        </p:nvSpPr>
        <p:spPr bwMode="auto">
          <a:xfrm>
            <a:off x="6172200" y="3505200"/>
            <a:ext cx="2284413" cy="457200"/>
          </a:xfrm>
          <a:prstGeom prst="rect">
            <a:avLst/>
          </a:prstGeom>
          <a:noFill/>
          <a:ln>
            <a:noFill/>
          </a:ln>
          <a:effectLst/>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b="1"/>
              <a:t>Empowerment</a:t>
            </a:r>
          </a:p>
        </p:txBody>
      </p:sp>
      <p:sp>
        <p:nvSpPr>
          <p:cNvPr id="10" name="Freeform 6"/>
          <p:cNvSpPr>
            <a:spLocks/>
          </p:cNvSpPr>
          <p:nvPr/>
        </p:nvSpPr>
        <p:spPr bwMode="auto">
          <a:xfrm>
            <a:off x="5029200" y="3733800"/>
            <a:ext cx="1066800" cy="76200"/>
          </a:xfrm>
          <a:custGeom>
            <a:avLst/>
            <a:gdLst>
              <a:gd name="T0" fmla="*/ 0 w 756"/>
              <a:gd name="T1" fmla="*/ 76200 h 528"/>
              <a:gd name="T2" fmla="*/ 118533 w 756"/>
              <a:gd name="T3" fmla="*/ 67541 h 528"/>
              <a:gd name="T4" fmla="*/ 186267 w 756"/>
              <a:gd name="T5" fmla="*/ 58882 h 528"/>
              <a:gd name="T6" fmla="*/ 347133 w 756"/>
              <a:gd name="T7" fmla="*/ 47625 h 528"/>
              <a:gd name="T8" fmla="*/ 381000 w 756"/>
              <a:gd name="T9" fmla="*/ 43295 h 528"/>
              <a:gd name="T10" fmla="*/ 558800 w 756"/>
              <a:gd name="T11" fmla="*/ 32039 h 528"/>
              <a:gd name="T12" fmla="*/ 872067 w 756"/>
              <a:gd name="T13" fmla="*/ 13855 h 528"/>
              <a:gd name="T14" fmla="*/ 948267 w 756"/>
              <a:gd name="T15" fmla="*/ 7793 h 528"/>
              <a:gd name="T16" fmla="*/ 1066800 w 756"/>
              <a:gd name="T17" fmla="*/ 0 h 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6" h="528">
                <a:moveTo>
                  <a:pt x="0" y="528"/>
                </a:moveTo>
                <a:cubicBezTo>
                  <a:pt x="28" y="510"/>
                  <a:pt x="60" y="492"/>
                  <a:pt x="84" y="468"/>
                </a:cubicBezTo>
                <a:cubicBezTo>
                  <a:pt x="102" y="450"/>
                  <a:pt x="114" y="426"/>
                  <a:pt x="132" y="408"/>
                </a:cubicBezTo>
                <a:cubicBezTo>
                  <a:pt x="164" y="376"/>
                  <a:pt x="214" y="362"/>
                  <a:pt x="246" y="330"/>
                </a:cubicBezTo>
                <a:cubicBezTo>
                  <a:pt x="255" y="321"/>
                  <a:pt x="260" y="308"/>
                  <a:pt x="270" y="300"/>
                </a:cubicBezTo>
                <a:cubicBezTo>
                  <a:pt x="305" y="269"/>
                  <a:pt x="358" y="251"/>
                  <a:pt x="396" y="222"/>
                </a:cubicBezTo>
                <a:cubicBezTo>
                  <a:pt x="464" y="169"/>
                  <a:pt x="536" y="123"/>
                  <a:pt x="618" y="96"/>
                </a:cubicBezTo>
                <a:cubicBezTo>
                  <a:pt x="636" y="82"/>
                  <a:pt x="654" y="68"/>
                  <a:pt x="672" y="54"/>
                </a:cubicBezTo>
                <a:cubicBezTo>
                  <a:pt x="703" y="30"/>
                  <a:pt x="728" y="28"/>
                  <a:pt x="756"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CCFFFF">
                    <a:alpha val="50195"/>
                  </a:srgbClr>
                </a:solidFill>
              </a14:hiddenFill>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a:spAutoFit/>
          </a:bodyPr>
          <a:lstStyle/>
          <a:p>
            <a:endParaRPr lang="en-US"/>
          </a:p>
        </p:txBody>
      </p:sp>
      <p:sp>
        <p:nvSpPr>
          <p:cNvPr id="11" name="Text Box 7"/>
          <p:cNvSpPr txBox="1">
            <a:spLocks noChangeArrowheads="1"/>
          </p:cNvSpPr>
          <p:nvPr/>
        </p:nvSpPr>
        <p:spPr bwMode="auto">
          <a:xfrm>
            <a:off x="2633663" y="1981200"/>
            <a:ext cx="2382837" cy="457200"/>
          </a:xfrm>
          <a:prstGeom prst="rect">
            <a:avLst/>
          </a:prstGeom>
          <a:noFill/>
          <a:ln>
            <a:noFill/>
          </a:ln>
          <a:effectLst/>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b="1"/>
              <a:t>Self-organizing</a:t>
            </a:r>
          </a:p>
        </p:txBody>
      </p:sp>
      <p:sp>
        <p:nvSpPr>
          <p:cNvPr id="12" name="Text Box 8"/>
          <p:cNvSpPr txBox="1">
            <a:spLocks noChangeArrowheads="1"/>
          </p:cNvSpPr>
          <p:nvPr/>
        </p:nvSpPr>
        <p:spPr bwMode="auto">
          <a:xfrm>
            <a:off x="609600" y="2971800"/>
            <a:ext cx="1741488" cy="457200"/>
          </a:xfrm>
          <a:prstGeom prst="rect">
            <a:avLst/>
          </a:prstGeom>
          <a:noFill/>
          <a:ln>
            <a:noFill/>
          </a:ln>
          <a:effectLst/>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b="1"/>
              <a:t>Delegation</a:t>
            </a:r>
          </a:p>
        </p:txBody>
      </p:sp>
      <p:sp>
        <p:nvSpPr>
          <p:cNvPr id="13" name="Text Box 9"/>
          <p:cNvSpPr txBox="1">
            <a:spLocks noChangeArrowheads="1"/>
          </p:cNvSpPr>
          <p:nvPr/>
        </p:nvSpPr>
        <p:spPr bwMode="auto">
          <a:xfrm>
            <a:off x="1254125" y="5105400"/>
            <a:ext cx="1454150" cy="822325"/>
          </a:xfrm>
          <a:prstGeom prst="rect">
            <a:avLst/>
          </a:prstGeom>
          <a:noFill/>
          <a:ln>
            <a:noFill/>
          </a:ln>
          <a:effectLst/>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b="1"/>
              <a:t>Decision</a:t>
            </a:r>
            <a:br>
              <a:rPr lang="en-US" sz="2400" b="1"/>
            </a:br>
            <a:r>
              <a:rPr lang="en-US" sz="2400" b="1"/>
              <a:t>Framing</a:t>
            </a:r>
          </a:p>
        </p:txBody>
      </p:sp>
      <p:sp>
        <p:nvSpPr>
          <p:cNvPr id="14" name="Text Box 10"/>
          <p:cNvSpPr txBox="1">
            <a:spLocks noChangeArrowheads="1"/>
          </p:cNvSpPr>
          <p:nvPr/>
        </p:nvSpPr>
        <p:spPr bwMode="auto">
          <a:xfrm>
            <a:off x="5586413" y="4876800"/>
            <a:ext cx="1809750" cy="457200"/>
          </a:xfrm>
          <a:prstGeom prst="rect">
            <a:avLst/>
          </a:prstGeom>
          <a:noFill/>
          <a:ln>
            <a:noFill/>
          </a:ln>
          <a:effectLst/>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b="1"/>
              <a:t>Leadership</a:t>
            </a:r>
          </a:p>
        </p:txBody>
      </p:sp>
      <p:sp>
        <p:nvSpPr>
          <p:cNvPr id="15" name="Freeform 11"/>
          <p:cNvSpPr>
            <a:spLocks/>
          </p:cNvSpPr>
          <p:nvPr/>
        </p:nvSpPr>
        <p:spPr bwMode="auto">
          <a:xfrm flipV="1">
            <a:off x="4800600" y="4495800"/>
            <a:ext cx="990600" cy="457200"/>
          </a:xfrm>
          <a:custGeom>
            <a:avLst/>
            <a:gdLst>
              <a:gd name="T0" fmla="*/ 0 w 756"/>
              <a:gd name="T1" fmla="*/ 457200 h 528"/>
              <a:gd name="T2" fmla="*/ 110067 w 756"/>
              <a:gd name="T3" fmla="*/ 405245 h 528"/>
              <a:gd name="T4" fmla="*/ 172962 w 756"/>
              <a:gd name="T5" fmla="*/ 353291 h 528"/>
              <a:gd name="T6" fmla="*/ 322338 w 756"/>
              <a:gd name="T7" fmla="*/ 285750 h 528"/>
              <a:gd name="T8" fmla="*/ 353786 w 756"/>
              <a:gd name="T9" fmla="*/ 259773 h 528"/>
              <a:gd name="T10" fmla="*/ 518886 w 756"/>
              <a:gd name="T11" fmla="*/ 192232 h 528"/>
              <a:gd name="T12" fmla="*/ 809776 w 756"/>
              <a:gd name="T13" fmla="*/ 83127 h 528"/>
              <a:gd name="T14" fmla="*/ 880533 w 756"/>
              <a:gd name="T15" fmla="*/ 46759 h 528"/>
              <a:gd name="T16" fmla="*/ 990600 w 756"/>
              <a:gd name="T17" fmla="*/ 0 h 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6" h="528">
                <a:moveTo>
                  <a:pt x="0" y="528"/>
                </a:moveTo>
                <a:cubicBezTo>
                  <a:pt x="28" y="510"/>
                  <a:pt x="60" y="492"/>
                  <a:pt x="84" y="468"/>
                </a:cubicBezTo>
                <a:cubicBezTo>
                  <a:pt x="102" y="450"/>
                  <a:pt x="114" y="426"/>
                  <a:pt x="132" y="408"/>
                </a:cubicBezTo>
                <a:cubicBezTo>
                  <a:pt x="164" y="376"/>
                  <a:pt x="214" y="362"/>
                  <a:pt x="246" y="330"/>
                </a:cubicBezTo>
                <a:cubicBezTo>
                  <a:pt x="255" y="321"/>
                  <a:pt x="260" y="308"/>
                  <a:pt x="270" y="300"/>
                </a:cubicBezTo>
                <a:cubicBezTo>
                  <a:pt x="305" y="269"/>
                  <a:pt x="358" y="251"/>
                  <a:pt x="396" y="222"/>
                </a:cubicBezTo>
                <a:cubicBezTo>
                  <a:pt x="464" y="169"/>
                  <a:pt x="536" y="123"/>
                  <a:pt x="618" y="96"/>
                </a:cubicBezTo>
                <a:cubicBezTo>
                  <a:pt x="636" y="82"/>
                  <a:pt x="654" y="68"/>
                  <a:pt x="672" y="54"/>
                </a:cubicBezTo>
                <a:cubicBezTo>
                  <a:pt x="703" y="30"/>
                  <a:pt x="728" y="28"/>
                  <a:pt x="756"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CCFFFF">
                    <a:alpha val="50195"/>
                  </a:srgbClr>
                </a:solidFill>
              </a14:hiddenFill>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a:spAutoFit/>
          </a:bodyPr>
          <a:lstStyle/>
          <a:p>
            <a:endParaRPr lang="en-US"/>
          </a:p>
        </p:txBody>
      </p:sp>
      <p:sp>
        <p:nvSpPr>
          <p:cNvPr id="16" name="Freeform 12"/>
          <p:cNvSpPr>
            <a:spLocks/>
          </p:cNvSpPr>
          <p:nvPr/>
        </p:nvSpPr>
        <p:spPr bwMode="auto">
          <a:xfrm flipH="1" flipV="1">
            <a:off x="2286000" y="4251325"/>
            <a:ext cx="990600" cy="854075"/>
          </a:xfrm>
          <a:custGeom>
            <a:avLst/>
            <a:gdLst>
              <a:gd name="T0" fmla="*/ 0 w 756"/>
              <a:gd name="T1" fmla="*/ 854075 h 528"/>
              <a:gd name="T2" fmla="*/ 110067 w 756"/>
              <a:gd name="T3" fmla="*/ 757021 h 528"/>
              <a:gd name="T4" fmla="*/ 172962 w 756"/>
              <a:gd name="T5" fmla="*/ 659967 h 528"/>
              <a:gd name="T6" fmla="*/ 322338 w 756"/>
              <a:gd name="T7" fmla="*/ 533797 h 528"/>
              <a:gd name="T8" fmla="*/ 353786 w 756"/>
              <a:gd name="T9" fmla="*/ 485270 h 528"/>
              <a:gd name="T10" fmla="*/ 518886 w 756"/>
              <a:gd name="T11" fmla="*/ 359100 h 528"/>
              <a:gd name="T12" fmla="*/ 809776 w 756"/>
              <a:gd name="T13" fmla="*/ 155286 h 528"/>
              <a:gd name="T14" fmla="*/ 880533 w 756"/>
              <a:gd name="T15" fmla="*/ 87349 h 528"/>
              <a:gd name="T16" fmla="*/ 990600 w 756"/>
              <a:gd name="T17" fmla="*/ 0 h 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6" h="528">
                <a:moveTo>
                  <a:pt x="0" y="528"/>
                </a:moveTo>
                <a:cubicBezTo>
                  <a:pt x="28" y="510"/>
                  <a:pt x="60" y="492"/>
                  <a:pt x="84" y="468"/>
                </a:cubicBezTo>
                <a:cubicBezTo>
                  <a:pt x="102" y="450"/>
                  <a:pt x="114" y="426"/>
                  <a:pt x="132" y="408"/>
                </a:cubicBezTo>
                <a:cubicBezTo>
                  <a:pt x="164" y="376"/>
                  <a:pt x="214" y="362"/>
                  <a:pt x="246" y="330"/>
                </a:cubicBezTo>
                <a:cubicBezTo>
                  <a:pt x="255" y="321"/>
                  <a:pt x="260" y="308"/>
                  <a:pt x="270" y="300"/>
                </a:cubicBezTo>
                <a:cubicBezTo>
                  <a:pt x="305" y="269"/>
                  <a:pt x="358" y="251"/>
                  <a:pt x="396" y="222"/>
                </a:cubicBezTo>
                <a:cubicBezTo>
                  <a:pt x="464" y="169"/>
                  <a:pt x="536" y="123"/>
                  <a:pt x="618" y="96"/>
                </a:cubicBezTo>
                <a:cubicBezTo>
                  <a:pt x="636" y="82"/>
                  <a:pt x="654" y="68"/>
                  <a:pt x="672" y="54"/>
                </a:cubicBezTo>
                <a:cubicBezTo>
                  <a:pt x="703" y="30"/>
                  <a:pt x="728" y="28"/>
                  <a:pt x="756"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CCFFFF">
                    <a:alpha val="50195"/>
                  </a:srgbClr>
                </a:solidFill>
              </a14:hiddenFill>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a:spAutoFit/>
          </a:bodyPr>
          <a:lstStyle/>
          <a:p>
            <a:endParaRPr lang="en-US"/>
          </a:p>
        </p:txBody>
      </p:sp>
      <p:sp>
        <p:nvSpPr>
          <p:cNvPr id="17" name="Freeform 13"/>
          <p:cNvSpPr>
            <a:spLocks/>
          </p:cNvSpPr>
          <p:nvPr/>
        </p:nvSpPr>
        <p:spPr bwMode="auto">
          <a:xfrm flipH="1">
            <a:off x="1828800" y="3429000"/>
            <a:ext cx="1219200" cy="609600"/>
          </a:xfrm>
          <a:custGeom>
            <a:avLst/>
            <a:gdLst>
              <a:gd name="T0" fmla="*/ 0 w 756"/>
              <a:gd name="T1" fmla="*/ 609600 h 528"/>
              <a:gd name="T2" fmla="*/ 135467 w 756"/>
              <a:gd name="T3" fmla="*/ 540327 h 528"/>
              <a:gd name="T4" fmla="*/ 212876 w 756"/>
              <a:gd name="T5" fmla="*/ 471055 h 528"/>
              <a:gd name="T6" fmla="*/ 396724 w 756"/>
              <a:gd name="T7" fmla="*/ 381000 h 528"/>
              <a:gd name="T8" fmla="*/ 435429 w 756"/>
              <a:gd name="T9" fmla="*/ 346364 h 528"/>
              <a:gd name="T10" fmla="*/ 638629 w 756"/>
              <a:gd name="T11" fmla="*/ 256309 h 528"/>
              <a:gd name="T12" fmla="*/ 996648 w 756"/>
              <a:gd name="T13" fmla="*/ 110836 h 528"/>
              <a:gd name="T14" fmla="*/ 1083733 w 756"/>
              <a:gd name="T15" fmla="*/ 62345 h 528"/>
              <a:gd name="T16" fmla="*/ 1219200 w 756"/>
              <a:gd name="T17" fmla="*/ 0 h 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6" h="528">
                <a:moveTo>
                  <a:pt x="0" y="528"/>
                </a:moveTo>
                <a:cubicBezTo>
                  <a:pt x="28" y="510"/>
                  <a:pt x="60" y="492"/>
                  <a:pt x="84" y="468"/>
                </a:cubicBezTo>
                <a:cubicBezTo>
                  <a:pt x="102" y="450"/>
                  <a:pt x="114" y="426"/>
                  <a:pt x="132" y="408"/>
                </a:cubicBezTo>
                <a:cubicBezTo>
                  <a:pt x="164" y="376"/>
                  <a:pt x="214" y="362"/>
                  <a:pt x="246" y="330"/>
                </a:cubicBezTo>
                <a:cubicBezTo>
                  <a:pt x="255" y="321"/>
                  <a:pt x="260" y="308"/>
                  <a:pt x="270" y="300"/>
                </a:cubicBezTo>
                <a:cubicBezTo>
                  <a:pt x="305" y="269"/>
                  <a:pt x="358" y="251"/>
                  <a:pt x="396" y="222"/>
                </a:cubicBezTo>
                <a:cubicBezTo>
                  <a:pt x="464" y="169"/>
                  <a:pt x="536" y="123"/>
                  <a:pt x="618" y="96"/>
                </a:cubicBezTo>
                <a:cubicBezTo>
                  <a:pt x="636" y="82"/>
                  <a:pt x="654" y="68"/>
                  <a:pt x="672" y="54"/>
                </a:cubicBezTo>
                <a:cubicBezTo>
                  <a:pt x="703" y="30"/>
                  <a:pt x="728" y="28"/>
                  <a:pt x="756"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CCFFFF">
                    <a:alpha val="50195"/>
                  </a:srgbClr>
                </a:solidFill>
              </a14:hiddenFill>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a:spAutoFit/>
          </a:bodyPr>
          <a:lstStyle/>
          <a:p>
            <a:endParaRPr lang="en-US"/>
          </a:p>
        </p:txBody>
      </p:sp>
      <p:sp>
        <p:nvSpPr>
          <p:cNvPr id="18" name="Freeform 14"/>
          <p:cNvSpPr>
            <a:spLocks/>
          </p:cNvSpPr>
          <p:nvPr/>
        </p:nvSpPr>
        <p:spPr bwMode="auto">
          <a:xfrm>
            <a:off x="3429000" y="2438400"/>
            <a:ext cx="152400" cy="1066800"/>
          </a:xfrm>
          <a:custGeom>
            <a:avLst/>
            <a:gdLst>
              <a:gd name="T0" fmla="*/ 0 w 756"/>
              <a:gd name="T1" fmla="*/ 1066800 h 528"/>
              <a:gd name="T2" fmla="*/ 16933 w 756"/>
              <a:gd name="T3" fmla="*/ 945573 h 528"/>
              <a:gd name="T4" fmla="*/ 26610 w 756"/>
              <a:gd name="T5" fmla="*/ 824345 h 528"/>
              <a:gd name="T6" fmla="*/ 49590 w 756"/>
              <a:gd name="T7" fmla="*/ 666750 h 528"/>
              <a:gd name="T8" fmla="*/ 54429 w 756"/>
              <a:gd name="T9" fmla="*/ 606136 h 528"/>
              <a:gd name="T10" fmla="*/ 79829 w 756"/>
              <a:gd name="T11" fmla="*/ 448541 h 528"/>
              <a:gd name="T12" fmla="*/ 124581 w 756"/>
              <a:gd name="T13" fmla="*/ 193964 h 528"/>
              <a:gd name="T14" fmla="*/ 135467 w 756"/>
              <a:gd name="T15" fmla="*/ 109105 h 528"/>
              <a:gd name="T16" fmla="*/ 152400 w 756"/>
              <a:gd name="T17" fmla="*/ 0 h 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6" h="528">
                <a:moveTo>
                  <a:pt x="0" y="528"/>
                </a:moveTo>
                <a:cubicBezTo>
                  <a:pt x="28" y="510"/>
                  <a:pt x="60" y="492"/>
                  <a:pt x="84" y="468"/>
                </a:cubicBezTo>
                <a:cubicBezTo>
                  <a:pt x="102" y="450"/>
                  <a:pt x="114" y="426"/>
                  <a:pt x="132" y="408"/>
                </a:cubicBezTo>
                <a:cubicBezTo>
                  <a:pt x="164" y="376"/>
                  <a:pt x="214" y="362"/>
                  <a:pt x="246" y="330"/>
                </a:cubicBezTo>
                <a:cubicBezTo>
                  <a:pt x="255" y="321"/>
                  <a:pt x="260" y="308"/>
                  <a:pt x="270" y="300"/>
                </a:cubicBezTo>
                <a:cubicBezTo>
                  <a:pt x="305" y="269"/>
                  <a:pt x="358" y="251"/>
                  <a:pt x="396" y="222"/>
                </a:cubicBezTo>
                <a:cubicBezTo>
                  <a:pt x="464" y="169"/>
                  <a:pt x="536" y="123"/>
                  <a:pt x="618" y="96"/>
                </a:cubicBezTo>
                <a:cubicBezTo>
                  <a:pt x="636" y="82"/>
                  <a:pt x="654" y="68"/>
                  <a:pt x="672" y="54"/>
                </a:cubicBezTo>
                <a:cubicBezTo>
                  <a:pt x="703" y="30"/>
                  <a:pt x="728" y="28"/>
                  <a:pt x="756"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CCFFFF">
                    <a:alpha val="50195"/>
                  </a:srgbClr>
                </a:solidFill>
              </a14:hiddenFill>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a:spAutoFit/>
          </a:bodyPr>
          <a:lstStyle/>
          <a:p>
            <a:endParaRPr lang="en-US"/>
          </a:p>
        </p:txBody>
      </p:sp>
      <p:sp>
        <p:nvSpPr>
          <p:cNvPr id="19" name="Freeform 11"/>
          <p:cNvSpPr>
            <a:spLocks/>
          </p:cNvSpPr>
          <p:nvPr/>
        </p:nvSpPr>
        <p:spPr bwMode="auto">
          <a:xfrm flipV="1">
            <a:off x="3657600" y="4278313"/>
            <a:ext cx="762000" cy="1131887"/>
          </a:xfrm>
          <a:custGeom>
            <a:avLst/>
            <a:gdLst>
              <a:gd name="T0" fmla="*/ 0 w 756"/>
              <a:gd name="T1" fmla="*/ 1131529 h 528"/>
              <a:gd name="T2" fmla="*/ 84667 w 756"/>
              <a:gd name="T3" fmla="*/ 1002946 h 528"/>
              <a:gd name="T4" fmla="*/ 133048 w 756"/>
              <a:gd name="T5" fmla="*/ 874363 h 528"/>
              <a:gd name="T6" fmla="*/ 247952 w 756"/>
              <a:gd name="T7" fmla="*/ 707206 h 528"/>
              <a:gd name="T8" fmla="*/ 272143 w 756"/>
              <a:gd name="T9" fmla="*/ 642914 h 528"/>
              <a:gd name="T10" fmla="*/ 399143 w 756"/>
              <a:gd name="T11" fmla="*/ 475757 h 528"/>
              <a:gd name="T12" fmla="*/ 622905 w 756"/>
              <a:gd name="T13" fmla="*/ 205733 h 528"/>
              <a:gd name="T14" fmla="*/ 677333 w 756"/>
              <a:gd name="T15" fmla="*/ 115725 h 528"/>
              <a:gd name="T16" fmla="*/ 762000 w 756"/>
              <a:gd name="T17" fmla="*/ 0 h 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6" h="528">
                <a:moveTo>
                  <a:pt x="0" y="528"/>
                </a:moveTo>
                <a:cubicBezTo>
                  <a:pt x="28" y="510"/>
                  <a:pt x="60" y="492"/>
                  <a:pt x="84" y="468"/>
                </a:cubicBezTo>
                <a:cubicBezTo>
                  <a:pt x="102" y="450"/>
                  <a:pt x="114" y="426"/>
                  <a:pt x="132" y="408"/>
                </a:cubicBezTo>
                <a:cubicBezTo>
                  <a:pt x="164" y="376"/>
                  <a:pt x="214" y="362"/>
                  <a:pt x="246" y="330"/>
                </a:cubicBezTo>
                <a:cubicBezTo>
                  <a:pt x="255" y="321"/>
                  <a:pt x="260" y="308"/>
                  <a:pt x="270" y="300"/>
                </a:cubicBezTo>
                <a:cubicBezTo>
                  <a:pt x="305" y="269"/>
                  <a:pt x="358" y="251"/>
                  <a:pt x="396" y="222"/>
                </a:cubicBezTo>
                <a:cubicBezTo>
                  <a:pt x="464" y="169"/>
                  <a:pt x="536" y="123"/>
                  <a:pt x="618" y="96"/>
                </a:cubicBezTo>
                <a:cubicBezTo>
                  <a:pt x="636" y="82"/>
                  <a:pt x="654" y="68"/>
                  <a:pt x="672" y="54"/>
                </a:cubicBezTo>
                <a:cubicBezTo>
                  <a:pt x="703" y="30"/>
                  <a:pt x="728" y="28"/>
                  <a:pt x="756"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CCFFFF">
                    <a:alpha val="50195"/>
                  </a:srgbClr>
                </a:solidFill>
              </a14:hiddenFill>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a:spAutoFit/>
          </a:bodyPr>
          <a:lstStyle/>
          <a:p>
            <a:endParaRPr lang="en-US"/>
          </a:p>
        </p:txBody>
      </p:sp>
      <p:sp>
        <p:nvSpPr>
          <p:cNvPr id="20" name="Text Box 10"/>
          <p:cNvSpPr txBox="1">
            <a:spLocks noChangeArrowheads="1"/>
          </p:cNvSpPr>
          <p:nvPr/>
        </p:nvSpPr>
        <p:spPr bwMode="auto">
          <a:xfrm>
            <a:off x="3554027" y="5395913"/>
            <a:ext cx="2016899" cy="461665"/>
          </a:xfrm>
          <a:prstGeom prst="rect">
            <a:avLst/>
          </a:prstGeom>
          <a:noFill/>
          <a:ln>
            <a:noFill/>
          </a:ln>
          <a:effectLst/>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b="1" dirty="0" smtClean="0"/>
              <a:t>Peer-to-Peer</a:t>
            </a:r>
            <a:endParaRPr lang="en-US" sz="2400" b="1" dirty="0"/>
          </a:p>
        </p:txBody>
      </p:sp>
    </p:spTree>
    <p:extLst>
      <p:ext uri="{BB962C8B-B14F-4D97-AF65-F5344CB8AC3E}">
        <p14:creationId xmlns:p14="http://schemas.microsoft.com/office/powerpoint/2010/main" val="2154108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0"/>
            <a:ext cx="9144000" cy="6858000"/>
          </a:xfrm>
          <a:prstGeom prst="rect">
            <a:avLst/>
          </a:prstGeom>
          <a:solidFill>
            <a:schemeClr val="accent1">
              <a:lumMod val="90000"/>
              <a:alpha val="50000"/>
            </a:schemeClr>
          </a:solidFill>
          <a:ln>
            <a:noFill/>
          </a:ln>
          <a:effectLst/>
          <a:extLst/>
        </p:spPr>
        <p:txBody>
          <a:bodyPr wrap="none" lIns="0" rIns="0" anchor="ctr"/>
          <a:lstStyle/>
          <a:p>
            <a:endParaRPr lang="en-US" sz="2800" b="1" dirty="0">
              <a:solidFill>
                <a:srgbClr val="003366"/>
              </a:solidFill>
            </a:endParaRPr>
          </a:p>
        </p:txBody>
      </p:sp>
      <p:sp>
        <p:nvSpPr>
          <p:cNvPr id="2" name="Title 1"/>
          <p:cNvSpPr>
            <a:spLocks noGrp="1"/>
          </p:cNvSpPr>
          <p:nvPr>
            <p:ph type="title" idx="4294967295"/>
          </p:nvPr>
        </p:nvSpPr>
        <p:spPr>
          <a:xfrm>
            <a:off x="990600" y="533400"/>
            <a:ext cx="8153400" cy="685800"/>
          </a:xfrm>
        </p:spPr>
        <p:txBody>
          <a:bodyPr>
            <a:normAutofit fontScale="90000"/>
          </a:bodyPr>
          <a:lstStyle/>
          <a:p>
            <a:r>
              <a:rPr lang="en-US" dirty="0" smtClean="0"/>
              <a:t>Riding Paradox</a:t>
            </a:r>
            <a:endParaRPr lang="en-US" dirty="0"/>
          </a:p>
        </p:txBody>
      </p:sp>
      <p:pic>
        <p:nvPicPr>
          <p:cNvPr id="257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1604962"/>
            <a:ext cx="4095750" cy="4507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96000" y="2438400"/>
            <a:ext cx="3009900" cy="1938992"/>
          </a:xfrm>
          <a:prstGeom prst="rect">
            <a:avLst/>
          </a:prstGeom>
          <a:noFill/>
        </p:spPr>
        <p:txBody>
          <a:bodyPr wrap="square" rtlCol="0">
            <a:spAutoFit/>
          </a:bodyPr>
          <a:lstStyle/>
          <a:p>
            <a:r>
              <a:rPr lang="en-US" sz="2400" dirty="0" smtClean="0"/>
              <a:t>Paradox</a:t>
            </a:r>
            <a:br>
              <a:rPr lang="en-US" sz="2400" dirty="0" smtClean="0"/>
            </a:br>
            <a:r>
              <a:rPr lang="en-US" sz="2400" dirty="0" smtClean="0"/>
              <a:t/>
            </a:r>
            <a:br>
              <a:rPr lang="en-US" sz="2400" dirty="0" smtClean="0"/>
            </a:br>
            <a:r>
              <a:rPr lang="en-US" sz="2400" dirty="0" smtClean="0"/>
              <a:t>NOT = </a:t>
            </a:r>
            <a:br>
              <a:rPr lang="en-US" sz="2400" dirty="0" smtClean="0"/>
            </a:br>
            <a:r>
              <a:rPr lang="en-US" sz="2400" dirty="0" smtClean="0"/>
              <a:t/>
            </a:r>
            <a:br>
              <a:rPr lang="en-US" sz="2400" dirty="0" smtClean="0"/>
            </a:br>
            <a:r>
              <a:rPr lang="en-US" sz="2400" dirty="0" smtClean="0"/>
              <a:t>Problem</a:t>
            </a:r>
            <a:endParaRPr lang="en-US" sz="2400" dirty="0"/>
          </a:p>
        </p:txBody>
      </p:sp>
    </p:spTree>
    <p:extLst>
      <p:ext uri="{BB962C8B-B14F-4D97-AF65-F5344CB8AC3E}">
        <p14:creationId xmlns:p14="http://schemas.microsoft.com/office/powerpoint/2010/main" val="2847837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normAutofit fontScale="85000" lnSpcReduction="20000"/>
          </a:bodyPr>
          <a:lstStyle/>
          <a:p>
            <a:fld id="{30A83BA7-076C-4F5C-8F8B-DA3A7D2D34E8}" type="slidenum">
              <a:rPr lang="en-US" smtClean="0"/>
              <a:pPr/>
              <a:t>75</a:t>
            </a:fld>
            <a:endParaRPr lang="en-US" sz="1400">
              <a:solidFill>
                <a:schemeClr val="tx1"/>
              </a:solidFill>
            </a:endParaRPr>
          </a:p>
        </p:txBody>
      </p:sp>
      <p:pic>
        <p:nvPicPr>
          <p:cNvPr id="6" name="Picture 5"/>
          <p:cNvPicPr>
            <a:picLocks noChangeAspect="1"/>
          </p:cNvPicPr>
          <p:nvPr/>
        </p:nvPicPr>
        <p:blipFill>
          <a:blip r:embed="rId3"/>
          <a:stretch>
            <a:fillRect/>
          </a:stretch>
        </p:blipFill>
        <p:spPr>
          <a:xfrm>
            <a:off x="-152400" y="-1"/>
            <a:ext cx="4800600" cy="6970017"/>
          </a:xfrm>
          <a:prstGeom prst="rect">
            <a:avLst/>
          </a:prstGeom>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1752600"/>
            <a:ext cx="4191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idx="4294967295"/>
          </p:nvPr>
        </p:nvSpPr>
        <p:spPr>
          <a:xfrm>
            <a:off x="5638800" y="533400"/>
            <a:ext cx="2743200" cy="1143000"/>
          </a:xfrm>
        </p:spPr>
        <p:txBody>
          <a:bodyPr/>
          <a:lstStyle/>
          <a:p>
            <a:r>
              <a:rPr lang="en-US" dirty="0" smtClean="0"/>
              <a:t>Agile 101</a:t>
            </a:r>
            <a:endParaRPr lang="en-US" dirty="0"/>
          </a:p>
        </p:txBody>
      </p:sp>
      <p:pic>
        <p:nvPicPr>
          <p:cNvPr id="7" name="Picture 6"/>
          <p:cNvPicPr>
            <a:picLocks noChangeAspect="1"/>
          </p:cNvPicPr>
          <p:nvPr/>
        </p:nvPicPr>
        <p:blipFill>
          <a:blip r:embed="rId5"/>
          <a:stretch>
            <a:fillRect/>
          </a:stretch>
        </p:blipFill>
        <p:spPr>
          <a:xfrm>
            <a:off x="4495800" y="0"/>
            <a:ext cx="5615338" cy="6858000"/>
          </a:xfrm>
          <a:prstGeom prst="rect">
            <a:avLst/>
          </a:prstGeom>
        </p:spPr>
      </p:pic>
    </p:spTree>
    <p:extLst>
      <p:ext uri="{BB962C8B-B14F-4D97-AF65-F5344CB8AC3E}">
        <p14:creationId xmlns:p14="http://schemas.microsoft.com/office/powerpoint/2010/main" val="364452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Paradoxes &amp; Problems</a:t>
            </a:r>
            <a:endParaRPr lang="en-US" dirty="0"/>
          </a:p>
        </p:txBody>
      </p:sp>
      <p:sp>
        <p:nvSpPr>
          <p:cNvPr id="3" name="Footer Placeholder 2"/>
          <p:cNvSpPr>
            <a:spLocks noGrp="1"/>
          </p:cNvSpPr>
          <p:nvPr>
            <p:ph type="ftr" sz="quarter" idx="11"/>
          </p:nvPr>
        </p:nvSpPr>
        <p:spPr/>
        <p:txBody>
          <a:bodyPr/>
          <a:lstStyle/>
          <a:p>
            <a:r>
              <a:rPr lang="en-US" smtClean="0"/>
              <a:t>©2011 ThoughtWorks, Inc.</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76</a:t>
            </a:fld>
            <a:endParaRPr kumimoji="0" lang="en-US" dirty="0">
              <a:solidFill>
                <a:srgbClr val="FFFFFF"/>
              </a:solidFill>
            </a:endParaRPr>
          </a:p>
        </p:txBody>
      </p:sp>
      <p:sp>
        <p:nvSpPr>
          <p:cNvPr id="5" name="Content Placeholder 4"/>
          <p:cNvSpPr>
            <a:spLocks noGrp="1"/>
          </p:cNvSpPr>
          <p:nvPr>
            <p:ph sz="quarter" idx="1"/>
          </p:nvPr>
        </p:nvSpPr>
        <p:spPr/>
        <p:txBody>
          <a:bodyPr>
            <a:normAutofit fontScale="62500" lnSpcReduction="20000"/>
          </a:bodyPr>
          <a:lstStyle/>
          <a:p>
            <a:r>
              <a:rPr lang="en-US" dirty="0"/>
              <a:t>Problems may be simple or complex, but once an effective solution is implemented, the problem is solved. </a:t>
            </a:r>
            <a:endParaRPr lang="en-US" dirty="0" smtClean="0"/>
          </a:p>
          <a:p>
            <a:r>
              <a:rPr lang="en-US" dirty="0" smtClean="0"/>
              <a:t>Paradoxes</a:t>
            </a:r>
            <a:r>
              <a:rPr lang="en-US" dirty="0"/>
              <a:t>, on the other hand, are the hard core contradictions in organization life that cannot be resolved—they must be </a:t>
            </a:r>
            <a:r>
              <a:rPr lang="en-US" dirty="0" smtClean="0"/>
              <a:t>constantly balanced</a:t>
            </a:r>
            <a:r>
              <a:rPr lang="en-US" dirty="0"/>
              <a:t>.</a:t>
            </a:r>
          </a:p>
          <a:p>
            <a:r>
              <a:rPr lang="en-US" dirty="0" smtClean="0"/>
              <a:t>Problem </a:t>
            </a:r>
            <a:r>
              <a:rPr lang="en-US" dirty="0"/>
              <a:t>solving follows a predictable pattern: Highlight an issue, gather the facts, investigate causes, formulate solutions, and implement the answer. </a:t>
            </a:r>
            <a:endParaRPr lang="en-US" dirty="0" smtClean="0"/>
          </a:p>
          <a:p>
            <a:r>
              <a:rPr lang="en-US" dirty="0" smtClean="0"/>
              <a:t>But </a:t>
            </a:r>
            <a:r>
              <a:rPr lang="en-US" dirty="0"/>
              <a:t>what happens if there are issues for which solutions are non-existent? Here are some examples: Should we…</a:t>
            </a:r>
          </a:p>
          <a:p>
            <a:pPr lvl="1"/>
            <a:r>
              <a:rPr lang="en-US" dirty="0" smtClean="0"/>
              <a:t>Focus </a:t>
            </a:r>
            <a:r>
              <a:rPr lang="en-US" dirty="0"/>
              <a:t>on the short or long-term?</a:t>
            </a:r>
          </a:p>
          <a:p>
            <a:pPr lvl="1"/>
            <a:r>
              <a:rPr lang="en-US" dirty="0" smtClean="0"/>
              <a:t>Invest </a:t>
            </a:r>
            <a:r>
              <a:rPr lang="en-US" dirty="0"/>
              <a:t>in new business initiatives or maximize profits from existing businesses?</a:t>
            </a:r>
          </a:p>
          <a:p>
            <a:pPr lvl="1"/>
            <a:r>
              <a:rPr lang="en-US" dirty="0" smtClean="0"/>
              <a:t>Centralize </a:t>
            </a:r>
            <a:r>
              <a:rPr lang="en-US" dirty="0"/>
              <a:t>operations or decentralize them?</a:t>
            </a:r>
          </a:p>
          <a:p>
            <a:pPr lvl="1"/>
            <a:r>
              <a:rPr lang="en-US" dirty="0" smtClean="0"/>
              <a:t>Hold </a:t>
            </a:r>
            <a:r>
              <a:rPr lang="en-US" dirty="0"/>
              <a:t>individuals accountable for results or teams</a:t>
            </a:r>
            <a:r>
              <a:rPr lang="en-US" dirty="0" smtClean="0"/>
              <a:t>?</a:t>
            </a:r>
          </a:p>
          <a:p>
            <a:pPr marL="0" indent="0" algn="ctr">
              <a:buNone/>
            </a:pPr>
            <a:r>
              <a:rPr lang="en-US" dirty="0" smtClean="0"/>
              <a:t>Source: </a:t>
            </a:r>
            <a:r>
              <a:rPr lang="en-US" dirty="0" smtClean="0">
                <a:hlinkClick r:id="rId2"/>
              </a:rPr>
              <a:t>http</a:t>
            </a:r>
            <a:r>
              <a:rPr lang="en-US" dirty="0">
                <a:hlinkClick r:id="rId2"/>
              </a:rPr>
              <a:t>://</a:t>
            </a:r>
            <a:r>
              <a:rPr lang="en-US" dirty="0" smtClean="0">
                <a:hlinkClick r:id="rId2"/>
              </a:rPr>
              <a:t>stephenjgill.typepad.com/performance_improvement_b/2010/06/managing-paradox.html</a:t>
            </a:r>
            <a:r>
              <a:rPr lang="en-US" dirty="0" smtClean="0"/>
              <a:t>. </a:t>
            </a:r>
            <a:endParaRPr lang="en-US" dirty="0"/>
          </a:p>
        </p:txBody>
      </p:sp>
    </p:spTree>
    <p:extLst>
      <p:ext uri="{BB962C8B-B14F-4D97-AF65-F5344CB8AC3E}">
        <p14:creationId xmlns:p14="http://schemas.microsoft.com/office/powerpoint/2010/main" val="3325121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Paradoxes for Adaptive Leaders</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2601889077"/>
              </p:ext>
            </p:extLst>
          </p:nvPr>
        </p:nvGraphicFramePr>
        <p:xfrm>
          <a:off x="533400" y="2209800"/>
          <a:ext cx="8153400" cy="2966720"/>
        </p:xfrm>
        <a:graphic>
          <a:graphicData uri="http://schemas.openxmlformats.org/drawingml/2006/table">
            <a:tbl>
              <a:tblPr firstRow="1" bandRow="1">
                <a:tableStyleId>{21E4AEA4-8DFA-4A89-87EB-49C32662AFE0}</a:tableStyleId>
              </a:tblPr>
              <a:tblGrid>
                <a:gridCol w="4076700"/>
                <a:gridCol w="4076700"/>
              </a:tblGrid>
              <a:tr h="370840">
                <a:tc>
                  <a:txBody>
                    <a:bodyPr/>
                    <a:lstStyle/>
                    <a:p>
                      <a:pPr algn="ctr"/>
                      <a:r>
                        <a:rPr lang="en-US" dirty="0" smtClean="0"/>
                        <a:t>Yin</a:t>
                      </a:r>
                      <a:endParaRPr lang="en-US" dirty="0"/>
                    </a:p>
                  </a:txBody>
                  <a:tcPr/>
                </a:tc>
                <a:tc>
                  <a:txBody>
                    <a:bodyPr/>
                    <a:lstStyle/>
                    <a:p>
                      <a:pPr algn="ctr"/>
                      <a:r>
                        <a:rPr lang="en-US" dirty="0" smtClean="0"/>
                        <a:t>Yang</a:t>
                      </a:r>
                      <a:endParaRPr lang="en-US" dirty="0"/>
                    </a:p>
                  </a:txBody>
                  <a:tcPr/>
                </a:tc>
              </a:tr>
              <a:tr h="370840">
                <a:tc>
                  <a:txBody>
                    <a:bodyPr/>
                    <a:lstStyle/>
                    <a:p>
                      <a:r>
                        <a:rPr lang="en-US" dirty="0" smtClean="0"/>
                        <a:t>Control</a:t>
                      </a:r>
                      <a:endParaRPr lang="en-US" dirty="0"/>
                    </a:p>
                  </a:txBody>
                  <a:tcPr/>
                </a:tc>
                <a:tc>
                  <a:txBody>
                    <a:bodyPr/>
                    <a:lstStyle/>
                    <a:p>
                      <a:r>
                        <a:rPr lang="en-US" dirty="0" smtClean="0"/>
                        <a:t>Freedom</a:t>
                      </a:r>
                      <a:endParaRPr lang="en-US" dirty="0"/>
                    </a:p>
                  </a:txBody>
                  <a:tcPr/>
                </a:tc>
              </a:tr>
              <a:tr h="370840">
                <a:tc>
                  <a:txBody>
                    <a:bodyPr/>
                    <a:lstStyle/>
                    <a:p>
                      <a:r>
                        <a:rPr lang="en-US" dirty="0" smtClean="0"/>
                        <a:t>Accountability</a:t>
                      </a:r>
                      <a:endParaRPr lang="en-US" dirty="0"/>
                    </a:p>
                  </a:txBody>
                  <a:tcPr/>
                </a:tc>
                <a:tc>
                  <a:txBody>
                    <a:bodyPr/>
                    <a:lstStyle/>
                    <a:p>
                      <a:r>
                        <a:rPr lang="en-US" dirty="0" smtClean="0"/>
                        <a:t>Autonomy</a:t>
                      </a:r>
                      <a:endParaRPr lang="en-US" dirty="0"/>
                    </a:p>
                  </a:txBody>
                  <a:tcPr/>
                </a:tc>
              </a:tr>
              <a:tr h="370840">
                <a:tc>
                  <a:txBody>
                    <a:bodyPr/>
                    <a:lstStyle/>
                    <a:p>
                      <a:r>
                        <a:rPr lang="en-US" dirty="0" smtClean="0"/>
                        <a:t>Top-down Hierarchy</a:t>
                      </a:r>
                      <a:r>
                        <a:rPr lang="en-US" baseline="0" dirty="0" smtClean="0"/>
                        <a:t> </a:t>
                      </a:r>
                      <a:endParaRPr lang="en-US" dirty="0"/>
                    </a:p>
                  </a:txBody>
                  <a:tcPr/>
                </a:tc>
                <a:tc>
                  <a:txBody>
                    <a:bodyPr/>
                    <a:lstStyle/>
                    <a:p>
                      <a:r>
                        <a:rPr lang="en-US" dirty="0" smtClean="0"/>
                        <a:t>Self-organizing</a:t>
                      </a:r>
                      <a:endParaRPr lang="en-US" dirty="0"/>
                    </a:p>
                  </a:txBody>
                  <a:tcPr/>
                </a:tc>
              </a:tr>
              <a:tr h="370840">
                <a:tc>
                  <a:txBody>
                    <a:bodyPr/>
                    <a:lstStyle/>
                    <a:p>
                      <a:r>
                        <a:rPr lang="en-US" dirty="0" smtClean="0"/>
                        <a:t>Predictability</a:t>
                      </a:r>
                      <a:endParaRPr lang="en-US" dirty="0"/>
                    </a:p>
                  </a:txBody>
                  <a:tcPr/>
                </a:tc>
                <a:tc>
                  <a:txBody>
                    <a:bodyPr/>
                    <a:lstStyle/>
                    <a:p>
                      <a:r>
                        <a:rPr lang="en-US" dirty="0" smtClean="0"/>
                        <a:t>Adaptability</a:t>
                      </a:r>
                      <a:endParaRPr lang="en-US" dirty="0"/>
                    </a:p>
                  </a:txBody>
                  <a:tcPr/>
                </a:tc>
              </a:tr>
              <a:tr h="370840">
                <a:tc>
                  <a:txBody>
                    <a:bodyPr/>
                    <a:lstStyle/>
                    <a:p>
                      <a:r>
                        <a:rPr lang="en-US" dirty="0" smtClean="0"/>
                        <a:t>Managers</a:t>
                      </a:r>
                      <a:r>
                        <a:rPr lang="en-US" baseline="0" dirty="0" smtClean="0"/>
                        <a:t> and Edicts</a:t>
                      </a:r>
                      <a:endParaRPr lang="en-US" dirty="0"/>
                    </a:p>
                  </a:txBody>
                  <a:tcPr/>
                </a:tc>
                <a:tc>
                  <a:txBody>
                    <a:bodyPr/>
                    <a:lstStyle/>
                    <a:p>
                      <a:r>
                        <a:rPr lang="en-US" dirty="0" smtClean="0"/>
                        <a:t>Peers and Norms</a:t>
                      </a:r>
                      <a:endParaRPr lang="en-US" dirty="0"/>
                    </a:p>
                  </a:txBody>
                  <a:tcPr/>
                </a:tc>
              </a:tr>
              <a:tr h="370840">
                <a:tc>
                  <a:txBody>
                    <a:bodyPr/>
                    <a:lstStyle/>
                    <a:p>
                      <a:r>
                        <a:rPr lang="en-US" dirty="0" smtClean="0"/>
                        <a:t>Hierarchies </a:t>
                      </a:r>
                      <a:endParaRPr lang="en-US" dirty="0"/>
                    </a:p>
                  </a:txBody>
                  <a:tcPr/>
                </a:tc>
                <a:tc>
                  <a:txBody>
                    <a:bodyPr/>
                    <a:lstStyle/>
                    <a:p>
                      <a:r>
                        <a:rPr lang="en-US" dirty="0" smtClean="0"/>
                        <a:t>Networks</a:t>
                      </a:r>
                      <a:endParaRPr lang="en-US" dirty="0"/>
                    </a:p>
                  </a:txBody>
                  <a:tcPr/>
                </a:tc>
              </a:tr>
              <a:tr h="370840">
                <a:tc>
                  <a:txBody>
                    <a:bodyPr/>
                    <a:lstStyle/>
                    <a:p>
                      <a:r>
                        <a:rPr lang="en-US" dirty="0" smtClean="0"/>
                        <a:t>Efficiency</a:t>
                      </a:r>
                      <a:endParaRPr lang="en-US" dirty="0"/>
                    </a:p>
                  </a:txBody>
                  <a:tcPr/>
                </a:tc>
                <a:tc>
                  <a:txBody>
                    <a:bodyPr/>
                    <a:lstStyle/>
                    <a:p>
                      <a:r>
                        <a:rPr lang="en-US" dirty="0" smtClean="0"/>
                        <a:t>Responsiveness</a:t>
                      </a:r>
                      <a:endParaRPr lang="en-US" dirty="0"/>
                    </a:p>
                  </a:txBody>
                  <a:tcPr/>
                </a:tc>
              </a:tr>
            </a:tbl>
          </a:graphicData>
        </a:graphic>
      </p:graphicFrame>
    </p:spTree>
    <p:extLst>
      <p:ext uri="{BB962C8B-B14F-4D97-AF65-F5344CB8AC3E}">
        <p14:creationId xmlns:p14="http://schemas.microsoft.com/office/powerpoint/2010/main" val="10896812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7 Classic Management Paradoxes</a:t>
            </a:r>
            <a:endParaRPr lang="en-US" dirty="0"/>
          </a:p>
        </p:txBody>
      </p:sp>
      <p:sp>
        <p:nvSpPr>
          <p:cNvPr id="3" name="Footer Placeholder 2"/>
          <p:cNvSpPr>
            <a:spLocks noGrp="1"/>
          </p:cNvSpPr>
          <p:nvPr>
            <p:ph type="ftr" sz="quarter" idx="11"/>
          </p:nvPr>
        </p:nvSpPr>
        <p:spPr/>
        <p:txBody>
          <a:bodyPr/>
          <a:lstStyle/>
          <a:p>
            <a:r>
              <a:rPr lang="en-US" smtClean="0"/>
              <a:t>©2011 ThoughtWorks, Inc.</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F0C94032-CD4C-4C25-B0C2-CEC720522D92}" type="slidenum">
              <a:rPr kumimoji="0" lang="en-US" smtClean="0"/>
              <a:pPr/>
              <a:t>78</a:t>
            </a:fld>
            <a:endParaRPr kumimoji="0" lang="en-US" dirty="0">
              <a:solidFill>
                <a:srgbClr val="FFFFFF"/>
              </a:solidFill>
            </a:endParaRPr>
          </a:p>
        </p:txBody>
      </p:sp>
      <p:sp>
        <p:nvSpPr>
          <p:cNvPr id="5" name="Content Placeholder 4"/>
          <p:cNvSpPr>
            <a:spLocks noGrp="1"/>
          </p:cNvSpPr>
          <p:nvPr>
            <p:ph sz="quarter" idx="1"/>
          </p:nvPr>
        </p:nvSpPr>
        <p:spPr>
          <a:xfrm>
            <a:off x="588278" y="1905000"/>
            <a:ext cx="8153400" cy="3810000"/>
          </a:xfrm>
        </p:spPr>
        <p:txBody>
          <a:bodyPr>
            <a:normAutofit fontScale="55000" lnSpcReduction="20000"/>
          </a:bodyPr>
          <a:lstStyle/>
          <a:p>
            <a:r>
              <a:rPr lang="en-US" dirty="0" smtClean="0"/>
              <a:t>Individuals </a:t>
            </a:r>
            <a:r>
              <a:rPr lang="en-US" dirty="0"/>
              <a:t>and Teams: Individuals give of their best when they work in teams; teams succeed when each individual pulls their weight.</a:t>
            </a:r>
          </a:p>
          <a:p>
            <a:r>
              <a:rPr lang="en-US" dirty="0" smtClean="0"/>
              <a:t>Success </a:t>
            </a:r>
            <a:r>
              <a:rPr lang="en-US" dirty="0"/>
              <a:t>and Failure: In order for people to succeed, you must first allow them to fail.</a:t>
            </a:r>
          </a:p>
          <a:p>
            <a:r>
              <a:rPr lang="en-US" dirty="0" smtClean="0"/>
              <a:t>Work </a:t>
            </a:r>
            <a:r>
              <a:rPr lang="en-US" dirty="0"/>
              <a:t>and Rest: To produce their best work, people need to rest. Or as Indira Gandhi once said: "You must learn to be still in the midst of activity, and vibrantly alive in repose."</a:t>
            </a:r>
          </a:p>
          <a:p>
            <a:r>
              <a:rPr lang="en-US" dirty="0" smtClean="0"/>
              <a:t>Hard </a:t>
            </a:r>
            <a:r>
              <a:rPr lang="en-US" dirty="0"/>
              <a:t>and Soft Skills: You need both hard skills such as logical intelligence and soft skills such as emotional intelligence. Just as the skilled potter needs soft ways to </a:t>
            </a:r>
            <a:r>
              <a:rPr lang="en-US" dirty="0" smtClean="0"/>
              <a:t>mold </a:t>
            </a:r>
            <a:r>
              <a:rPr lang="en-US" dirty="0"/>
              <a:t>the clay and hard ways to fire it.</a:t>
            </a:r>
          </a:p>
          <a:p>
            <a:r>
              <a:rPr lang="en-US" dirty="0" smtClean="0"/>
              <a:t>Efficiency </a:t>
            </a:r>
            <a:r>
              <a:rPr lang="en-US" dirty="0"/>
              <a:t>and Effectiveness: The customer is best served when the organization is efficient; the organization is effective when it puts the customer first.</a:t>
            </a:r>
          </a:p>
          <a:p>
            <a:r>
              <a:rPr lang="en-US" dirty="0" smtClean="0"/>
              <a:t>Control </a:t>
            </a:r>
            <a:r>
              <a:rPr lang="en-US" dirty="0"/>
              <a:t>and Freedom: People need controls to be free. Freedom can only be bought with restraints.</a:t>
            </a:r>
          </a:p>
          <a:p>
            <a:r>
              <a:rPr lang="en-US" dirty="0" smtClean="0"/>
              <a:t>Change </a:t>
            </a:r>
            <a:r>
              <a:rPr lang="en-US" dirty="0"/>
              <a:t>and Stability: To change safely, we need a stable base. To find stability, we need to change ourselves often. Or as Alfred Whitehead put it: "The art of progress is to preserve order amid change and to preserve change amid order."</a:t>
            </a:r>
          </a:p>
          <a:p>
            <a:endParaRPr lang="en-US" dirty="0"/>
          </a:p>
          <a:p>
            <a:endParaRPr lang="en-US" dirty="0"/>
          </a:p>
        </p:txBody>
      </p:sp>
      <p:sp>
        <p:nvSpPr>
          <p:cNvPr id="6" name="TextBox 5"/>
          <p:cNvSpPr txBox="1"/>
          <p:nvPr/>
        </p:nvSpPr>
        <p:spPr>
          <a:xfrm>
            <a:off x="2286000" y="5943600"/>
            <a:ext cx="6455678" cy="369332"/>
          </a:xfrm>
          <a:prstGeom prst="rect">
            <a:avLst/>
          </a:prstGeom>
          <a:noFill/>
        </p:spPr>
        <p:txBody>
          <a:bodyPr wrap="none" rtlCol="0">
            <a:spAutoFit/>
          </a:bodyPr>
          <a:lstStyle/>
          <a:p>
            <a:r>
              <a:rPr lang="en-US" dirty="0"/>
              <a:t>Source: </a:t>
            </a:r>
            <a:r>
              <a:rPr lang="en-US" dirty="0">
                <a:hlinkClick r:id="rId2"/>
              </a:rPr>
              <a:t>http://</a:t>
            </a:r>
            <a:r>
              <a:rPr lang="en-US" dirty="0" smtClean="0">
                <a:hlinkClick r:id="rId2"/>
              </a:rPr>
              <a:t>www.zeromillion.com/business/paradoxes.html</a:t>
            </a:r>
            <a:r>
              <a:rPr lang="en-US" dirty="0" smtClean="0"/>
              <a:t> </a:t>
            </a:r>
            <a:endParaRPr lang="en-US" dirty="0"/>
          </a:p>
        </p:txBody>
      </p:sp>
    </p:spTree>
    <p:extLst>
      <p:ext uri="{BB962C8B-B14F-4D97-AF65-F5344CB8AC3E}">
        <p14:creationId xmlns:p14="http://schemas.microsoft.com/office/powerpoint/2010/main" val="18776762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 y="1536508"/>
            <a:ext cx="9144000" cy="4851784"/>
          </a:xfrm>
          <a:prstGeom prst="rect">
            <a:avLst/>
          </a:prstGeom>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272517"/>
            <a:ext cx="2665291"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8218" t="4342" r="29044" b="10546"/>
          <a:stretch/>
        </p:blipFill>
        <p:spPr bwMode="auto">
          <a:xfrm>
            <a:off x="3967789" y="60148"/>
            <a:ext cx="1208421" cy="1600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2758" y="4038600"/>
            <a:ext cx="2366942"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885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Agility is a Strategic Issue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9894111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normAutofit fontScale="85000" lnSpcReduction="20000"/>
          </a:bodyPr>
          <a:lstStyle/>
          <a:p>
            <a:fld id="{F0C94032-CD4C-4C25-B0C2-CEC720522D92}" type="slidenum">
              <a:rPr kumimoji="0" lang="en-US" smtClean="0"/>
              <a:pPr/>
              <a:t>8</a:t>
            </a:fld>
            <a:endParaRPr kumimoji="0" lang="en-US" dirty="0">
              <a:solidFill>
                <a:srgbClr val="FFFFFF"/>
              </a:solidFill>
            </a:endParaRPr>
          </a:p>
        </p:txBody>
      </p:sp>
      <p:sp>
        <p:nvSpPr>
          <p:cNvPr id="6" name="TextBox 5"/>
          <p:cNvSpPr txBox="1"/>
          <p:nvPr/>
        </p:nvSpPr>
        <p:spPr>
          <a:xfrm>
            <a:off x="762000" y="6324600"/>
            <a:ext cx="7501124" cy="276999"/>
          </a:xfrm>
          <a:prstGeom prst="rect">
            <a:avLst/>
          </a:prstGeom>
          <a:noFill/>
        </p:spPr>
        <p:txBody>
          <a:bodyPr wrap="square" rtlCol="0">
            <a:spAutoFit/>
          </a:bodyPr>
          <a:lstStyle/>
          <a:p>
            <a:r>
              <a:rPr lang="en-US" sz="1200" dirty="0" smtClean="0"/>
              <a:t>Source: The Economist</a:t>
            </a:r>
            <a:r>
              <a:rPr lang="en-US" sz="1200" i="1" dirty="0" smtClean="0"/>
              <a:t>, Special Report on Agility,</a:t>
            </a:r>
            <a:r>
              <a:rPr lang="en-US" sz="1200" dirty="0" smtClean="0"/>
              <a:t> March 2009</a:t>
            </a:r>
            <a:endParaRPr lang="en-US" sz="1200" dirty="0"/>
          </a:p>
        </p:txBody>
      </p:sp>
    </p:spTree>
    <p:extLst>
      <p:ext uri="{BB962C8B-B14F-4D97-AF65-F5344CB8AC3E}">
        <p14:creationId xmlns:p14="http://schemas.microsoft.com/office/powerpoint/2010/main" val="178490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More Information</a:t>
            </a:r>
            <a:endParaRPr lang="en-US" dirty="0"/>
          </a:p>
        </p:txBody>
      </p:sp>
      <p:sp>
        <p:nvSpPr>
          <p:cNvPr id="5" name="Footer Placeholder 4"/>
          <p:cNvSpPr>
            <a:spLocks noGrp="1"/>
          </p:cNvSpPr>
          <p:nvPr>
            <p:ph type="ftr" sz="quarter" idx="11"/>
          </p:nvPr>
        </p:nvSpPr>
        <p:spPr/>
        <p:txBody>
          <a:bodyPr/>
          <a:lstStyle/>
          <a:p>
            <a:r>
              <a:rPr kumimoji="0" lang="en-US" dirty="0" smtClean="0"/>
              <a:t>©2011 ThoughtWorks, Inc.</a:t>
            </a:r>
            <a:endParaRPr kumimoji="0" lang="en-US" dirty="0"/>
          </a:p>
        </p:txBody>
      </p:sp>
      <p:sp>
        <p:nvSpPr>
          <p:cNvPr id="8" name="Content Placeholder 7"/>
          <p:cNvSpPr>
            <a:spLocks noGrp="1"/>
          </p:cNvSpPr>
          <p:nvPr>
            <p:ph sz="quarter" idx="1"/>
          </p:nvPr>
        </p:nvSpPr>
        <p:spPr/>
        <p:txBody>
          <a:bodyPr>
            <a:normAutofit/>
          </a:bodyPr>
          <a:lstStyle/>
          <a:p>
            <a:r>
              <a:rPr lang="en-US" dirty="0" smtClean="0"/>
              <a:t>White paper: “Adaptive Leadership: Accelerating Enterprise Agility,” Jim Highsmith, Available on </a:t>
            </a:r>
            <a:r>
              <a:rPr lang="en-US" dirty="0" smtClean="0">
                <a:hlinkClick r:id="rId2"/>
              </a:rPr>
              <a:t>www.thoughtWorks.com</a:t>
            </a:r>
            <a:r>
              <a:rPr lang="en-US" dirty="0" smtClean="0"/>
              <a:t>. </a:t>
            </a:r>
          </a:p>
          <a:p>
            <a:r>
              <a:rPr lang="en-US" dirty="0" smtClean="0"/>
              <a:t>My blog: </a:t>
            </a:r>
            <a:r>
              <a:rPr lang="en-US" dirty="0" smtClean="0">
                <a:hlinkClick r:id="rId3"/>
              </a:rPr>
              <a:t>www.jimhighsmith.com</a:t>
            </a:r>
            <a:r>
              <a:rPr lang="en-US" dirty="0" smtClean="0"/>
              <a:t>.</a:t>
            </a:r>
          </a:p>
          <a:p>
            <a:r>
              <a:rPr lang="en-US" dirty="0" smtClean="0"/>
              <a:t>Twitter: @</a:t>
            </a:r>
            <a:r>
              <a:rPr lang="en-US" smtClean="0"/>
              <a:t>jimhighsmith</a:t>
            </a:r>
            <a:endParaRPr lang="en-US" dirty="0" smtClean="0"/>
          </a:p>
        </p:txBody>
      </p:sp>
    </p:spTree>
    <p:extLst>
      <p:ext uri="{BB962C8B-B14F-4D97-AF65-F5344CB8AC3E}">
        <p14:creationId xmlns:p14="http://schemas.microsoft.com/office/powerpoint/2010/main" val="189637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ounded Rectangle 3"/>
          <p:cNvSpPr/>
          <p:nvPr/>
        </p:nvSpPr>
        <p:spPr>
          <a:xfrm>
            <a:off x="3189006" y="2782368"/>
            <a:ext cx="25908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Continuous Development</a:t>
            </a:r>
          </a:p>
          <a:p>
            <a:pPr algn="ctr"/>
            <a:endParaRPr lang="en-US" dirty="0"/>
          </a:p>
          <a:p>
            <a:pPr algn="ctr"/>
            <a:endParaRPr lang="en-US" dirty="0" smtClean="0"/>
          </a:p>
          <a:p>
            <a:pPr algn="ctr"/>
            <a:endParaRPr lang="en-US" dirty="0"/>
          </a:p>
          <a:p>
            <a:pPr algn="ctr"/>
            <a:endParaRPr lang="en-US" dirty="0"/>
          </a:p>
        </p:txBody>
      </p:sp>
      <p:sp>
        <p:nvSpPr>
          <p:cNvPr id="5" name="Rounded Rectangle 4"/>
          <p:cNvSpPr/>
          <p:nvPr/>
        </p:nvSpPr>
        <p:spPr>
          <a:xfrm>
            <a:off x="3330012" y="3961688"/>
            <a:ext cx="2286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Agile   Architecture  Mobility  Cloud  Analytics  Big Data</a:t>
            </a:r>
            <a:endParaRPr lang="en-US" sz="1050" dirty="0"/>
          </a:p>
        </p:txBody>
      </p:sp>
      <p:sp>
        <p:nvSpPr>
          <p:cNvPr id="6" name="Rounded Rectangle 5"/>
          <p:cNvSpPr/>
          <p:nvPr/>
        </p:nvSpPr>
        <p:spPr>
          <a:xfrm>
            <a:off x="6149412" y="2782368"/>
            <a:ext cx="25908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Continuous </a:t>
            </a:r>
            <a:br>
              <a:rPr lang="en-US" dirty="0" smtClean="0"/>
            </a:br>
            <a:r>
              <a:rPr lang="en-US" dirty="0" smtClean="0"/>
              <a:t>Delivery</a:t>
            </a:r>
          </a:p>
          <a:p>
            <a:pPr algn="ctr"/>
            <a:endParaRPr lang="en-US" dirty="0"/>
          </a:p>
          <a:p>
            <a:pPr algn="ctr"/>
            <a:endParaRPr lang="en-US" dirty="0" smtClean="0"/>
          </a:p>
          <a:p>
            <a:pPr algn="ctr"/>
            <a:endParaRPr lang="en-US" dirty="0"/>
          </a:p>
          <a:p>
            <a:pPr algn="ctr"/>
            <a:endParaRPr lang="en-US" dirty="0"/>
          </a:p>
        </p:txBody>
      </p:sp>
      <p:sp>
        <p:nvSpPr>
          <p:cNvPr id="7" name="Rounded Rectangle 6"/>
          <p:cNvSpPr/>
          <p:nvPr/>
        </p:nvSpPr>
        <p:spPr>
          <a:xfrm>
            <a:off x="6301812" y="3981628"/>
            <a:ext cx="2286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Automating the Last Mile</a:t>
            </a:r>
            <a:endParaRPr lang="en-US" sz="1050" dirty="0"/>
          </a:p>
        </p:txBody>
      </p:sp>
      <p:sp>
        <p:nvSpPr>
          <p:cNvPr id="8" name="Rounded Rectangle 7"/>
          <p:cNvSpPr/>
          <p:nvPr/>
        </p:nvSpPr>
        <p:spPr>
          <a:xfrm>
            <a:off x="293406" y="2822248"/>
            <a:ext cx="25908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Continuous </a:t>
            </a:r>
          </a:p>
          <a:p>
            <a:pPr algn="ctr"/>
            <a:r>
              <a:rPr lang="en-US" dirty="0" smtClean="0"/>
              <a:t>Discovery</a:t>
            </a:r>
          </a:p>
          <a:p>
            <a:pPr algn="ctr"/>
            <a:endParaRPr lang="en-US" dirty="0"/>
          </a:p>
          <a:p>
            <a:pPr algn="ctr"/>
            <a:endParaRPr lang="en-US" dirty="0" smtClean="0"/>
          </a:p>
          <a:p>
            <a:pPr algn="ctr"/>
            <a:endParaRPr lang="en-US" dirty="0"/>
          </a:p>
          <a:p>
            <a:pPr algn="ctr"/>
            <a:endParaRPr lang="en-US" dirty="0"/>
          </a:p>
        </p:txBody>
      </p:sp>
      <p:sp>
        <p:nvSpPr>
          <p:cNvPr id="9" name="Rounded Rectangle 8"/>
          <p:cNvSpPr/>
          <p:nvPr/>
        </p:nvSpPr>
        <p:spPr>
          <a:xfrm>
            <a:off x="434412" y="4001568"/>
            <a:ext cx="2286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Innovation  Lean Startup  Experience Design  Product </a:t>
            </a:r>
            <a:r>
              <a:rPr lang="en-US" sz="1050" dirty="0" err="1" smtClean="0"/>
              <a:t>Mgt</a:t>
            </a:r>
            <a:endParaRPr lang="en-US" sz="1050" dirty="0"/>
          </a:p>
        </p:txBody>
      </p:sp>
      <p:sp>
        <p:nvSpPr>
          <p:cNvPr id="10" name="TextBox 9"/>
          <p:cNvSpPr txBox="1"/>
          <p:nvPr/>
        </p:nvSpPr>
        <p:spPr>
          <a:xfrm>
            <a:off x="3038029" y="4800600"/>
            <a:ext cx="3566041" cy="1754326"/>
          </a:xfrm>
          <a:prstGeom prst="rect">
            <a:avLst/>
          </a:prstGeom>
          <a:noFill/>
        </p:spPr>
        <p:txBody>
          <a:bodyPr wrap="none" rtlCol="0">
            <a:spAutoFit/>
          </a:bodyPr>
          <a:lstStyle/>
          <a:p>
            <a:endParaRPr lang="en-US" dirty="0" smtClean="0"/>
          </a:p>
          <a:p>
            <a:r>
              <a:rPr lang="en-US" dirty="0" smtClean="0"/>
              <a:t>Fast</a:t>
            </a:r>
            <a:r>
              <a:rPr lang="en-US" dirty="0" smtClean="0"/>
              <a:t>, Adaptable, Sustainable</a:t>
            </a:r>
          </a:p>
          <a:p>
            <a:endParaRPr lang="en-US" dirty="0"/>
          </a:p>
          <a:p>
            <a:r>
              <a:rPr lang="en-US" dirty="0" smtClean="0"/>
              <a:t>Build Software; Build Capability</a:t>
            </a:r>
          </a:p>
          <a:p>
            <a:endParaRPr lang="en-US" dirty="0"/>
          </a:p>
          <a:p>
            <a:r>
              <a:rPr lang="en-US" dirty="0" smtClean="0"/>
              <a:t>We turn your ideas into products.</a:t>
            </a:r>
            <a:endParaRPr lang="en-US" dirty="0"/>
          </a:p>
        </p:txBody>
      </p:sp>
      <p:sp>
        <p:nvSpPr>
          <p:cNvPr id="15" name="TextBox 14"/>
          <p:cNvSpPr txBox="1"/>
          <p:nvPr/>
        </p:nvSpPr>
        <p:spPr>
          <a:xfrm>
            <a:off x="2884206" y="1769965"/>
            <a:ext cx="2367897" cy="369332"/>
          </a:xfrm>
          <a:prstGeom prst="rect">
            <a:avLst/>
          </a:prstGeom>
          <a:noFill/>
        </p:spPr>
        <p:txBody>
          <a:bodyPr wrap="square" rtlCol="0">
            <a:spAutoFit/>
          </a:bodyPr>
          <a:lstStyle/>
          <a:p>
            <a:r>
              <a:rPr lang="en-US" dirty="0" smtClean="0"/>
              <a:t>Adaptive Leadership</a:t>
            </a:r>
            <a:endParaRPr lang="en-US" dirty="0"/>
          </a:p>
        </p:txBody>
      </p:sp>
    </p:spTree>
    <p:extLst>
      <p:ext uri="{BB962C8B-B14F-4D97-AF65-F5344CB8AC3E}">
        <p14:creationId xmlns:p14="http://schemas.microsoft.com/office/powerpoint/2010/main" val="399075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51"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15740"/>
            <a:ext cx="9436931" cy="7010400"/>
          </a:xfrm>
          <a:prstGeom prst="rect">
            <a:avLst/>
          </a:prstGeom>
          <a:noFill/>
          <a:ln>
            <a:noFill/>
          </a:ln>
          <a:effectLst/>
          <a:extLst>
            <a:ext uri="{909E8E84-426E-40DD-AFC4-6F175D3DCCD1}">
              <a14:hiddenFill xmlns:a14="http://schemas.microsoft.com/office/drawing/2010/main">
                <a:solidFill>
                  <a:srgbClr val="99CCFF">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lide Number Placeholder 3"/>
          <p:cNvSpPr>
            <a:spLocks noGrp="1"/>
          </p:cNvSpPr>
          <p:nvPr>
            <p:ph type="sldNum" sz="quarter" idx="12"/>
          </p:nvPr>
        </p:nvSpPr>
        <p:spPr>
          <a:prstGeom prst="rect">
            <a:avLst/>
          </a:prstGeom>
        </p:spPr>
        <p:txBody>
          <a:bodyPr/>
          <a:lstStyle/>
          <a:p>
            <a:fld id="{DA89785F-4A6B-4021-9BC5-7735B35A6BF2}" type="slidenum">
              <a:rPr lang="en-US">
                <a:solidFill>
                  <a:prstClr val="black">
                    <a:tint val="75000"/>
                  </a:prstClr>
                </a:solidFill>
              </a:rPr>
              <a:pPr/>
              <a:t>9</a:t>
            </a:fld>
            <a:endParaRPr lang="en-US" sz="1400">
              <a:solidFill>
                <a:prstClr val="black"/>
              </a:solidFill>
            </a:endParaRPr>
          </a:p>
        </p:txBody>
      </p:sp>
      <p:sp>
        <p:nvSpPr>
          <p:cNvPr id="69644" name="Rectangle 12"/>
          <p:cNvSpPr>
            <a:spLocks noChangeArrowheads="1"/>
          </p:cNvSpPr>
          <p:nvPr/>
        </p:nvSpPr>
        <p:spPr bwMode="auto">
          <a:xfrm>
            <a:off x="2286000" y="4965412"/>
            <a:ext cx="4724400" cy="978188"/>
          </a:xfrm>
          <a:prstGeom prst="rect">
            <a:avLst/>
          </a:prstGeom>
          <a:solidFill>
            <a:schemeClr val="bg1">
              <a:lumMod val="85000"/>
              <a:alpha val="84000"/>
            </a:schemeClr>
          </a:solidFill>
          <a:ln w="25400">
            <a:solidFill>
              <a:schemeClr val="tx1"/>
            </a:solidFill>
            <a:miter lim="800000"/>
            <a:headEnd/>
            <a:tailEnd/>
          </a:ln>
          <a:effectLst>
            <a:softEdge rad="190500"/>
          </a:effectLst>
          <a:extLst/>
        </p:spPr>
        <p:txBody>
          <a:bodyPr lIns="0" rIns="0" anchor="ctr" anchorCtr="0">
            <a:normAutofit/>
          </a:bodyPr>
          <a:lstStyle/>
          <a:p>
            <a:pPr algn="ctr"/>
            <a:r>
              <a:rPr lang="en-US" sz="3200" b="1" dirty="0" smtClean="0">
                <a:solidFill>
                  <a:prstClr val="white"/>
                </a:solidFill>
              </a:rPr>
              <a:t>…survive </a:t>
            </a:r>
            <a:r>
              <a:rPr lang="en-US" sz="3200" b="1" dirty="0">
                <a:solidFill>
                  <a:prstClr val="white"/>
                </a:solidFill>
              </a:rPr>
              <a:t>the change</a:t>
            </a:r>
          </a:p>
        </p:txBody>
      </p:sp>
      <p:sp>
        <p:nvSpPr>
          <p:cNvPr id="69643" name="Rectangle 11"/>
          <p:cNvSpPr>
            <a:spLocks noChangeArrowheads="1"/>
          </p:cNvSpPr>
          <p:nvPr/>
        </p:nvSpPr>
        <p:spPr bwMode="auto">
          <a:xfrm>
            <a:off x="3276600" y="1828800"/>
            <a:ext cx="4572000" cy="978188"/>
          </a:xfrm>
          <a:prstGeom prst="rect">
            <a:avLst/>
          </a:prstGeom>
          <a:solidFill>
            <a:schemeClr val="bg1">
              <a:lumMod val="85000"/>
              <a:alpha val="84000"/>
            </a:schemeClr>
          </a:solidFill>
          <a:ln w="25400">
            <a:solidFill>
              <a:schemeClr val="tx1"/>
            </a:solidFill>
            <a:miter lim="800000"/>
            <a:headEnd/>
            <a:tailEnd/>
          </a:ln>
          <a:effectLst>
            <a:softEdge rad="190500"/>
          </a:effectLst>
          <a:extLst/>
        </p:spPr>
        <p:txBody>
          <a:bodyPr lIns="0" rIns="0" anchor="ctr" anchorCtr="0">
            <a:normAutofit/>
          </a:bodyPr>
          <a:lstStyle/>
          <a:p>
            <a:pPr algn="ctr"/>
            <a:r>
              <a:rPr lang="en-US" sz="3200" b="1" dirty="0" smtClean="0">
                <a:solidFill>
                  <a:prstClr val="white"/>
                </a:solidFill>
              </a:rPr>
              <a:t>…exploit </a:t>
            </a:r>
            <a:r>
              <a:rPr lang="en-US" sz="3200" b="1" dirty="0">
                <a:solidFill>
                  <a:prstClr val="white"/>
                </a:solidFill>
              </a:rPr>
              <a:t>the change</a:t>
            </a:r>
          </a:p>
        </p:txBody>
      </p:sp>
      <p:sp>
        <p:nvSpPr>
          <p:cNvPr id="69642" name="Rectangle 10"/>
          <p:cNvSpPr>
            <a:spLocks noChangeArrowheads="1"/>
          </p:cNvSpPr>
          <p:nvPr/>
        </p:nvSpPr>
        <p:spPr bwMode="auto">
          <a:xfrm>
            <a:off x="1752600" y="4343400"/>
            <a:ext cx="2057400" cy="990600"/>
          </a:xfrm>
          <a:prstGeom prst="rect">
            <a:avLst/>
          </a:prstGeom>
          <a:solidFill>
            <a:schemeClr val="bg1">
              <a:lumMod val="85000"/>
              <a:alpha val="84000"/>
            </a:schemeClr>
          </a:solidFill>
          <a:ln w="25400">
            <a:solidFill>
              <a:schemeClr val="tx1"/>
            </a:solidFill>
            <a:miter lim="800000"/>
            <a:headEnd/>
            <a:tailEnd/>
          </a:ln>
          <a:effectLst>
            <a:softEdge rad="190500"/>
          </a:effectLst>
          <a:extLst/>
        </p:spPr>
        <p:txBody>
          <a:bodyPr lIns="0" rIns="0" anchor="ctr" anchorCtr="0"/>
          <a:lstStyle/>
          <a:p>
            <a:pPr algn="ctr"/>
            <a:r>
              <a:rPr lang="en-US" sz="3200" b="1" dirty="0">
                <a:solidFill>
                  <a:prstClr val="white"/>
                </a:solidFill>
              </a:rPr>
              <a:t>Danger</a:t>
            </a:r>
          </a:p>
        </p:txBody>
      </p:sp>
      <p:sp>
        <p:nvSpPr>
          <p:cNvPr id="69640" name="Rectangle 8"/>
          <p:cNvSpPr>
            <a:spLocks noChangeArrowheads="1"/>
          </p:cNvSpPr>
          <p:nvPr/>
        </p:nvSpPr>
        <p:spPr bwMode="auto">
          <a:xfrm>
            <a:off x="2743200" y="1219200"/>
            <a:ext cx="2667000" cy="990600"/>
          </a:xfrm>
          <a:prstGeom prst="rect">
            <a:avLst/>
          </a:prstGeom>
          <a:solidFill>
            <a:schemeClr val="bg1">
              <a:lumMod val="85000"/>
              <a:alpha val="84000"/>
            </a:schemeClr>
          </a:solidFill>
          <a:ln w="25400">
            <a:solidFill>
              <a:schemeClr val="tx1"/>
            </a:solidFill>
            <a:miter lim="800000"/>
            <a:headEnd/>
            <a:tailEnd/>
          </a:ln>
          <a:effectLst>
            <a:softEdge rad="190500"/>
          </a:effectLst>
          <a:extLst/>
        </p:spPr>
        <p:txBody>
          <a:bodyPr lIns="0" rIns="0" anchor="ctr" anchorCtr="0"/>
          <a:lstStyle/>
          <a:p>
            <a:pPr algn="ctr"/>
            <a:r>
              <a:rPr lang="en-US" sz="3200" b="1" dirty="0">
                <a:solidFill>
                  <a:prstClr val="white"/>
                </a:solidFill>
              </a:rPr>
              <a:t>Opportunity</a:t>
            </a:r>
          </a:p>
        </p:txBody>
      </p:sp>
    </p:spTree>
    <p:extLst>
      <p:ext uri="{BB962C8B-B14F-4D97-AF65-F5344CB8AC3E}">
        <p14:creationId xmlns:p14="http://schemas.microsoft.com/office/powerpoint/2010/main" val="40961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9644"/>
                                        </p:tgtEl>
                                        <p:attrNameLst>
                                          <p:attrName>style.visibility</p:attrName>
                                        </p:attrNameLst>
                                      </p:cBhvr>
                                      <p:to>
                                        <p:strVal val="visible"/>
                                      </p:to>
                                    </p:set>
                                    <p:animEffect transition="in" filter="dissolve">
                                      <p:cBhvr>
                                        <p:cTn id="13" dur="500"/>
                                        <p:tgtEl>
                                          <p:spTgt spid="6964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9643"/>
                                        </p:tgtEl>
                                        <p:attrNameLst>
                                          <p:attrName>style.visibility</p:attrName>
                                        </p:attrNameLst>
                                      </p:cBhvr>
                                      <p:to>
                                        <p:strVal val="visible"/>
                                      </p:to>
                                    </p:set>
                                    <p:animEffect transition="in" filter="dissolve">
                                      <p:cBhvr>
                                        <p:cTn id="16" dur="500"/>
                                        <p:tgtEl>
                                          <p:spTgt spid="69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4" grpId="0" animBg="1"/>
      <p:bldP spid="69643" grpId="0" animBg="1"/>
      <p:bldP spid="69642" grpId="0" animBg="1"/>
      <p:bldP spid="69640"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AExec_Being_modul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Master Marydal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Marydale"/>
        <a:ea typeface="ＭＳ Ｐゴシック"/>
        <a:cs typeface="ＭＳ Ｐゴシック"/>
      </a:majorFont>
      <a:minorFont>
        <a:latin typeface="FrnkGothITC Bk BT"/>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TW_template</Template>
  <TotalTime>9136</TotalTime>
  <Words>5505</Words>
  <Application>Microsoft Office PowerPoint</Application>
  <PresentationFormat>On-screen Show (4:3)</PresentationFormat>
  <Paragraphs>1249</Paragraphs>
  <Slides>81</Slides>
  <Notes>41</Notes>
  <HiddenSlides>0</HiddenSlides>
  <MMClips>0</MMClips>
  <ScaleCrop>false</ScaleCrop>
  <HeadingPairs>
    <vt:vector size="6" baseType="variant">
      <vt:variant>
        <vt:lpstr>Theme</vt:lpstr>
      </vt:variant>
      <vt:variant>
        <vt:i4>4</vt:i4>
      </vt:variant>
      <vt:variant>
        <vt:lpstr>Embedded OLE Servers</vt:lpstr>
      </vt:variant>
      <vt:variant>
        <vt:i4>2</vt:i4>
      </vt:variant>
      <vt:variant>
        <vt:lpstr>Slide Titles</vt:lpstr>
      </vt:variant>
      <vt:variant>
        <vt:i4>81</vt:i4>
      </vt:variant>
    </vt:vector>
  </HeadingPairs>
  <TitlesOfParts>
    <vt:vector size="87" baseType="lpstr">
      <vt:lpstr>AAExec_Being_module</vt:lpstr>
      <vt:lpstr>Custom Design</vt:lpstr>
      <vt:lpstr>1_Custom Design</vt:lpstr>
      <vt:lpstr>1_Master Marydale</vt:lpstr>
      <vt:lpstr>Visio</vt:lpstr>
      <vt:lpstr>Worksheet</vt:lpstr>
      <vt:lpstr>Adaptive Leadership: Accelerating Enterprise Agility</vt:lpstr>
      <vt:lpstr>ThoughtWorks Initiative Overview</vt:lpstr>
      <vt:lpstr>Adaptive Leadership Opportunity</vt:lpstr>
      <vt:lpstr>Adaptive Leadership Opportunity</vt:lpstr>
      <vt:lpstr>Feedback: 80+ Managers at  Travelocity, Dallas in April (CEO/CIO)</vt:lpstr>
      <vt:lpstr>PowerPoint Presentation</vt:lpstr>
      <vt:lpstr>Goals of Adaptive Leaders</vt:lpstr>
      <vt:lpstr>Agility is a Strategic Issue</vt:lpstr>
      <vt:lpstr>PowerPoint Presentation</vt:lpstr>
      <vt:lpstr>Are We at an Inflection Point?</vt:lpstr>
      <vt:lpstr>Social Business is Big Business</vt:lpstr>
      <vt:lpstr>Core Business Strategies </vt:lpstr>
      <vt:lpstr>PowerPoint Presentation</vt:lpstr>
      <vt:lpstr>PowerPoint Presentation</vt:lpstr>
      <vt:lpstr>Business Responsiveness</vt:lpstr>
      <vt:lpstr>Strategy &amp; Continuous Delivery</vt:lpstr>
      <vt:lpstr>Two Strategic Questions</vt:lpstr>
      <vt:lpstr>Levels of Agility/Delivery</vt:lpstr>
      <vt:lpstr>Agile Business Examples</vt:lpstr>
      <vt:lpstr>Why Adaptive Leadership?</vt:lpstr>
      <vt:lpstr>Battle for the Future</vt:lpstr>
      <vt:lpstr>How Important is Health (Being)?</vt:lpstr>
      <vt:lpstr>Extensive Beyond Performance Research</vt:lpstr>
      <vt:lpstr>PowerPoint Presentation</vt:lpstr>
      <vt:lpstr>Agenda</vt:lpstr>
      <vt:lpstr>Managers &amp; Key Links</vt:lpstr>
      <vt:lpstr>The Full Monty</vt:lpstr>
      <vt:lpstr>Lean Start Up Principles</vt:lpstr>
      <vt:lpstr>Execution Levers </vt:lpstr>
      <vt:lpstr>Continuous Delivery of Value</vt:lpstr>
      <vt:lpstr>Do your systems look like this?</vt:lpstr>
      <vt:lpstr>Quality Issues (technical)</vt:lpstr>
      <vt:lpstr>Historical Dilemma</vt:lpstr>
      <vt:lpstr>What if?</vt:lpstr>
      <vt:lpstr>What if?</vt:lpstr>
      <vt:lpstr>The Consequences of Waterfall</vt:lpstr>
      <vt:lpstr>Agile &amp; Continuous Delivery</vt:lpstr>
      <vt:lpstr>Quality Matters</vt:lpstr>
      <vt:lpstr>Too Much Debt (Technical Debt)</vt:lpstr>
      <vt:lpstr>Speed to Value</vt:lpstr>
      <vt:lpstr>Speed to Value: The Agile Triangle</vt:lpstr>
      <vt:lpstr>Enterprise Value Contributions</vt:lpstr>
      <vt:lpstr>Value Dials</vt:lpstr>
      <vt:lpstr>Value Calculation Framework</vt:lpstr>
      <vt:lpstr>Value Point Assignment and Allocation</vt:lpstr>
      <vt:lpstr>Features with Value Points</vt:lpstr>
      <vt:lpstr>Reporting Differently (Report courtesy Jeff DeLuca) </vt:lpstr>
      <vt:lpstr>Intangibles </vt:lpstr>
      <vt:lpstr>Do Less (But Get More)</vt:lpstr>
      <vt:lpstr>Do Less: Eliminate Marginal Value</vt:lpstr>
      <vt:lpstr>PowerPoint Presentation</vt:lpstr>
      <vt:lpstr>Traditional Value Curve</vt:lpstr>
      <vt:lpstr>Agile Value Curve</vt:lpstr>
      <vt:lpstr>PowerPoint Presentation</vt:lpstr>
      <vt:lpstr>Build Capability</vt:lpstr>
      <vt:lpstr>The Possible—HP’s FutureSmart</vt:lpstr>
      <vt:lpstr>Build a Responsive Software Delivery Engine</vt:lpstr>
      <vt:lpstr>Software Delivery Evolution</vt:lpstr>
      <vt:lpstr>Portfolio </vt:lpstr>
      <vt:lpstr>PowerPoint Presentation</vt:lpstr>
      <vt:lpstr>Agenda</vt:lpstr>
      <vt:lpstr>PowerPoint Presentation</vt:lpstr>
      <vt:lpstr>Simple Rules — Dee Hock</vt:lpstr>
      <vt:lpstr>PowerPoint Presentation</vt:lpstr>
      <vt:lpstr>Adaptive Leadership Mindset </vt:lpstr>
      <vt:lpstr>PowerPoint Presentation</vt:lpstr>
      <vt:lpstr>Adapting</vt:lpstr>
      <vt:lpstr>Predictable versus Adaptable</vt:lpstr>
      <vt:lpstr>Four Tools for Adapting</vt:lpstr>
      <vt:lpstr>Exploring</vt:lpstr>
      <vt:lpstr>Engage/Inspire</vt:lpstr>
      <vt:lpstr>Engage—Facilitating</vt:lpstr>
      <vt:lpstr>Create an Innovative Team Culture</vt:lpstr>
      <vt:lpstr>Riding Paradox</vt:lpstr>
      <vt:lpstr>Agile 101</vt:lpstr>
      <vt:lpstr>Paradoxes &amp; Problems</vt:lpstr>
      <vt:lpstr>Paradoxes for Adaptive Leaders</vt:lpstr>
      <vt:lpstr>7 Classic Management Paradoxes</vt:lpstr>
      <vt:lpstr>PowerPoint Presentation</vt:lpstr>
      <vt:lpstr>More Information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Jim</cp:lastModifiedBy>
  <cp:revision>220</cp:revision>
  <cp:lastPrinted>2012-01-04T16:06:52Z</cp:lastPrinted>
  <dcterms:created xsi:type="dcterms:W3CDTF">2010-12-30T17:38:30Z</dcterms:created>
  <dcterms:modified xsi:type="dcterms:W3CDTF">2012-06-07T13:50:51Z</dcterms:modified>
</cp:coreProperties>
</file>